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3"/>
  </p:notesMasterIdLst>
  <p:sldIdLst>
    <p:sldId id="413" r:id="rId3"/>
    <p:sldId id="504" r:id="rId4"/>
    <p:sldId id="537" r:id="rId5"/>
    <p:sldId id="541" r:id="rId6"/>
    <p:sldId id="544" r:id="rId7"/>
    <p:sldId id="542" r:id="rId8"/>
    <p:sldId id="545" r:id="rId9"/>
    <p:sldId id="543" r:id="rId10"/>
    <p:sldId id="546" r:id="rId11"/>
    <p:sldId id="551" r:id="rId12"/>
    <p:sldId id="547" r:id="rId13"/>
    <p:sldId id="552" r:id="rId14"/>
    <p:sldId id="548" r:id="rId15"/>
    <p:sldId id="553" r:id="rId16"/>
    <p:sldId id="557" r:id="rId17"/>
    <p:sldId id="549" r:id="rId18"/>
    <p:sldId id="555" r:id="rId19"/>
    <p:sldId id="556" r:id="rId20"/>
    <p:sldId id="550" r:id="rId21"/>
    <p:sldId id="284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D5"/>
    <a:srgbClr val="7EA297"/>
    <a:srgbClr val="70B09B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>
      <p:cViewPr varScale="1">
        <p:scale>
          <a:sx n="239" d="100"/>
          <a:sy n="239" d="100"/>
        </p:scale>
        <p:origin x="-96" y="-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0.png"/><Relationship Id="rId3" Type="http://schemas.openxmlformats.org/officeDocument/2006/relationships/image" Target="../media/image230.png"/><Relationship Id="rId7" Type="http://schemas.openxmlformats.org/officeDocument/2006/relationships/image" Target="../media/image270.png"/><Relationship Id="rId12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0.png"/><Relationship Id="rId11" Type="http://schemas.openxmlformats.org/officeDocument/2006/relationships/image" Target="../media/image310.png"/><Relationship Id="rId9" Type="http://schemas.openxmlformats.org/officeDocument/2006/relationships/image" Target="../media/image29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26.png"/><Relationship Id="rId10" Type="http://schemas.openxmlformats.org/officeDocument/2006/relationships/image" Target="../media/image40.png"/><Relationship Id="rId4" Type="http://schemas.openxmlformats.org/officeDocument/2006/relationships/image" Target="../media/image27.png"/><Relationship Id="rId9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27.png"/><Relationship Id="rId7" Type="http://schemas.openxmlformats.org/officeDocument/2006/relationships/image" Target="../media/image4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28.png"/><Relationship Id="rId10" Type="http://schemas.openxmlformats.org/officeDocument/2006/relationships/image" Target="../media/image46.png"/><Relationship Id="rId4" Type="http://schemas.openxmlformats.org/officeDocument/2006/relationships/image" Target="../media/image41.png"/><Relationship Id="rId9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0.png"/><Relationship Id="rId13" Type="http://schemas.openxmlformats.org/officeDocument/2006/relationships/image" Target="../media/image57.png"/><Relationship Id="rId3" Type="http://schemas.openxmlformats.org/officeDocument/2006/relationships/image" Target="../media/image470.png"/><Relationship Id="rId7" Type="http://schemas.openxmlformats.org/officeDocument/2006/relationships/image" Target="../media/image510.png"/><Relationship Id="rId12" Type="http://schemas.openxmlformats.org/officeDocument/2006/relationships/image" Target="../media/image5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0.png"/><Relationship Id="rId11" Type="http://schemas.openxmlformats.org/officeDocument/2006/relationships/image" Target="../media/image550.png"/><Relationship Id="rId5" Type="http://schemas.openxmlformats.org/officeDocument/2006/relationships/image" Target="../media/image490.png"/><Relationship Id="rId10" Type="http://schemas.openxmlformats.org/officeDocument/2006/relationships/image" Target="../media/image540.png"/><Relationship Id="rId4" Type="http://schemas.openxmlformats.org/officeDocument/2006/relationships/image" Target="../media/image480.png"/><Relationship Id="rId9" Type="http://schemas.openxmlformats.org/officeDocument/2006/relationships/image" Target="../media/image5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900" y="1184158"/>
            <a:ext cx="4876800" cy="1014371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algn="ctr"/>
            <a:r>
              <a:rPr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4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sv-SE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sv-SE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 </a:t>
            </a:r>
            <a:r>
              <a:rPr lang="sv-SE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180</a:t>
            </a:r>
            <a:r>
              <a:rPr lang="sv-SE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 </a:t>
            </a:r>
            <a:r>
              <a:rPr lang="sv-SE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gacha bo‘lgan burchakning sinusi, kosinusi, tangensi va kotangensi </a:t>
            </a:r>
            <a:r>
              <a:rPr lang="en-US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50799" y="269493"/>
            <a:ext cx="951501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232025"/>
            <a:ext cx="1676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276999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2076722"/>
              </a:xfrm>
            </p:spPr>
            <p:txBody>
              <a:bodyPr/>
              <a:lstStyle/>
              <a:p>
                <a:pPr algn="just"/>
                <a:r>
                  <a:rPr lang="en-US" i="0" dirty="0" smtClean="0"/>
                  <a:t>  </a:t>
                </a:r>
              </a:p>
              <a:p>
                <a:pPr algn="just"/>
                <a:r>
                  <a:rPr lang="en-US" sz="2000" i="0" dirty="0" err="1" smtClean="0"/>
                  <a:t>Har</a:t>
                </a:r>
                <a:r>
                  <a:rPr lang="en-US" sz="2000" i="0" dirty="0" smtClean="0"/>
                  <a:t> </a:t>
                </a:r>
                <a:r>
                  <a:rPr lang="en-US" sz="2000" i="0" dirty="0" err="1"/>
                  <a:t>qanday</a:t>
                </a:r>
                <a:r>
                  <a:rPr lang="en-US" sz="2000" i="0" dirty="0"/>
                  <a:t> </a:t>
                </a:r>
                <a:r>
                  <a:rPr lang="en-US" sz="2000" i="0" dirty="0" err="1"/>
                  <a:t>o‘tkir</a:t>
                </a:r>
                <a:r>
                  <a:rPr lang="en-US" sz="2000" i="0" dirty="0"/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sz="2000" i="0" dirty="0"/>
                  <a:t> </a:t>
                </a:r>
                <a:r>
                  <a:rPr lang="en-US" sz="2000" i="0" dirty="0" smtClean="0"/>
                  <a:t>burchak</a:t>
                </a:r>
                <a:r>
                  <a:rPr lang="en-US" sz="2000" i="0" dirty="0"/>
                  <a:t> </a:t>
                </a:r>
                <a:r>
                  <a:rPr lang="en-US" sz="2000" i="0" dirty="0" smtClean="0"/>
                  <a:t>uchun</a:t>
                </a:r>
                <a:r>
                  <a:rPr lang="en-US" sz="2000" i="0" dirty="0"/>
                  <a:t>: </a:t>
                </a:r>
              </a:p>
              <a:p>
                <a:r>
                  <a:rPr lang="en-US" sz="18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en-US" sz="18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sz="1800" i="0" dirty="0"/>
                  <a:t>, </a:t>
                </a:r>
                <a:r>
                  <a:rPr lang="en-US" sz="1800" i="0" dirty="0"/>
                  <a:t> 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en-US" sz="18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sz="1800" i="0" dirty="0"/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1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1800" i="0" dirty="0"/>
                  <a:t> </a:t>
                </a:r>
              </a:p>
              <a:p>
                <a:r>
                  <a:rPr lang="en-US" sz="2000" i="0" dirty="0" smtClean="0"/>
                  <a:t>  </a:t>
                </a:r>
                <a:r>
                  <a:rPr lang="en-US" sz="2000" i="0" dirty="0" err="1" smtClean="0"/>
                  <a:t>Har</a:t>
                </a:r>
                <a:r>
                  <a:rPr lang="en-US" sz="2000" i="0" dirty="0" smtClean="0"/>
                  <a:t> </a:t>
                </a:r>
                <a:r>
                  <a:rPr lang="en-US" sz="2000" i="0" dirty="0" err="1"/>
                  <a:t>qanday</a:t>
                </a:r>
                <a:r>
                  <a:rPr lang="en-US" sz="2000" i="0" dirty="0"/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sz="2000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18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sz="18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sz="1800" i="1" dirty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800" i="0" dirty="0" smtClean="0"/>
                  <a:t> </a:t>
                </a:r>
                <a:r>
                  <a:rPr lang="en-US" sz="2000" i="0" dirty="0" smtClean="0"/>
                  <a:t>burchak </a:t>
                </a:r>
                <a:r>
                  <a:rPr lang="en-US" sz="2000" i="0" dirty="0" err="1"/>
                  <a:t>uchun</a:t>
                </a:r>
                <a:r>
                  <a:rPr lang="en-US" sz="2000" i="0" dirty="0"/>
                  <a:t>: </a:t>
                </a:r>
              </a:p>
              <a:p>
                <a:r>
                  <a:rPr lang="en-US" sz="1800" dirty="0" smtClean="0"/>
                  <a:t>   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en-US" sz="18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1800" i="0" dirty="0"/>
                  <a:t>, 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en-US" sz="18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1800" i="0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sz="1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s-ES" sz="1800" i="0" dirty="0"/>
              </a:p>
              <a:p>
                <a:r>
                  <a:rPr lang="en-US" sz="1800" dirty="0" smtClean="0"/>
                  <a:t>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000" i="0" dirty="0"/>
                  <a:t> va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000" i="0" dirty="0"/>
                  <a:t> formulalarga </a:t>
                </a:r>
                <a:r>
                  <a:rPr lang="en-US" sz="2000" i="0" dirty="0" err="1"/>
                  <a:t>keltirish</a:t>
                </a:r>
                <a:r>
                  <a:rPr lang="en-US" sz="2000" i="0" dirty="0"/>
                  <a:t> </a:t>
                </a:r>
                <a:r>
                  <a:rPr lang="en-US" sz="2000" i="0" dirty="0" err="1"/>
                  <a:t>formulalari</a:t>
                </a:r>
                <a:r>
                  <a:rPr lang="en-US" sz="2000" i="0" dirty="0"/>
                  <a:t> </a:t>
                </a:r>
                <a:r>
                  <a:rPr lang="en-US" sz="2000" i="0" dirty="0" err="1"/>
                  <a:t>deyiladi</a:t>
                </a:r>
                <a:r>
                  <a:rPr lang="en-US" sz="2000" i="0" dirty="0" smtClean="0"/>
                  <a:t>. </a:t>
                </a:r>
                <a:endParaRPr lang="ru-RU" sz="200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2076722"/>
              </a:xfrm>
              <a:blipFill rotWithShape="1">
                <a:blip r:embed="rId2"/>
                <a:stretch>
                  <a:fillRect l="-2889" b="-67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819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 smtClean="0"/>
              <a:t>25.1-mashq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560218"/>
              </a:xfrm>
            </p:spPr>
            <p:txBody>
              <a:bodyPr/>
              <a:lstStyle/>
              <a:p>
                <a:r>
                  <a:rPr lang="en-US" i="0" dirty="0" smtClean="0"/>
                  <a:t>   a) </a:t>
                </a:r>
                <a:r>
                  <a:rPr lang="en-US" sz="1800" i="0" dirty="0" smtClean="0"/>
                  <a:t>Agar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8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l-GR" sz="1800" i="0" dirty="0" smtClean="0"/>
                  <a:t> </a:t>
                </a:r>
                <a:r>
                  <a:rPr lang="en-US" sz="1800" i="0" dirty="0" err="1"/>
                  <a:t>bo‘lsa</a:t>
                </a:r>
                <a:r>
                  <a:rPr lang="en-US" sz="1800" i="0" dirty="0"/>
                  <a:t>,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qiymatlarining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ishorasini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aniqlang</a:t>
                </a:r>
                <a:r>
                  <a:rPr lang="en-US" sz="1800" i="0" dirty="0"/>
                  <a:t>.</a:t>
                </a:r>
                <a:endParaRPr lang="ru-RU" sz="1800" dirty="0"/>
              </a:p>
            </p:txBody>
          </p:sp>
        </mc:Choice>
        <mc:Fallback xmlns="">
          <p:sp>
            <p:nvSpPr>
              <p:cNvPr id="5" name="Текс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560218"/>
              </a:xfrm>
              <a:blipFill rotWithShape="1">
                <a:blip r:embed="rId2"/>
                <a:stretch>
                  <a:fillRect l="-2706" t="-11957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>
            <a:off x="716782" y="2236917"/>
            <a:ext cx="1436636" cy="13156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435100" y="1458037"/>
            <a:ext cx="0" cy="1295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939800" y="1759794"/>
            <a:ext cx="990600" cy="9144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44500" y="1696774"/>
                <a:ext cx="39498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" y="1696774"/>
                <a:ext cx="394980" cy="215444"/>
              </a:xfrm>
              <a:prstGeom prst="rect">
                <a:avLst/>
              </a:prstGeom>
              <a:blipFill rotWithShape="1">
                <a:blip r:embed="rId3"/>
                <a:stretch>
                  <a:fillRect l="-12308" r="-1538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553466" y="1906999"/>
                <a:ext cx="98527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466" y="1906999"/>
                <a:ext cx="98527" cy="215444"/>
              </a:xfrm>
              <a:prstGeom prst="rect">
                <a:avLst/>
              </a:prstGeom>
              <a:blipFill rotWithShape="1">
                <a:blip r:embed="rId4"/>
                <a:stretch>
                  <a:fillRect l="-62500" r="-9375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130300" y="2308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2308225"/>
                <a:ext cx="174727" cy="215444"/>
              </a:xfrm>
              <a:prstGeom prst="rect">
                <a:avLst/>
              </a:prstGeom>
              <a:blipFill rotWithShape="1">
                <a:blip r:embed="rId5"/>
                <a:stretch>
                  <a:fillRect l="-3448" r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119136" y="1906999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136" y="1906999"/>
                <a:ext cx="174727" cy="215444"/>
              </a:xfrm>
              <a:prstGeom prst="rect">
                <a:avLst/>
              </a:prstGeom>
              <a:blipFill rotWithShape="1">
                <a:blip r:embed="rId4"/>
                <a:stretch>
                  <a:fillRect l="-25000" r="-2142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15367" y="2308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5367" y="2308225"/>
                <a:ext cx="174727" cy="215444"/>
              </a:xfrm>
              <a:prstGeom prst="rect">
                <a:avLst/>
              </a:prstGeom>
              <a:blipFill rotWithShape="1">
                <a:blip r:embed="rId6"/>
                <a:stretch>
                  <a:fillRect l="-7143" r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022073" y="2291770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073" y="2291770"/>
                <a:ext cx="141705" cy="215444"/>
              </a:xfrm>
              <a:prstGeom prst="rect">
                <a:avLst/>
              </a:prstGeom>
              <a:blipFill rotWithShape="1">
                <a:blip r:embed="rId7"/>
                <a:stretch>
                  <a:fillRect l="-21739" r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217663" y="1453772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663" y="1453772"/>
                <a:ext cx="144142" cy="215444"/>
              </a:xfrm>
              <a:prstGeom prst="rect">
                <a:avLst/>
              </a:prstGeom>
              <a:blipFill rotWithShape="1">
                <a:blip r:embed="rId8"/>
                <a:stretch>
                  <a:fillRect l="-34783" r="-26087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418233" y="1475220"/>
                <a:ext cx="3121945" cy="1483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ekanligidan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endParaRPr lang="en-US" dirty="0" smtClean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18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oraliq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endParaRPr lang="en-US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ning </a:t>
                </a:r>
                <a:r>
                  <a:rPr lang="en-US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ishorasi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musbat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233" y="1475220"/>
                <a:ext cx="3121945" cy="1483548"/>
              </a:xfrm>
              <a:prstGeom prst="rect">
                <a:avLst/>
              </a:prstGeom>
              <a:blipFill rotWithShape="1">
                <a:blip r:embed="rId9"/>
                <a:stretch>
                  <a:fillRect t="-2469" r="-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26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 smtClean="0"/>
              <a:t>25.1-mashq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560218"/>
              </a:xfrm>
            </p:spPr>
            <p:txBody>
              <a:bodyPr/>
              <a:lstStyle/>
              <a:p>
                <a:r>
                  <a:rPr lang="en-US" i="0" dirty="0" smtClean="0"/>
                  <a:t>    </a:t>
                </a:r>
                <a:r>
                  <a:rPr lang="en-US" sz="1800" i="0" dirty="0" smtClean="0"/>
                  <a:t>b) Agar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8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l-GR" sz="1800" i="0" dirty="0" smtClean="0"/>
                  <a:t> </a:t>
                </a:r>
                <a:r>
                  <a:rPr lang="en-US" sz="1800" i="0" dirty="0" err="1"/>
                  <a:t>bo‘lsa</a:t>
                </a:r>
                <a:r>
                  <a:rPr lang="en-US" sz="1800" i="0" dirty="0"/>
                  <a:t>,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 b="0" i="0" smtClean="0">
                        <a:latin typeface="Cambria Math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1800" i="0" dirty="0" err="1" smtClean="0"/>
                  <a:t>qiymatlarining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ishorasini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aniqlang</a:t>
                </a:r>
                <a:r>
                  <a:rPr lang="en-US" sz="1800" i="0" dirty="0"/>
                  <a:t>.</a:t>
                </a:r>
                <a:endParaRPr lang="ru-RU" sz="1800" dirty="0"/>
              </a:p>
            </p:txBody>
          </p:sp>
        </mc:Choice>
        <mc:Fallback xmlns="">
          <p:sp>
            <p:nvSpPr>
              <p:cNvPr id="5" name="Текс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560218"/>
              </a:xfrm>
              <a:blipFill rotWithShape="1">
                <a:blip r:embed="rId2"/>
                <a:stretch>
                  <a:fillRect l="-2706" t="-11957" r="-1015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 flipV="1">
            <a:off x="4025900" y="1089025"/>
            <a:ext cx="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340100" y="1774825"/>
            <a:ext cx="1447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3568700" y="1317625"/>
            <a:ext cx="990600" cy="9144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78300" y="1089025"/>
                <a:ext cx="41581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300" y="1089025"/>
                <a:ext cx="415819" cy="215444"/>
              </a:xfrm>
              <a:prstGeom prst="rect">
                <a:avLst/>
              </a:prstGeom>
              <a:blipFill>
                <a:blip r:embed="rId3"/>
                <a:stretch>
                  <a:fillRect l="-5797" r="-2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02100" y="1470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100" y="1470025"/>
                <a:ext cx="174727" cy="215444"/>
              </a:xfrm>
              <a:prstGeom prst="rect">
                <a:avLst/>
              </a:prstGeom>
              <a:blipFill>
                <a:blip r:embed="rId7"/>
                <a:stretch>
                  <a:fillRect l="-24138" r="-1724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1021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100" y="1851025"/>
                <a:ext cx="174727" cy="215444"/>
              </a:xfrm>
              <a:prstGeom prst="rect">
                <a:avLst/>
              </a:prstGeom>
              <a:blipFill>
                <a:blip r:embed="rId8"/>
                <a:stretch>
                  <a:fillRect l="-24138" r="-17241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21100" y="1470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1470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7211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1851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559300" y="1774825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300" y="1774825"/>
                <a:ext cx="141705" cy="215444"/>
              </a:xfrm>
              <a:prstGeom prst="rect">
                <a:avLst/>
              </a:prstGeom>
              <a:blipFill>
                <a:blip r:embed="rId9"/>
                <a:stretch>
                  <a:fillRect l="-21739" r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797300" y="108902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300" y="1089025"/>
                <a:ext cx="144142" cy="215444"/>
              </a:xfrm>
              <a:prstGeom prst="rect">
                <a:avLst/>
              </a:prstGeom>
              <a:blipFill>
                <a:blip r:embed="rId11"/>
                <a:stretch>
                  <a:fillRect l="-33333" r="-20833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368300" y="1304469"/>
                <a:ext cx="2743200" cy="12065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kern="0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i="1" ker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kern="0" smtClean="0">
                        <a:solidFill>
                          <a:srgbClr val="231F20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kern="0" smtClean="0">
                        <a:solidFill>
                          <a:srgbClr val="231F20"/>
                        </a:solidFill>
                        <a:latin typeface="Cambria Math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ekanligidan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oraliq  </a:t>
                </a:r>
                <a:r>
                  <a:rPr lang="en-US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:r>
                  <a:rPr lang="en-US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ishorasi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304469"/>
                <a:ext cx="2743200" cy="1206549"/>
              </a:xfrm>
              <a:prstGeom prst="rect">
                <a:avLst/>
              </a:prstGeom>
              <a:blipFill rotWithShape="1">
                <a:blip r:embed="rId12"/>
                <a:stretch>
                  <a:fillRect l="-1778" t="-3030" r="-2000" b="-7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66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>
                <a:solidFill>
                  <a:prstClr val="white"/>
                </a:solidFill>
              </a:rPr>
              <a:t>25.1-mashq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1327696"/>
                <a:ext cx="3352800" cy="92461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1800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1800" dirty="0" smtClean="0"/>
                  <a:t>  </a:t>
                </a:r>
                <a:r>
                  <a:rPr lang="en-US" sz="1800" i="0" dirty="0" smtClean="0"/>
                  <a:t>bo‘lganligi </a:t>
                </a:r>
                <a:r>
                  <a:rPr lang="en-US" sz="1800" i="0" dirty="0" err="1" smtClean="0"/>
                  <a:t>uchun</a:t>
                </a:r>
                <a:r>
                  <a:rPr lang="en-US" sz="1800" i="0" dirty="0" smtClean="0"/>
                  <a:t>,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800" i="0" dirty="0" smtClean="0"/>
                  <a:t> ning </a:t>
                </a:r>
                <a:r>
                  <a:rPr lang="en-US" sz="1800" i="0" dirty="0" err="1" smtClean="0"/>
                  <a:t>ishoralari</a:t>
                </a:r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quyidagicha</a:t>
                </a:r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bo‘ladi</a:t>
                </a:r>
                <a:r>
                  <a:rPr lang="en-US" sz="1800" i="0" dirty="0"/>
                  <a:t>:</a:t>
                </a:r>
                <a:r>
                  <a:rPr lang="en-US" sz="1800" i="0" dirty="0" smtClean="0"/>
                  <a:t> </a:t>
                </a:r>
                <a:endParaRPr lang="ru-RU" sz="1800" i="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1327696"/>
                <a:ext cx="3352800" cy="924612"/>
              </a:xfrm>
              <a:blipFill rotWithShape="1">
                <a:blip r:embed="rId2"/>
                <a:stretch>
                  <a:fillRect l="-4182" t="-5298" b="-152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3911600" y="1958747"/>
            <a:ext cx="14478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4102100" y="1433413"/>
            <a:ext cx="1066800" cy="9906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68478" y="1653947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478" y="1653947"/>
                <a:ext cx="174727" cy="215444"/>
              </a:xfrm>
              <a:prstGeom prst="rect">
                <a:avLst/>
              </a:prstGeom>
              <a:blipFill rotWithShape="1">
                <a:blip r:embed="rId3"/>
                <a:stretch>
                  <a:fillRect l="-20690" r="-20690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30700" y="1652546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00" y="1652546"/>
                <a:ext cx="174727" cy="215444"/>
              </a:xfrm>
              <a:prstGeom prst="rect">
                <a:avLst/>
              </a:prstGeom>
              <a:blipFill rotWithShape="1">
                <a:blip r:embed="rId4"/>
                <a:stretch>
                  <a:fillRect l="-3448" r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324959" y="2009746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959" y="2009746"/>
                <a:ext cx="174727" cy="215444"/>
              </a:xfrm>
              <a:prstGeom prst="rect">
                <a:avLst/>
              </a:prstGeom>
              <a:blipFill rotWithShape="1">
                <a:blip r:embed="rId5"/>
                <a:stretch>
                  <a:fillRect l="-20690" r="-2069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767219" y="2034947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219" y="2034947"/>
                <a:ext cx="174727" cy="215444"/>
              </a:xfrm>
              <a:prstGeom prst="rect">
                <a:avLst/>
              </a:prstGeom>
              <a:blipFill rotWithShape="1">
                <a:blip r:embed="rId4"/>
                <a:stretch>
                  <a:fillRect l="-3448" r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55795" y="1972648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795" y="1972648"/>
                <a:ext cx="141705" cy="215444"/>
              </a:xfrm>
              <a:prstGeom prst="rect">
                <a:avLst/>
              </a:prstGeom>
              <a:blipFill rotWithShape="1">
                <a:blip r:embed="rId6"/>
                <a:stretch>
                  <a:fillRect l="-17391" r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4635500" y="1242913"/>
            <a:ext cx="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1700" y="120838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700" y="1208385"/>
                <a:ext cx="144142" cy="215444"/>
              </a:xfrm>
              <a:prstGeom prst="rect">
                <a:avLst/>
              </a:prstGeom>
              <a:blipFill rotWithShape="1">
                <a:blip r:embed="rId7"/>
                <a:stretch>
                  <a:fillRect l="-33333" r="-20833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16647" y="2424013"/>
                <a:ext cx="4236160" cy="5602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dirty="0" smtClean="0"/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ru-RU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oraliq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ishorasi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647" y="2424013"/>
                <a:ext cx="4236160" cy="560218"/>
              </a:xfrm>
              <a:prstGeom prst="rect">
                <a:avLst/>
              </a:prstGeom>
              <a:blipFill rotWithShape="1">
                <a:blip r:embed="rId8"/>
                <a:stretch>
                  <a:fillRect l="-3458" t="-14130" b="-22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168900" y="1304469"/>
                <a:ext cx="4572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00" y="1304469"/>
                <a:ext cx="457200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Текст 4"/>
              <p:cNvSpPr txBox="1">
                <a:spLocks/>
              </p:cNvSpPr>
              <p:nvPr/>
            </p:nvSpPr>
            <p:spPr>
              <a:xfrm>
                <a:off x="139700" y="631825"/>
                <a:ext cx="5410199" cy="56021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0" dirty="0" smtClean="0"/>
                  <a:t>    </a:t>
                </a:r>
                <a:r>
                  <a:rPr lang="en-US" sz="1800" i="0" dirty="0"/>
                  <a:t>c</a:t>
                </a:r>
                <a:r>
                  <a:rPr lang="en-US" sz="1800" i="0" dirty="0" smtClean="0"/>
                  <a:t>) Agar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8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l-GR" sz="1800" i="0" dirty="0" smtClean="0"/>
                  <a:t> </a:t>
                </a:r>
                <a:r>
                  <a:rPr lang="en-US" sz="1800" i="0" dirty="0" err="1"/>
                  <a:t>bo‘lsa</a:t>
                </a:r>
                <a:r>
                  <a:rPr lang="en-US" sz="1800" i="0" dirty="0"/>
                  <a:t>,</a:t>
                </a:r>
                <a:r>
                  <a:rPr lang="en-US" sz="1800" i="0" dirty="0" smtClean="0"/>
                  <a:t> </a:t>
                </a:r>
                <a14:m>
                  <m:oMath xmlns:m="http://schemas.openxmlformats.org/officeDocument/2006/math">
                    <m:r>
                      <a:rPr lang="en-US" sz="1800" ker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800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qiymatlarining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ishorasini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aniqlang</a:t>
                </a:r>
                <a:r>
                  <a:rPr lang="en-US" sz="1800" i="0" dirty="0"/>
                  <a:t>.</a:t>
                </a:r>
                <a:endParaRPr lang="ru-RU" sz="1800" dirty="0"/>
              </a:p>
            </p:txBody>
          </p:sp>
        </mc:Choice>
        <mc:Fallback xmlns="">
          <p:sp>
            <p:nvSpPr>
              <p:cNvPr id="35" name="Текст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410199" cy="560218"/>
              </a:xfrm>
              <a:prstGeom prst="rect">
                <a:avLst/>
              </a:prstGeom>
              <a:blipFill rotWithShape="1">
                <a:blip r:embed="rId10"/>
                <a:stretch>
                  <a:fillRect l="-2706" t="-11957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1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>
                <a:solidFill>
                  <a:prstClr val="white"/>
                </a:solidFill>
              </a:rPr>
              <a:t>25.1-mashq</a:t>
            </a:r>
            <a:endParaRPr lang="ru-RU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3858794" y="1774825"/>
            <a:ext cx="14478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4049294" y="1279525"/>
            <a:ext cx="1066800" cy="9906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92278" y="1462649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278" y="1462649"/>
                <a:ext cx="174727" cy="215444"/>
              </a:xfrm>
              <a:prstGeom prst="rect">
                <a:avLst/>
              </a:prstGeom>
              <a:blipFill rotWithShape="1">
                <a:blip r:embed="rId2"/>
                <a:stretch>
                  <a:fillRect l="-25000" r="-2142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92600" y="1462649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600" y="1462649"/>
                <a:ext cx="174727" cy="215444"/>
              </a:xfrm>
              <a:prstGeom prst="rect">
                <a:avLst/>
              </a:prstGeom>
              <a:blipFill rotWithShape="1">
                <a:blip r:embed="rId3"/>
                <a:stretch>
                  <a:fillRect l="-3448" r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292599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599" y="1851025"/>
                <a:ext cx="174727" cy="215444"/>
              </a:xfrm>
              <a:prstGeom prst="rect">
                <a:avLst/>
              </a:prstGeom>
              <a:blipFill rotWithShape="1">
                <a:blip r:embed="rId4"/>
                <a:stretch>
                  <a:fillRect l="-20690" r="-2069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92277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277" y="1851025"/>
                <a:ext cx="174727" cy="215444"/>
              </a:xfrm>
              <a:prstGeom prst="rect">
                <a:avLst/>
              </a:prstGeom>
              <a:blipFill rotWithShape="1">
                <a:blip r:embed="rId5"/>
                <a:stretch>
                  <a:fillRect l="-7143" r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235741" y="1819503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741" y="1819503"/>
                <a:ext cx="141705" cy="215444"/>
              </a:xfrm>
              <a:prstGeom prst="rect">
                <a:avLst/>
              </a:prstGeom>
              <a:blipFill rotWithShape="1">
                <a:blip r:embed="rId6"/>
                <a:stretch>
                  <a:fillRect l="-21739" r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 стрелкой 32"/>
          <p:cNvCxnSpPr/>
          <p:nvPr/>
        </p:nvCxnSpPr>
        <p:spPr>
          <a:xfrm flipV="1">
            <a:off x="4582694" y="1075869"/>
            <a:ext cx="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35500" y="1064081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00" y="1064081"/>
                <a:ext cx="144142" cy="215444"/>
              </a:xfrm>
              <a:prstGeom prst="rect">
                <a:avLst/>
              </a:prstGeom>
              <a:blipFill rotWithShape="1">
                <a:blip r:embed="rId7"/>
                <a:stretch>
                  <a:fillRect l="-29167" r="-25000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15900" y="2427432"/>
                <a:ext cx="3886200" cy="56021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ru-RU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ru-RU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ru-RU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ru-RU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oraliq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ishorasi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427432"/>
                <a:ext cx="3886200" cy="560218"/>
              </a:xfrm>
              <a:prstGeom prst="rect">
                <a:avLst/>
              </a:prstGeom>
              <a:blipFill rotWithShape="1">
                <a:blip r:embed="rId8"/>
                <a:stretch>
                  <a:fillRect l="-1411" t="-13043" r="-1097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007954" y="1196747"/>
                <a:ext cx="59727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54" y="1196747"/>
                <a:ext cx="597279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Текст 4"/>
              <p:cNvSpPr txBox="1">
                <a:spLocks/>
              </p:cNvSpPr>
              <p:nvPr/>
            </p:nvSpPr>
            <p:spPr>
              <a:xfrm>
                <a:off x="139700" y="631825"/>
                <a:ext cx="5410199" cy="56021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/>
                <a:r>
                  <a:rPr lang="en-US" i="0" dirty="0" smtClean="0"/>
                  <a:t>    </a:t>
                </a:r>
                <a:r>
                  <a:rPr lang="en-US" sz="1800" i="0" dirty="0" smtClean="0"/>
                  <a:t>d) Agar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8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8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l-GR" sz="1800" i="0" dirty="0" smtClean="0"/>
                  <a:t> </a:t>
                </a:r>
                <a:r>
                  <a:rPr lang="en-US" sz="1800" i="0" dirty="0" err="1"/>
                  <a:t>bo‘lsa</a:t>
                </a:r>
                <a:r>
                  <a:rPr lang="en-US" sz="1800" i="0" dirty="0"/>
                  <a:t>,</a:t>
                </a:r>
                <a:r>
                  <a:rPr lang="en-US" sz="1800" i="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+mn-cs"/>
                      </a:rPr>
                      <m:t>c</m:t>
                    </m:r>
                    <m:r>
                      <a:rPr lang="en-US" sz="180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+mn-cs"/>
                      </a:rPr>
                      <m:t>𝑡𝑔</m:t>
                    </m:r>
                    <m:r>
                      <a:rPr lang="en-US" sz="1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𝛼</m:t>
                    </m:r>
                  </m:oMath>
                </a14:m>
                <a:r>
                  <a:rPr lang="en-US" sz="1800" i="0" dirty="0">
                    <a:solidFill>
                      <a:prstClr val="black"/>
                    </a:solidFill>
                    <a:latin typeface="Calibri"/>
                    <a:cs typeface="+mn-cs"/>
                  </a:rPr>
                  <a:t> </a:t>
                </a:r>
                <a:r>
                  <a:rPr lang="en-US" sz="1800" i="0" dirty="0" smtClean="0"/>
                  <a:t>qiymatlarining </a:t>
                </a:r>
                <a:r>
                  <a:rPr lang="en-US" sz="1800" i="0" dirty="0" err="1"/>
                  <a:t>ishorasini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aniqlang</a:t>
                </a:r>
                <a:r>
                  <a:rPr lang="en-US" sz="1800" i="0" dirty="0"/>
                  <a:t>.</a:t>
                </a:r>
                <a:endParaRPr lang="ru-RU" sz="1800" dirty="0"/>
              </a:p>
            </p:txBody>
          </p:sp>
        </mc:Choice>
        <mc:Fallback xmlns="">
          <p:sp>
            <p:nvSpPr>
              <p:cNvPr id="35" name="Текст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410199" cy="560218"/>
              </a:xfrm>
              <a:prstGeom prst="rect">
                <a:avLst/>
              </a:prstGeom>
              <a:blipFill rotWithShape="1">
                <a:blip r:embed="rId10"/>
                <a:stretch>
                  <a:fillRect l="-2706" t="-14130" r="-676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1327696"/>
                <a:ext cx="3352800" cy="95558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𝑐</m:t>
                    </m:r>
                    <m:r>
                      <a:rPr lang="en-US" sz="1800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1800" dirty="0" smtClean="0"/>
                  <a:t>  </a:t>
                </a:r>
                <a:r>
                  <a:rPr lang="en-US" sz="1800" i="0" dirty="0" smtClean="0"/>
                  <a:t>bo‘lganligi </a:t>
                </a:r>
                <a:r>
                  <a:rPr lang="en-US" sz="1800" i="0" dirty="0" err="1" smtClean="0"/>
                  <a:t>uchun</a:t>
                </a:r>
                <a:r>
                  <a:rPr lang="en-US" sz="1800" i="0" dirty="0" smtClean="0"/>
                  <a:t>,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smtClean="0">
                        <a:latin typeface="Cambria Math"/>
                      </a:rPr>
                      <m:t>c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800" i="0" dirty="0" smtClean="0"/>
                  <a:t> ning </a:t>
                </a:r>
                <a:r>
                  <a:rPr lang="en-US" sz="1800" i="0" dirty="0" err="1" smtClean="0"/>
                  <a:t>ishoralari</a:t>
                </a:r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quyidagicha</a:t>
                </a:r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bo‘ladi</a:t>
                </a:r>
                <a:r>
                  <a:rPr lang="en-US" sz="1800" i="0" dirty="0"/>
                  <a:t>:</a:t>
                </a:r>
                <a:r>
                  <a:rPr lang="en-US" sz="1800" i="0" dirty="0" smtClean="0"/>
                  <a:t> </a:t>
                </a:r>
                <a:endParaRPr lang="ru-RU" sz="1800" i="0" dirty="0"/>
              </a:p>
            </p:txBody>
          </p:sp>
        </mc:Choice>
        <mc:Fallback xmlns="">
          <p:sp>
            <p:nvSpPr>
              <p:cNvPr id="36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1327696"/>
                <a:ext cx="3352800" cy="955583"/>
              </a:xfrm>
              <a:blipFill rotWithShape="1">
                <a:blip r:embed="rId11"/>
                <a:stretch>
                  <a:fillRect l="-4182" t="-5096" b="-14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42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smtClean="0"/>
              <a:t>25.5-mashq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932178"/>
              </a:xfrm>
            </p:spPr>
            <p:txBody>
              <a:bodyPr/>
              <a:lstStyle/>
              <a:p>
                <a:pPr algn="l"/>
                <a:endParaRPr lang="en-US" sz="1800" i="0" dirty="0" smtClean="0"/>
              </a:p>
              <a:p>
                <a:pPr algn="l"/>
                <a:r>
                  <a:rPr lang="en-US" sz="2000" i="0" dirty="0" err="1" smtClean="0"/>
                  <a:t>Soddalashtiring</a:t>
                </a:r>
                <a:r>
                  <a:rPr lang="en-US" sz="2000" i="0" dirty="0"/>
                  <a:t>:</a:t>
                </a:r>
                <a:endParaRPr lang="en-US" sz="2000" i="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i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b="0" i="1" dirty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b="0" i="1" dirty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0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000" i="0" dirty="0" smtClean="0"/>
                  <a:t> 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932178"/>
              </a:xfrm>
              <a:blipFill rotWithShape="1">
                <a:blip r:embed="rId2"/>
                <a:stretch>
                  <a:fillRect l="-3333" b="-91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00" y="1470025"/>
                <a:ext cx="5486400" cy="9329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000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000" i="1" dirty="0" smtClean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   </m:t>
                    </m:r>
                    <m:sSup>
                      <m:sSupPr>
                        <m:ctrlP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d>
                      </m:e>
                      <m:sup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d>
                      </m:e>
                      <m:sup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</a:rPr>
                  <a:t> </a:t>
                </a:r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470025"/>
                <a:ext cx="5486400" cy="932948"/>
              </a:xfrm>
              <a:prstGeom prst="rect">
                <a:avLst/>
              </a:prstGeom>
              <a:blipFill rotWithShape="1">
                <a:blip r:embed="rId3"/>
                <a:stretch>
                  <a:fillRect l="-111" b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556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smtClean="0"/>
              <a:t>25.5-mashq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1270732"/>
              </a:xfrm>
            </p:spPr>
            <p:txBody>
              <a:bodyPr/>
              <a:lstStyle/>
              <a:p>
                <a:pPr algn="l"/>
                <a:endParaRPr lang="en-US" sz="2000" i="0" dirty="0" smtClean="0"/>
              </a:p>
              <a:p>
                <a:pPr algn="l"/>
                <a:r>
                  <a:rPr lang="en-US" sz="2000" i="0" dirty="0" err="1" smtClean="0"/>
                  <a:t>Soddalashtiring</a:t>
                </a:r>
                <a:r>
                  <a:rPr lang="en-US" sz="2000" i="0" dirty="0"/>
                  <a:t>:</a:t>
                </a:r>
                <a:endParaRPr lang="en-US" sz="2000" i="0" dirty="0" smtClean="0"/>
              </a:p>
              <a:p>
                <a:pPr algn="ctr"/>
                <a:r>
                  <a:rPr lang="en-US" sz="2000" dirty="0" smtClean="0"/>
                  <a:t>b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dirty="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20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2000" b="0" i="1" dirty="0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0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dirty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000" i="0" dirty="0"/>
                  <a:t> </a:t>
                </a:r>
                <a:endParaRPr lang="el-GR" sz="2000" i="0" dirty="0"/>
              </a:p>
              <a:p>
                <a:pPr algn="ctr"/>
                <a:r>
                  <a:rPr lang="en-US" sz="2000" b="0" dirty="0" smtClean="0"/>
                  <a:t>                </a:t>
                </a:r>
                <a:endParaRPr lang="el-GR" sz="2000" i="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1270732"/>
              </a:xfrm>
              <a:blipFill rotWithShape="1">
                <a:blip r:embed="rId2"/>
                <a:stretch>
                  <a:fillRect l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44500" y="2079625"/>
                <a:ext cx="4572000" cy="7475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dirty="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20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0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2000" i="1" dirty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0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0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l-GR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" y="2079625"/>
                <a:ext cx="4572000" cy="7475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07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smtClean="0"/>
              <a:t>25.5-mashq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68300" y="555625"/>
                <a:ext cx="5257800" cy="1001621"/>
              </a:xfrm>
            </p:spPr>
            <p:txBody>
              <a:bodyPr/>
              <a:lstStyle/>
              <a:p>
                <a:pPr algn="l"/>
                <a:r>
                  <a:rPr lang="en-US" b="1" i="0" dirty="0"/>
                  <a:t> </a:t>
                </a:r>
                <a:r>
                  <a:rPr lang="en-US" b="1" i="0" dirty="0" smtClean="0"/>
                  <a:t>                   </a:t>
                </a:r>
              </a:p>
              <a:p>
                <a:pPr algn="l"/>
                <a:r>
                  <a:rPr lang="en-US" sz="2400" i="0" dirty="0" err="1" smtClean="0"/>
                  <a:t>Soddalashtiring</a:t>
                </a:r>
                <a:r>
                  <a:rPr lang="en-US" sz="2400" i="0" dirty="0"/>
                  <a:t>:</a:t>
                </a:r>
                <a:endParaRPr lang="en-US" sz="2400" i="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l-GR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l-GR" sz="2400" i="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8300" y="555625"/>
                <a:ext cx="5257800" cy="1001621"/>
              </a:xfrm>
              <a:blipFill rotWithShape="1">
                <a:blip r:embed="rId2"/>
                <a:stretch>
                  <a:fillRect l="-3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0700" y="1927225"/>
                <a:ext cx="4886722" cy="5091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𝑡𝑔</m:t>
                      </m:r>
                      <m:d>
                        <m:d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240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927225"/>
                <a:ext cx="4886722" cy="5091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57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smtClean="0"/>
              <a:t>25.5-mashq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1155509"/>
              </a:xfrm>
            </p:spPr>
            <p:txBody>
              <a:bodyPr/>
              <a:lstStyle/>
              <a:p>
                <a:pPr algn="l"/>
                <a:endParaRPr lang="en-US" sz="2400" i="0" dirty="0" smtClean="0"/>
              </a:p>
              <a:p>
                <a:pPr algn="l"/>
                <a:r>
                  <a:rPr lang="en-US" sz="2400" i="0" dirty="0" err="1" smtClean="0"/>
                  <a:t>Soddalashtiring</a:t>
                </a:r>
                <a:r>
                  <a:rPr lang="en-US" sz="2400" i="0" dirty="0"/>
                  <a:t>:</a:t>
                </a:r>
                <a:endParaRPr lang="en-US" sz="2400" i="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d>
                      <m:dPr>
                        <m:ctrlPr>
                          <a:rPr lang="en-US" sz="24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</m:oMath>
                </a14:m>
                <a:r>
                  <a:rPr lang="en-US" sz="2400" i="0" dirty="0" smtClean="0"/>
                  <a:t>.</a:t>
                </a:r>
                <a:endParaRPr lang="el-GR" sz="2400" i="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1155509"/>
              </a:xfrm>
              <a:blipFill rotWithShape="1">
                <a:blip r:embed="rId2"/>
                <a:stretch>
                  <a:fillRect l="-4000"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0700" y="2003425"/>
                <a:ext cx="4647619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en-US" sz="20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0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d>
                        <m:dPr>
                          <m:ctrlP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𝑡𝑔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2003425"/>
                <a:ext cx="4647619" cy="439736"/>
              </a:xfrm>
              <a:prstGeom prst="rect">
                <a:avLst/>
              </a:prstGeom>
              <a:blipFill rotWithShape="1">
                <a:blip r:embed="rId3"/>
                <a:stretch>
                  <a:fillRect b="-9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57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 smtClean="0"/>
              <a:t>25.6-mashq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9700" y="631825"/>
                <a:ext cx="5334000" cy="528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</m:oMath>
                </a14:m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150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 </m:t>
                    </m:r>
                    <m:r>
                      <a:rPr lang="en-US" sz="1400" b="0" i="1" smtClean="0">
                        <a:latin typeface="Cambria Math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tushirilgan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balandligini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toping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334000" cy="528030"/>
              </a:xfrm>
              <a:prstGeom prst="rect">
                <a:avLst/>
              </a:prstGeom>
              <a:blipFill rotWithShape="1">
                <a:blip r:embed="rId2"/>
                <a:stretch>
                  <a:fillRect l="-34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внобедренный треугольник 6"/>
          <p:cNvSpPr/>
          <p:nvPr/>
        </p:nvSpPr>
        <p:spPr>
          <a:xfrm>
            <a:off x="292100" y="1241425"/>
            <a:ext cx="2495550" cy="1066800"/>
          </a:xfrm>
          <a:custGeom>
            <a:avLst/>
            <a:gdLst>
              <a:gd name="connsiteX0" fmla="*/ 0 w 1752600"/>
              <a:gd name="connsiteY0" fmla="*/ 1066800 h 1066800"/>
              <a:gd name="connsiteX1" fmla="*/ 876300 w 1752600"/>
              <a:gd name="connsiteY1" fmla="*/ 0 h 1066800"/>
              <a:gd name="connsiteX2" fmla="*/ 1752600 w 1752600"/>
              <a:gd name="connsiteY2" fmla="*/ 1066800 h 1066800"/>
              <a:gd name="connsiteX3" fmla="*/ 0 w 1752600"/>
              <a:gd name="connsiteY3" fmla="*/ 1066800 h 1066800"/>
              <a:gd name="connsiteX0" fmla="*/ 0 w 2495550"/>
              <a:gd name="connsiteY0" fmla="*/ 1066800 h 1066800"/>
              <a:gd name="connsiteX1" fmla="*/ 876300 w 2495550"/>
              <a:gd name="connsiteY1" fmla="*/ 0 h 1066800"/>
              <a:gd name="connsiteX2" fmla="*/ 2495550 w 2495550"/>
              <a:gd name="connsiteY2" fmla="*/ 1054100 h 1066800"/>
              <a:gd name="connsiteX3" fmla="*/ 0 w 2495550"/>
              <a:gd name="connsiteY3" fmla="*/ 1066800 h 1066800"/>
              <a:gd name="connsiteX0" fmla="*/ 0 w 2495550"/>
              <a:gd name="connsiteY0" fmla="*/ 1066800 h 1066800"/>
              <a:gd name="connsiteX1" fmla="*/ 920750 w 2495550"/>
              <a:gd name="connsiteY1" fmla="*/ 0 h 1066800"/>
              <a:gd name="connsiteX2" fmla="*/ 2495550 w 2495550"/>
              <a:gd name="connsiteY2" fmla="*/ 1054100 h 1066800"/>
              <a:gd name="connsiteX3" fmla="*/ 0 w 2495550"/>
              <a:gd name="connsiteY3" fmla="*/ 106680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5550" h="1066800">
                <a:moveTo>
                  <a:pt x="0" y="1066800"/>
                </a:moveTo>
                <a:lnTo>
                  <a:pt x="920750" y="0"/>
                </a:lnTo>
                <a:lnTo>
                  <a:pt x="2495550" y="1054100"/>
                </a:lnTo>
                <a:lnTo>
                  <a:pt x="0" y="1066800"/>
                </a:lnTo>
                <a:close/>
              </a:path>
            </a:pathLst>
          </a:cu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1"/>
          </p:cNvCxnSpPr>
          <p:nvPr/>
        </p:nvCxnSpPr>
        <p:spPr>
          <a:xfrm flipH="1">
            <a:off x="1206500" y="1241425"/>
            <a:ext cx="635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054100" y="2232025"/>
            <a:ext cx="304800" cy="762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2514600" y="2155825"/>
            <a:ext cx="63500" cy="142875"/>
          </a:xfrm>
          <a:custGeom>
            <a:avLst/>
            <a:gdLst>
              <a:gd name="connsiteX0" fmla="*/ 6350 w 63534"/>
              <a:gd name="connsiteY0" fmla="*/ 127000 h 127000"/>
              <a:gd name="connsiteX1" fmla="*/ 0 w 63534"/>
              <a:gd name="connsiteY1" fmla="*/ 95250 h 127000"/>
              <a:gd name="connsiteX2" fmla="*/ 19050 w 63534"/>
              <a:gd name="connsiteY2" fmla="*/ 25400 h 127000"/>
              <a:gd name="connsiteX3" fmla="*/ 38100 w 63534"/>
              <a:gd name="connsiteY3" fmla="*/ 12700 h 127000"/>
              <a:gd name="connsiteX4" fmla="*/ 63500 w 63534"/>
              <a:gd name="connsiteY4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34" h="127000">
                <a:moveTo>
                  <a:pt x="6350" y="127000"/>
                </a:moveTo>
                <a:cubicBezTo>
                  <a:pt x="4233" y="116417"/>
                  <a:pt x="0" y="106043"/>
                  <a:pt x="0" y="95250"/>
                </a:cubicBezTo>
                <a:cubicBezTo>
                  <a:pt x="0" y="75187"/>
                  <a:pt x="4519" y="42837"/>
                  <a:pt x="19050" y="25400"/>
                </a:cubicBezTo>
                <a:cubicBezTo>
                  <a:pt x="23936" y="19537"/>
                  <a:pt x="31085" y="15706"/>
                  <a:pt x="38100" y="12700"/>
                </a:cubicBezTo>
                <a:cubicBezTo>
                  <a:pt x="65553" y="934"/>
                  <a:pt x="63500" y="16266"/>
                  <a:pt x="63500" y="0"/>
                </a:cubicBezTo>
              </a:path>
            </a:pathLst>
          </a:cu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6700" y="2155825"/>
                <a:ext cx="15562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2155825"/>
                <a:ext cx="155620" cy="215444"/>
              </a:xfrm>
              <a:prstGeom prst="rect">
                <a:avLst/>
              </a:prstGeom>
              <a:blipFill>
                <a:blip r:embed="rId3"/>
                <a:stretch>
                  <a:fillRect l="-26923" r="-19231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700" y="2155825"/>
                <a:ext cx="16350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155825"/>
                <a:ext cx="163506" cy="215444"/>
              </a:xfrm>
              <a:prstGeom prst="rect">
                <a:avLst/>
              </a:prstGeom>
              <a:blipFill>
                <a:blip r:embed="rId4"/>
                <a:stretch>
                  <a:fillRect l="-25926" r="-1851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54100" y="1089025"/>
                <a:ext cx="15536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1089025"/>
                <a:ext cx="155364" cy="215444"/>
              </a:xfrm>
              <a:prstGeom prst="rect">
                <a:avLst/>
              </a:prstGeom>
              <a:blipFill>
                <a:blip r:embed="rId5"/>
                <a:stretch>
                  <a:fillRect l="-28000" r="-2000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206500" y="1774825"/>
                <a:ext cx="40241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774825"/>
                <a:ext cx="402418" cy="215444"/>
              </a:xfrm>
              <a:prstGeom prst="rect">
                <a:avLst/>
              </a:prstGeom>
              <a:blipFill>
                <a:blip r:embed="rId6"/>
                <a:stretch>
                  <a:fillRect l="-10606" r="-909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130300" y="2308225"/>
                <a:ext cx="1703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2308225"/>
                <a:ext cx="170367" cy="215444"/>
              </a:xfrm>
              <a:prstGeom prst="rect">
                <a:avLst/>
              </a:prstGeom>
              <a:blipFill>
                <a:blip r:embed="rId7"/>
                <a:stretch>
                  <a:fillRect l="-25000" r="-17857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882900" y="1241425"/>
                <a:ext cx="872418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𝑠𝑖𝑛𝐴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241425"/>
                <a:ext cx="872418" cy="404726"/>
              </a:xfrm>
              <a:prstGeom prst="rect">
                <a:avLst/>
              </a:prstGeom>
              <a:blipFill>
                <a:blip r:embed="rId8"/>
                <a:stretch>
                  <a:fillRect l="-4895" t="-1515" r="-2797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54500" y="1241425"/>
                <a:ext cx="977383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00" y="1241425"/>
                <a:ext cx="977383" cy="408253"/>
              </a:xfrm>
              <a:prstGeom prst="rect">
                <a:avLst/>
              </a:prstGeom>
              <a:blipFill>
                <a:blip r:embed="rId9"/>
                <a:stretch>
                  <a:fillRect l="-4375" t="-1493" r="-3750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340100" y="1698625"/>
                <a:ext cx="1609030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1698625"/>
                <a:ext cx="1609030" cy="408253"/>
              </a:xfrm>
              <a:prstGeom prst="rect">
                <a:avLst/>
              </a:prstGeom>
              <a:blipFill>
                <a:blip r:embed="rId10"/>
                <a:stretch>
                  <a:fillRect l="-2652" t="-1493" r="-1894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 вправо 29"/>
          <p:cNvSpPr/>
          <p:nvPr/>
        </p:nvSpPr>
        <p:spPr>
          <a:xfrm>
            <a:off x="3873500" y="1393825"/>
            <a:ext cx="228600" cy="152400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111500" y="2232025"/>
                <a:ext cx="877997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500" y="2232025"/>
                <a:ext cx="877997" cy="408253"/>
              </a:xfrm>
              <a:prstGeom prst="rect">
                <a:avLst/>
              </a:prstGeom>
              <a:blipFill>
                <a:blip r:embed="rId11"/>
                <a:stretch>
                  <a:fillRect l="-4167" r="-4167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406900" y="2232025"/>
                <a:ext cx="476348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2232025"/>
                <a:ext cx="476348" cy="408253"/>
              </a:xfrm>
              <a:prstGeom prst="rect">
                <a:avLst/>
              </a:prstGeom>
              <a:blipFill>
                <a:blip r:embed="rId12"/>
                <a:stretch>
                  <a:fillRect l="-7692" r="-7692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Стрелка вправо 32"/>
          <p:cNvSpPr/>
          <p:nvPr/>
        </p:nvSpPr>
        <p:spPr>
          <a:xfrm>
            <a:off x="4102100" y="2384425"/>
            <a:ext cx="228600" cy="152400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40100" y="2841625"/>
                <a:ext cx="123322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𝐽𝑎𝑣𝑜𝑏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 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=3,5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2841625"/>
                <a:ext cx="1233222" cy="215444"/>
              </a:xfrm>
              <a:prstGeom prst="rect">
                <a:avLst/>
              </a:prstGeom>
              <a:blipFill>
                <a:blip r:embed="rId13"/>
                <a:stretch>
                  <a:fillRect l="-4455" r="-2970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70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 animBg="1"/>
      <p:bldP spid="31" grpId="0"/>
      <p:bldP spid="32" grpId="0"/>
      <p:bldP spid="33" grpId="0" animBg="1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77001"/>
          </a:xfrm>
        </p:spPr>
        <p:txBody>
          <a:bodyPr/>
          <a:lstStyle/>
          <a:p>
            <a:pPr marL="18405" algn="l" defTabSz="914114">
              <a:spcBef>
                <a:spcPts val="110"/>
              </a:spcBef>
            </a:pPr>
            <a:r>
              <a:rPr lang="sv-SE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</a:t>
            </a:r>
            <a:r>
              <a:rPr lang="sv-S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kotangensi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85804" y="730898"/>
                <a:ext cx="2971799" cy="2164054"/>
              </a:xfrm>
            </p:spPr>
            <p:txBody>
              <a:bodyPr/>
              <a:lstStyle/>
              <a:p>
                <a:pPr algn="l"/>
                <a:r>
                  <a:rPr lang="en-US" i="0" dirty="0" smtClean="0"/>
                  <a:t>To‘g‘ri</a:t>
                </a:r>
                <a:r>
                  <a:rPr lang="en-US" i="0" dirty="0"/>
                  <a:t> </a:t>
                </a:r>
                <a:r>
                  <a:rPr lang="en-US" i="0" dirty="0" err="1"/>
                  <a:t>burchakli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/>
                  <a:t>uchburchakda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=90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i="0" dirty="0" smtClean="0"/>
                  <a:t> </a:t>
                </a:r>
                <a:r>
                  <a:rPr lang="en-US" i="0" dirty="0" err="1" smtClean="0"/>
                  <a:t>bo‘lsin</a:t>
                </a:r>
                <a:r>
                  <a:rPr lang="en-US" i="0" dirty="0"/>
                  <a:t>. </a:t>
                </a:r>
                <a:r>
                  <a:rPr lang="en-US" i="0" dirty="0" err="1"/>
                  <a:t>Ma’lumki</a:t>
                </a:r>
                <a:r>
                  <a:rPr lang="en-US" i="0" dirty="0"/>
                  <a:t>, </a:t>
                </a:r>
                <a:r>
                  <a:rPr lang="en-US" i="0" dirty="0" err="1"/>
                  <a:t>unda</a:t>
                </a:r>
                <a:r>
                  <a:rPr lang="en-US" i="0" dirty="0"/>
                  <a:t> </a:t>
                </a:r>
                <a:r>
                  <a:rPr lang="en-US" dirty="0"/>
                  <a:t>A </a:t>
                </a:r>
                <a:r>
                  <a:rPr lang="en-US" i="0" dirty="0" err="1" smtClean="0"/>
                  <a:t>o‘tkir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burchakning</a:t>
                </a:r>
                <a:r>
                  <a:rPr lang="en-US" i="0" dirty="0"/>
                  <a:t> </a:t>
                </a:r>
                <a:r>
                  <a:rPr lang="pt-BR" i="0" dirty="0" smtClean="0"/>
                  <a:t>sinusi, </a:t>
                </a:r>
                <a:r>
                  <a:rPr lang="pt-BR" i="0" dirty="0"/>
                  <a:t>kosinusi, </a:t>
                </a:r>
                <a:r>
                  <a:rPr lang="pt-BR" i="0" dirty="0" smtClean="0"/>
                  <a:t>tangensi </a:t>
                </a:r>
                <a:r>
                  <a:rPr lang="pt-BR" i="0" dirty="0"/>
                  <a:t>va </a:t>
                </a:r>
                <a:r>
                  <a:rPr lang="pt-BR" i="0" dirty="0" smtClean="0"/>
                  <a:t>kotangensi </a:t>
                </a:r>
              </a:p>
              <a:p>
                <a:pPr algn="l"/>
                <a:r>
                  <a:rPr lang="en-US" i="0" dirty="0" smtClean="0"/>
                  <a:t>1-rasmdagidek </a:t>
                </a:r>
                <a:r>
                  <a:rPr lang="en-US" i="0" dirty="0" err="1"/>
                  <a:t>aniqlanar</a:t>
                </a:r>
                <a:r>
                  <a:rPr lang="en-US" i="0" dirty="0"/>
                  <a:t> </a:t>
                </a:r>
                <a:r>
                  <a:rPr lang="en-US" i="0" dirty="0" err="1"/>
                  <a:t>edi</a:t>
                </a:r>
                <a:r>
                  <a:rPr lang="en-US" i="0" dirty="0"/>
                  <a:t>. </a:t>
                </a:r>
                <a:r>
                  <a:rPr lang="en-US" i="0" dirty="0" err="1"/>
                  <a:t>Endi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i="0" dirty="0" err="1" smtClean="0"/>
                  <a:t>dan</a:t>
                </a:r>
                <a:r>
                  <a:rPr lang="en-US" i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i="0" dirty="0" err="1"/>
                  <a:t>gacha</a:t>
                </a:r>
                <a:r>
                  <a:rPr lang="en-US" i="0" dirty="0"/>
                  <a:t> </a:t>
                </a:r>
                <a:r>
                  <a:rPr lang="en-US" i="0" dirty="0" err="1"/>
                  <a:t>bo‘lgan</a:t>
                </a:r>
                <a:r>
                  <a:rPr lang="en-US" i="0" dirty="0"/>
                  <a:t> </a:t>
                </a:r>
                <a:r>
                  <a:rPr lang="en-US" i="0" dirty="0" err="1"/>
                  <a:t>burchakning</a:t>
                </a:r>
                <a:r>
                  <a:rPr lang="en-US" i="0" dirty="0"/>
                  <a:t> </a:t>
                </a:r>
                <a:r>
                  <a:rPr lang="en-US" i="0" dirty="0" err="1"/>
                  <a:t>sinusi</a:t>
                </a:r>
                <a:r>
                  <a:rPr lang="en-US" i="0" dirty="0"/>
                  <a:t>, </a:t>
                </a:r>
                <a:r>
                  <a:rPr lang="en-US" i="0" dirty="0" err="1" smtClean="0"/>
                  <a:t>kosinusi</a:t>
                </a:r>
                <a:r>
                  <a:rPr lang="en-US" i="0" dirty="0" smtClean="0"/>
                  <a:t>, </a:t>
                </a:r>
                <a:r>
                  <a:rPr lang="en-US" i="0" dirty="0" err="1" smtClean="0"/>
                  <a:t>tangensi</a:t>
                </a:r>
                <a:r>
                  <a:rPr lang="en-US" i="0" dirty="0" smtClean="0"/>
                  <a:t> </a:t>
                </a:r>
                <a:r>
                  <a:rPr lang="en-US" i="0" dirty="0" err="1"/>
                  <a:t>va</a:t>
                </a:r>
                <a:r>
                  <a:rPr lang="en-US" i="0" dirty="0"/>
                  <a:t> </a:t>
                </a:r>
                <a:r>
                  <a:rPr lang="en-US" i="0" dirty="0" err="1"/>
                  <a:t>kotangensini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aniqlaymiz</a:t>
                </a:r>
                <a:r>
                  <a:rPr lang="en-US" i="0" dirty="0" smtClean="0"/>
                  <a:t>.</a:t>
                </a:r>
                <a:endParaRPr lang="uz-Latn-UZ" i="0" dirty="0"/>
              </a:p>
              <a:p>
                <a:endParaRPr lang="uz-Latn-UZ" i="0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85804" y="730898"/>
                <a:ext cx="2971799" cy="2164054"/>
              </a:xfrm>
              <a:blipFill rotWithShape="1">
                <a:blip r:embed="rId2"/>
                <a:stretch>
                  <a:fillRect l="-3696" t="-2535" r="-3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900" y="555625"/>
            <a:ext cx="234290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7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899" y="860425"/>
            <a:ext cx="5361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kern="0" dirty="0" err="1">
                <a:solidFill>
                  <a:schemeClr val="tx2"/>
                </a:solidFill>
                <a:latin typeface="Arial"/>
                <a:cs typeface="Arial"/>
              </a:rPr>
              <a:t>Darslikning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77-sahifasidagi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                          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25.7-25.8-25.9-masalalarni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bajaring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304800"/>
          </a:xfrm>
        </p:spPr>
        <p:txBody>
          <a:bodyPr/>
          <a:lstStyle/>
          <a:p>
            <a:pPr algn="l"/>
            <a:r>
              <a:rPr lang="sv-S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92100" y="863898"/>
                <a:ext cx="3056394" cy="1990994"/>
              </a:xfrm>
            </p:spPr>
            <p:txBody>
              <a:bodyPr/>
              <a:lstStyle/>
              <a:p>
                <a:pPr algn="just"/>
                <a:r>
                  <a:rPr lang="nn-NO" i="0" dirty="0" smtClean="0"/>
                  <a:t>   Radiusi birlik kesmaga teng, markazi koordinatalar </a:t>
                </a:r>
                <a:r>
                  <a:rPr lang="en-US" i="0" dirty="0" err="1" smtClean="0"/>
                  <a:t>boshida</a:t>
                </a:r>
                <a:r>
                  <a:rPr lang="en-US" i="0" dirty="0" smtClean="0"/>
                  <a:t> </a:t>
                </a:r>
                <a:r>
                  <a:rPr lang="en-US" i="0" dirty="0" err="1"/>
                  <a:t>bo‘lgan</a:t>
                </a:r>
                <a:r>
                  <a:rPr lang="en-US" i="0" dirty="0"/>
                  <a:t> </a:t>
                </a:r>
                <a:r>
                  <a:rPr lang="en-US" i="0" dirty="0" err="1"/>
                  <a:t>yarim</a:t>
                </a:r>
                <a:r>
                  <a:rPr lang="en-US" i="0" dirty="0"/>
                  <a:t> </a:t>
                </a:r>
                <a:r>
                  <a:rPr lang="en-US" i="0" dirty="0" err="1"/>
                  <a:t>aylanani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qaraymiz</a:t>
                </a:r>
                <a:r>
                  <a:rPr lang="en-US" i="0" dirty="0" smtClean="0"/>
                  <a:t> (</a:t>
                </a:r>
                <a:r>
                  <a:rPr lang="en-US" dirty="0" smtClean="0"/>
                  <a:t>2-</a:t>
                </a:r>
                <a:r>
                  <a:rPr lang="fi-FI" dirty="0" smtClean="0"/>
                  <a:t>rasm</a:t>
                </a:r>
                <a:r>
                  <a:rPr lang="fi-FI" i="0" dirty="0" smtClean="0"/>
                  <a:t>)</a:t>
                </a:r>
                <a:r>
                  <a:rPr lang="en-US" i="0" dirty="0" smtClean="0"/>
                  <a:t>. </a:t>
                </a:r>
                <a:r>
                  <a:rPr lang="en-US" i="0" dirty="0" err="1"/>
                  <a:t>Aylanani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i="0" dirty="0" smtClean="0"/>
                  <a:t> </a:t>
                </a:r>
                <a:r>
                  <a:rPr lang="en-US" i="0" dirty="0" err="1"/>
                  <a:t>nuqtada</a:t>
                </a:r>
                <a:r>
                  <a:rPr lang="en-US" i="0" dirty="0"/>
                  <a:t> </a:t>
                </a:r>
                <a:r>
                  <a:rPr lang="en-US" i="0" dirty="0" err="1"/>
                  <a:t>kesuvchi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𝑂𝑃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 smtClean="0"/>
                  <a:t>nurni</a:t>
                </a:r>
                <a:r>
                  <a:rPr lang="en-US" i="0" dirty="0" smtClean="0"/>
                  <a:t> </a:t>
                </a:r>
                <a:r>
                  <a:rPr lang="en-US" i="0" dirty="0" err="1"/>
                  <a:t>o‘tkazamiz</a:t>
                </a:r>
                <a:r>
                  <a:rPr lang="en-US" i="0" dirty="0"/>
                  <a:t>. Bu </a:t>
                </a:r>
                <a:r>
                  <a:rPr lang="en-US" i="0" dirty="0" err="1"/>
                  <a:t>nurning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/>
                  <a:t>nur</a:t>
                </a:r>
                <a:r>
                  <a:rPr lang="en-US" i="0" dirty="0"/>
                  <a:t> </a:t>
                </a:r>
                <a:r>
                  <a:rPr lang="en-US" i="0" dirty="0" err="1"/>
                  <a:t>bilan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hosil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qilgan</a:t>
                </a:r>
                <a:r>
                  <a:rPr lang="en-US" i="0" dirty="0" smtClean="0"/>
                  <a:t> </a:t>
                </a:r>
                <a:r>
                  <a:rPr lang="en-US" i="0" dirty="0" err="1"/>
                  <a:t>burchagini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 smtClean="0"/>
                  <a:t> </a:t>
                </a:r>
                <a:r>
                  <a:rPr lang="en-US" i="0" dirty="0" err="1"/>
                  <a:t>bilan</a:t>
                </a:r>
                <a:r>
                  <a:rPr lang="en-US" i="0" dirty="0"/>
                  <a:t> </a:t>
                </a:r>
                <a:r>
                  <a:rPr lang="en-US" i="0" dirty="0" err="1"/>
                  <a:t>belgilaymiz</a:t>
                </a:r>
                <a:r>
                  <a:rPr lang="en-US" i="0" dirty="0"/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𝑂𝑃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 smtClean="0"/>
                  <a:t>nurning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/>
                  <a:t>nur</a:t>
                </a:r>
                <a:r>
                  <a:rPr lang="en-US" i="0" dirty="0"/>
                  <a:t> </a:t>
                </a:r>
                <a:r>
                  <a:rPr lang="en-US" i="0" dirty="0" err="1"/>
                  <a:t>bilan</a:t>
                </a:r>
                <a:r>
                  <a:rPr lang="en-US" i="0" dirty="0"/>
                  <a:t> </a:t>
                </a:r>
                <a:r>
                  <a:rPr lang="en-US" i="0" dirty="0" err="1"/>
                  <a:t>ustma-ust</a:t>
                </a:r>
                <a:r>
                  <a:rPr lang="en-US" i="0" dirty="0"/>
                  <a:t> </a:t>
                </a:r>
                <a:r>
                  <a:rPr lang="en-US" i="0" dirty="0" err="1"/>
                  <a:t>tushgan</a:t>
                </a:r>
                <a:r>
                  <a:rPr lang="en-US" i="0" dirty="0"/>
                  <a:t> </a:t>
                </a:r>
                <a:r>
                  <a:rPr lang="en-US" i="0" dirty="0" err="1"/>
                  <a:t>holdagi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burchakni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i="0" dirty="0" smtClean="0"/>
                  <a:t> </a:t>
                </a:r>
                <a:r>
                  <a:rPr lang="en-US" i="0" dirty="0"/>
                  <a:t>li </a:t>
                </a:r>
                <a:r>
                  <a:rPr lang="en-US" i="0" dirty="0" err="1"/>
                  <a:t>burchak</a:t>
                </a:r>
                <a:r>
                  <a:rPr lang="en-US" i="0" dirty="0"/>
                  <a:t> </a:t>
                </a:r>
                <a:r>
                  <a:rPr lang="en-US" i="0" dirty="0" err="1"/>
                  <a:t>sifatida</a:t>
                </a:r>
                <a:r>
                  <a:rPr lang="en-US" i="0" dirty="0"/>
                  <a:t> </a:t>
                </a:r>
                <a:r>
                  <a:rPr lang="en-US" i="0" dirty="0" err="1"/>
                  <a:t>qabul</a:t>
                </a:r>
                <a:r>
                  <a:rPr lang="en-US" i="0" dirty="0"/>
                  <a:t> </a:t>
                </a:r>
                <a:r>
                  <a:rPr lang="en-US" i="0" dirty="0" err="1"/>
                  <a:t>qilamiz</a:t>
                </a:r>
                <a:r>
                  <a:rPr lang="en-US" i="0" dirty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92100" y="863898"/>
                <a:ext cx="3056394" cy="1990994"/>
              </a:xfrm>
              <a:blipFill rotWithShape="1">
                <a:blip r:embed="rId2"/>
                <a:stretch>
                  <a:fillRect l="-3593" t="-2761" r="-3593" b="-21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8700" y="640195"/>
            <a:ext cx="2057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1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381000"/>
          </a:xfrm>
        </p:spPr>
        <p:txBody>
          <a:bodyPr/>
          <a:lstStyle/>
          <a:p>
            <a:pPr algn="l"/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</a:t>
            </a:r>
            <a:r>
              <a:rPr lang="sv-S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tangensi 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722693"/>
                <a:ext cx="3352800" cy="2213042"/>
              </a:xfrm>
            </p:spPr>
            <p:txBody>
              <a:bodyPr/>
              <a:lstStyle/>
              <a:p>
                <a:r>
                  <a:rPr lang="en-US" i="0" dirty="0" smtClean="0"/>
                  <a:t>  </a:t>
                </a:r>
                <a:r>
                  <a:rPr lang="en-US" i="0" dirty="0" err="1" smtClean="0"/>
                  <a:t>Ma’lumki</a:t>
                </a:r>
                <a:r>
                  <a:rPr lang="en-US" i="0" dirty="0"/>
                  <a:t>,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 smtClean="0"/>
                  <a:t> </a:t>
                </a:r>
                <a:r>
                  <a:rPr lang="en-US" i="0" dirty="0" err="1"/>
                  <a:t>o‘tkir</a:t>
                </a:r>
                <a:r>
                  <a:rPr lang="en-US" i="0" dirty="0"/>
                  <a:t> </a:t>
                </a:r>
                <a:r>
                  <a:rPr lang="en-US" i="0" dirty="0" err="1"/>
                  <a:t>burchak</a:t>
                </a:r>
                <a:r>
                  <a:rPr lang="en-US" i="0" dirty="0"/>
                  <a:t> </a:t>
                </a:r>
                <a:r>
                  <a:rPr lang="en-US" i="0" dirty="0" err="1"/>
                  <a:t>bo‘lganda</a:t>
                </a:r>
                <a:r>
                  <a:rPr lang="en-US" i="0" dirty="0"/>
                  <a:t> </a:t>
                </a:r>
                <a:endParaRPr lang="en-US" i="0" dirty="0" smtClean="0"/>
              </a:p>
              <a:p>
                <a:r>
                  <a:rPr lang="en-US" i="0" dirty="0" smtClean="0"/>
                  <a:t>(</a:t>
                </a:r>
                <a:r>
                  <a:rPr lang="en-US" dirty="0" smtClean="0"/>
                  <a:t>2-a </a:t>
                </a:r>
                <a:r>
                  <a:rPr lang="fi-FI" dirty="0" smtClean="0"/>
                  <a:t>rasm</a:t>
                </a:r>
                <a:r>
                  <a:rPr lang="fi-FI" i="0" dirty="0" smtClean="0"/>
                  <a:t>), </a:t>
                </a:r>
              </a:p>
              <a:p>
                <a:r>
                  <a:rPr lang="fi-FI" i="0" dirty="0" smtClean="0"/>
                  <a:t>bu </a:t>
                </a:r>
                <a:r>
                  <a:rPr lang="fi-FI" i="0" dirty="0"/>
                  <a:t>burchakning sinusi, kosinusi, tangensi </a:t>
                </a:r>
                <a:r>
                  <a:rPr lang="fi-FI" i="0" dirty="0" smtClean="0"/>
                  <a:t>va </a:t>
                </a:r>
                <a:r>
                  <a:rPr lang="en-US" i="0" dirty="0" err="1" smtClean="0"/>
                  <a:t>kotangensi</a:t>
                </a:r>
                <a:r>
                  <a:rPr lang="en-US" i="0" dirty="0" smtClean="0"/>
                  <a:t> </a:t>
                </a:r>
                <a:r>
                  <a:rPr lang="en-US" i="0" dirty="0" err="1"/>
                  <a:t>to‘g‘ri</a:t>
                </a:r>
                <a:r>
                  <a:rPr lang="en-US" i="0" dirty="0"/>
                  <a:t> </a:t>
                </a:r>
                <a:r>
                  <a:rPr lang="en-US" i="0" dirty="0" err="1"/>
                  <a:t>burchakli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𝑂𝐷𝑀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smtClean="0"/>
                  <a:t>uchburchakdan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 smtClean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 smtClean="0"/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 smtClean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0" dirty="0" smtClean="0"/>
                  <a:t> </a:t>
                </a:r>
              </a:p>
              <a:p>
                <a:r>
                  <a:rPr lang="es-ES" i="0" dirty="0" smtClean="0"/>
                  <a:t>tengliklar </a:t>
                </a:r>
                <a:r>
                  <a:rPr lang="es-ES" i="0" dirty="0"/>
                  <a:t>yordamida aniqlanadi. 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722693"/>
                <a:ext cx="3352800" cy="2213042"/>
              </a:xfrm>
              <a:blipFill rotWithShape="1">
                <a:blip r:embed="rId2"/>
                <a:stretch>
                  <a:fillRect l="-3273" t="-2479" r="-909" b="-3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4900" y="687427"/>
            <a:ext cx="1828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1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381000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20900" y="708025"/>
                <a:ext cx="3352800" cy="487985"/>
              </a:xfrm>
            </p:spPr>
            <p:txBody>
              <a:bodyPr/>
              <a:lstStyle/>
              <a:p>
                <a:r>
                  <a:rPr lang="es-ES" i="0" dirty="0"/>
                  <a:t>Agar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𝑀𝑂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s-ES" i="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𝐷𝑀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i="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𝑂𝐷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i="0" dirty="0" err="1"/>
                  <a:t>ekanligini</a:t>
                </a:r>
                <a:r>
                  <a:rPr lang="en-US" i="0" dirty="0"/>
                  <a:t> </a:t>
                </a:r>
                <a:r>
                  <a:rPr lang="en-US" i="0" dirty="0" err="1"/>
                  <a:t>hisobga</a:t>
                </a:r>
                <a:r>
                  <a:rPr lang="en-US" i="0" dirty="0"/>
                  <a:t> </a:t>
                </a:r>
                <a:r>
                  <a:rPr lang="en-US" i="0" dirty="0" err="1"/>
                  <a:t>olsak</a:t>
                </a:r>
                <a:r>
                  <a:rPr lang="en-US" i="0" dirty="0"/>
                  <a:t>, 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20900" y="708025"/>
                <a:ext cx="3352800" cy="487985"/>
              </a:xfrm>
              <a:blipFill>
                <a:blip r:embed="rId2"/>
                <a:stretch>
                  <a:fillRect l="-3273" t="-11250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78100" y="1165225"/>
                <a:ext cx="1905000" cy="1639616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 smtClean="0"/>
                  <a:t>,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400" dirty="0" smtClean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1400" dirty="0" smtClean="0"/>
                  <a:t>,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1400" dirty="0" smtClean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1400" dirty="0" smtClean="0"/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100" y="1165225"/>
                <a:ext cx="1905000" cy="16396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044700" y="2841625"/>
            <a:ext cx="2204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tengliklarga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bo‘lamiz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00" y="708025"/>
            <a:ext cx="1828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8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457200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78100" y="784225"/>
                <a:ext cx="2895600" cy="1297471"/>
              </a:xfrm>
            </p:spPr>
            <p:txBody>
              <a:bodyPr/>
              <a:lstStyle/>
              <a:p>
                <a:r>
                  <a:rPr lang="es-ES" i="0" dirty="0" smtClean="0"/>
                  <a:t>Umumiy holda,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s-ES" i="0" dirty="0" smtClean="0"/>
                  <a:t> </a:t>
                </a:r>
                <a:r>
                  <a:rPr lang="es-ES" i="0" dirty="0"/>
                  <a:t>dan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s-ES" i="0" dirty="0" smtClean="0"/>
                  <a:t>gacha bo‘lgan </a:t>
                </a:r>
                <a:r>
                  <a:rPr lang="en-US" i="0" dirty="0" err="1" smtClean="0"/>
                  <a:t>burchakning</a:t>
                </a:r>
                <a:r>
                  <a:rPr lang="en-US" i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𝑠𝑖𝑛𝑢𝑠𝑖</m:t>
                    </m:r>
                  </m:oMath>
                </a14:m>
                <a:r>
                  <a:rPr lang="en-US" i="0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𝑜𝑠𝑖𝑛𝑢𝑠𝑖</m:t>
                    </m:r>
                  </m:oMath>
                </a14:m>
                <a:r>
                  <a:rPr lang="en-US" i="0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𝑡𝑎𝑛𝑔𝑒𝑛𝑠𝑖</m:t>
                    </m:r>
                  </m:oMath>
                </a14:m>
                <a:r>
                  <a:rPr lang="en-US" i="0" dirty="0" smtClean="0"/>
                  <a:t> </a:t>
                </a:r>
                <a:r>
                  <a:rPr lang="en-US" i="0" dirty="0" err="1"/>
                  <a:t>va</a:t>
                </a:r>
                <a:endParaRPr lang="en-US" i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𝑘𝑜𝑡𝑎𝑛𝑔𝑒𝑛𝑠𝑖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ni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0" dirty="0" smtClean="0"/>
                  <a:t> ham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i="0" dirty="0" smtClean="0"/>
                  <a:t> </a:t>
                </a:r>
                <a:r>
                  <a:rPr lang="en-US" i="0" dirty="0"/>
                  <a:t>formula </a:t>
                </a:r>
                <a:r>
                  <a:rPr lang="en-US" i="0" dirty="0" err="1"/>
                  <a:t>orqali</a:t>
                </a:r>
                <a:r>
                  <a:rPr lang="en-US" i="0" dirty="0"/>
                  <a:t> </a:t>
                </a:r>
                <a:r>
                  <a:rPr lang="en-US" i="0" dirty="0" err="1" smtClean="0"/>
                  <a:t>aniqlaymiz</a:t>
                </a:r>
                <a:r>
                  <a:rPr lang="en-US" i="0" dirty="0"/>
                  <a:t> </a:t>
                </a:r>
                <a:r>
                  <a:rPr lang="en-US" i="0" dirty="0" smtClean="0"/>
                  <a:t>(2.b-rasm):</a:t>
                </a:r>
              </a:p>
              <a:p>
                <a:r>
                  <a:rPr lang="en-US" dirty="0" smtClean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𝑂𝑀𝐷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0" dirty="0" err="1"/>
                  <a:t>uchburchakda</a:t>
                </a:r>
                <a:r>
                  <a:rPr lang="en-US" i="0" dirty="0"/>
                  <a:t> </a:t>
                </a:r>
                <a:endParaRPr lang="en-US" i="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78100" y="784225"/>
                <a:ext cx="2895600" cy="1297471"/>
              </a:xfrm>
              <a:blipFill>
                <a:blip r:embed="rId2"/>
                <a:stretch>
                  <a:fillRect l="-3789" t="-4245" b="-8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00" y="708025"/>
            <a:ext cx="2133600" cy="23273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882900" y="2155825"/>
                <a:ext cx="173419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𝑂𝐷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𝐷𝑀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𝑀𝑂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2155825"/>
                <a:ext cx="1734193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492500" y="2460625"/>
            <a:ext cx="5533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63900" y="2765425"/>
                <a:ext cx="12248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s-ES" dirty="0"/>
                  <a:t>. </a:t>
                </a:r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900" y="2765425"/>
                <a:ext cx="1224822" cy="369332"/>
              </a:xfrm>
              <a:prstGeom prst="rect">
                <a:avLst/>
              </a:prstGeom>
              <a:blipFill>
                <a:blip r:embed="rId5"/>
                <a:stretch>
                  <a:fillRect t="-10000" r="-348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89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304800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730500" y="784225"/>
                <a:ext cx="2819400" cy="674031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 </a:t>
                </a:r>
                <a:r>
                  <a:rPr lang="es-ES" i="0" dirty="0"/>
                  <a:t>va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0" dirty="0"/>
                  <a:t> ekanligini hisobga </a:t>
                </a:r>
                <a:r>
                  <a:rPr lang="en-US" i="0" dirty="0" err="1"/>
                  <a:t>olsak</a:t>
                </a:r>
                <a:r>
                  <a:rPr lang="en-US" i="0" dirty="0"/>
                  <a:t>, </a:t>
                </a:r>
                <a:r>
                  <a:rPr lang="en-US" i="0" dirty="0" err="1"/>
                  <a:t>istalgan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en-US" i="0" dirty="0" smtClean="0"/>
              </a:p>
              <a:p>
                <a:r>
                  <a:rPr lang="el-GR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i="1" dirty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i="0" dirty="0"/>
                  <a:t> </a:t>
                </a:r>
                <a:r>
                  <a:rPr lang="en-US" i="0" dirty="0" err="1"/>
                  <a:t>burchak</a:t>
                </a:r>
                <a:r>
                  <a:rPr lang="en-US" i="0" dirty="0"/>
                  <a:t> </a:t>
                </a:r>
                <a:r>
                  <a:rPr lang="en-US" i="0" dirty="0" err="1"/>
                  <a:t>uchun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730500" y="784225"/>
                <a:ext cx="2819400" cy="674031"/>
              </a:xfrm>
              <a:blipFill>
                <a:blip r:embed="rId2"/>
                <a:stretch>
                  <a:fillRect l="-3896" t="-9091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882900" y="1622425"/>
                <a:ext cx="2206438" cy="3693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1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622425"/>
                <a:ext cx="220643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654300" y="2079625"/>
            <a:ext cx="297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ayniyatni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qilamiz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100" y="708025"/>
            <a:ext cx="2133600" cy="232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53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381000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6"/>
                <a:ext cx="5486400" cy="304800"/>
              </a:xfrm>
            </p:spPr>
            <p:txBody>
              <a:bodyPr/>
              <a:lstStyle/>
              <a:p>
                <a:r>
                  <a:rPr lang="en-US" i="0" dirty="0" smtClean="0"/>
                  <a:t>Ta’rifga</a:t>
                </a:r>
                <a:r>
                  <a:rPr lang="en-US" i="0" dirty="0"/>
                  <a:t> </a:t>
                </a:r>
                <a:r>
                  <a:rPr lang="en-US" i="0" dirty="0" err="1"/>
                  <a:t>ko‘ra</a:t>
                </a:r>
                <a:r>
                  <a:rPr lang="en-US" i="0" dirty="0"/>
                  <a:t>,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l-GR" i="0" dirty="0" smtClean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i="0" dirty="0" err="1" smtClean="0"/>
                  <a:t>bo‘lgani</a:t>
                </a:r>
                <a:r>
                  <a:rPr lang="en-US" i="0" dirty="0" smtClean="0"/>
                  <a:t> </a:t>
                </a:r>
                <a:r>
                  <a:rPr lang="en-US" i="0" dirty="0" err="1" smtClean="0"/>
                  <a:t>uchun</a:t>
                </a:r>
                <a:r>
                  <a:rPr lang="en-US" i="0" dirty="0" smtClean="0"/>
                  <a:t>, 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6"/>
                <a:ext cx="5486400" cy="304800"/>
              </a:xfrm>
              <a:blipFill>
                <a:blip r:embed="rId2"/>
                <a:stretch>
                  <a:fillRect l="-2000" t="-12000" r="-1778" b="-1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1927225"/>
                <a:ext cx="54864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oldin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𝑐𝑜𝑠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el-GR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keyin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el-GR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927225"/>
                <a:ext cx="5486400" cy="307777"/>
              </a:xfrm>
              <a:prstGeom prst="rect">
                <a:avLst/>
              </a:prstGeom>
              <a:blipFill>
                <a:blip r:embed="rId3"/>
                <a:stretch>
                  <a:fillRect l="-333" t="-3922" b="-196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8300" y="1012825"/>
                <a:ext cx="1066800" cy="645048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sz="1400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ru-RU" sz="140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ru-RU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012825"/>
                <a:ext cx="1066800" cy="645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6100" y="1012825"/>
                <a:ext cx="1417439" cy="612091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≠0,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1012825"/>
                <a:ext cx="1417439" cy="61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92500" y="1089025"/>
                <a:ext cx="2057400" cy="458587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≠0,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089025"/>
                <a:ext cx="2057400" cy="4585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368300" y="1698625"/>
            <a:ext cx="16575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ayniyatlar o‘rinlidir.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2100" y="2308225"/>
                <a:ext cx="2104166" cy="305340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p>
                          <m:sSupPr>
                            <m:ctrlPr>
                              <a:rPr lang="en-US" sz="140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endParaRPr lang="ru-RU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308225"/>
                <a:ext cx="2104166" cy="305340"/>
              </a:xfrm>
              <a:prstGeom prst="rect">
                <a:avLst/>
              </a:prstGeom>
              <a:blipFill>
                <a:blip r:embed="rId7"/>
                <a:stretch>
                  <a:fillRect l="-2292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654300" y="2308225"/>
                <a:ext cx="2786789" cy="305340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ru-RU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ru-RU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≠0, 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p>
                          <m:sSupPr>
                            <m:ctrlPr>
                              <a:rPr lang="en-US" sz="1400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endParaRPr lang="ru-RU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300" y="2308225"/>
                <a:ext cx="2786789" cy="305340"/>
              </a:xfrm>
              <a:prstGeom prst="rect">
                <a:avLst/>
              </a:prstGeom>
              <a:blipFill>
                <a:blip r:embed="rId8"/>
                <a:stretch>
                  <a:fillRect l="-1732" b="-9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215900" y="2689225"/>
            <a:ext cx="21659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ayniyatlarni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qilamiz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87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276999"/>
          </a:xfrm>
        </p:spPr>
        <p:txBody>
          <a:bodyPr/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Burchak sinusi, kosinusi, tangensi va kotangensi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2528641"/>
              </a:xfrm>
            </p:spPr>
            <p:txBody>
              <a:bodyPr/>
              <a:lstStyle/>
              <a:p>
                <a:pPr algn="just"/>
                <a:r>
                  <a:rPr lang="en-US" i="0" dirty="0" smtClean="0"/>
                  <a:t>    </a:t>
                </a:r>
                <a:r>
                  <a:rPr lang="en-US" sz="1800" i="0" dirty="0" err="1" smtClean="0"/>
                  <a:t>Yuqoridagi</a:t>
                </a:r>
                <a:r>
                  <a:rPr lang="en-US" sz="1800" i="0" dirty="0" smtClean="0"/>
                  <a:t> </a:t>
                </a:r>
                <a:r>
                  <a:rPr lang="en-US" sz="1800" i="0" dirty="0" err="1" smtClean="0"/>
                  <a:t>tengliklar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asosida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har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bir</a:t>
                </a:r>
                <a:r>
                  <a:rPr lang="en-US" sz="1800" i="0" dirty="0"/>
                  <a:t>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sz="1800" i="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18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sz="18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sz="1800" i="1" dirty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sz="18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el-GR" sz="1800" i="0" dirty="0" smtClean="0"/>
                  <a:t> </a:t>
                </a:r>
                <a:r>
                  <a:rPr lang="en-US" sz="1800" i="0" dirty="0" err="1"/>
                  <a:t>burchakka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bu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burchak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sinusining</a:t>
                </a:r>
                <a:r>
                  <a:rPr lang="en-US" sz="1800" i="0" dirty="0"/>
                  <a:t> (</a:t>
                </a:r>
                <a:r>
                  <a:rPr lang="en-US" sz="1800" i="0" dirty="0" err="1" smtClean="0"/>
                  <a:t>kosinusi</a:t>
                </a:r>
                <a:r>
                  <a:rPr lang="en-US" sz="1800" i="0" dirty="0" smtClean="0"/>
                  <a:t>,</a:t>
                </a:r>
                <a:r>
                  <a:rPr lang="ru-RU" sz="1800" i="0" dirty="0" smtClean="0"/>
                  <a:t>  </a:t>
                </a:r>
                <a:r>
                  <a:rPr lang="nb-NO" sz="1800" i="0" dirty="0" smtClean="0"/>
                  <a:t>tangensi </a:t>
                </a:r>
                <a:r>
                  <a:rPr lang="nb-NO" sz="1800" i="0" dirty="0"/>
                  <a:t>va kotangensining) bitta </a:t>
                </a:r>
                <a:r>
                  <a:rPr lang="nb-NO" sz="1800" i="0" dirty="0" smtClean="0"/>
                  <a:t>qiymati</a:t>
                </a:r>
                <a:r>
                  <a:rPr lang="ru-RU" sz="1800" i="0" dirty="0" smtClean="0"/>
                  <a:t> </a:t>
                </a:r>
                <a:r>
                  <a:rPr lang="en-US" sz="1800" i="0" dirty="0" err="1" smtClean="0"/>
                  <a:t>mos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qo‘yilayapti</a:t>
                </a:r>
                <a:r>
                  <a:rPr lang="en-US" sz="1800" i="0" dirty="0"/>
                  <a:t>. Bu </a:t>
                </a:r>
                <a:r>
                  <a:rPr lang="en-US" sz="1800" i="0" dirty="0" err="1" smtClean="0"/>
                  <a:t>mosliklar</a:t>
                </a:r>
                <a:r>
                  <a:rPr lang="ru-RU" sz="1800" i="0" dirty="0"/>
                  <a:t> </a:t>
                </a:r>
                <a:r>
                  <a:rPr lang="en-US" sz="1800" i="0" dirty="0" err="1" smtClean="0"/>
                  <a:t>burchakning</a:t>
                </a:r>
                <a:r>
                  <a:rPr lang="ru-RU" sz="1800" i="0" dirty="0" smtClean="0"/>
                  <a:t> </a:t>
                </a:r>
                <a:r>
                  <a:rPr lang="en-US" sz="1800" i="0" dirty="0" smtClean="0"/>
                  <a:t>“sinus”,</a:t>
                </a:r>
                <a:r>
                  <a:rPr lang="ru-RU" sz="1800" i="0" dirty="0" smtClean="0"/>
                  <a:t> </a:t>
                </a:r>
                <a:r>
                  <a:rPr lang="en-US" sz="1800" i="0" dirty="0" smtClean="0"/>
                  <a:t>“</a:t>
                </a:r>
                <a:r>
                  <a:rPr lang="en-US" sz="1800" i="0" dirty="0" err="1" smtClean="0"/>
                  <a:t>kosinus</a:t>
                </a:r>
                <a:r>
                  <a:rPr lang="en-US" sz="1800" i="0" dirty="0" smtClean="0"/>
                  <a:t>”, “</a:t>
                </a:r>
                <a:r>
                  <a:rPr lang="en-US" sz="1800" i="0" dirty="0" err="1" smtClean="0"/>
                  <a:t>tangens</a:t>
                </a:r>
                <a:r>
                  <a:rPr lang="en-US" sz="1800" i="0" dirty="0" smtClean="0"/>
                  <a:t>” </a:t>
                </a:r>
                <a:r>
                  <a:rPr lang="en-US" sz="1800" i="0" dirty="0" err="1"/>
                  <a:t>va</a:t>
                </a:r>
                <a:r>
                  <a:rPr lang="en-US" sz="1800" i="0" dirty="0"/>
                  <a:t> </a:t>
                </a:r>
                <a:r>
                  <a:rPr lang="en-US" sz="1800" i="0" dirty="0" smtClean="0"/>
                  <a:t>“</a:t>
                </a:r>
                <a:r>
                  <a:rPr lang="en-US" sz="1800" i="0" dirty="0" err="1" smtClean="0"/>
                  <a:t>kotangens</a:t>
                </a:r>
                <a:r>
                  <a:rPr lang="en-US" sz="1800" i="0" dirty="0" smtClean="0"/>
                  <a:t>” </a:t>
                </a:r>
                <a:r>
                  <a:rPr lang="en-US" sz="1800" i="0" dirty="0"/>
                  <a:t>deb </a:t>
                </a:r>
                <a:r>
                  <a:rPr lang="en-US" sz="1800" i="0" dirty="0" err="1" smtClean="0"/>
                  <a:t>nomlanuvchi</a:t>
                </a:r>
                <a:r>
                  <a:rPr lang="ru-RU" sz="1800" i="0" dirty="0"/>
                  <a:t> </a:t>
                </a:r>
                <a:r>
                  <a:rPr lang="en-US" sz="1800" i="0" dirty="0" err="1" smtClean="0"/>
                  <a:t>funksiyalarini</a:t>
                </a:r>
                <a:r>
                  <a:rPr lang="en-US" sz="1800" i="0" dirty="0" smtClean="0"/>
                  <a:t> </a:t>
                </a:r>
                <a:r>
                  <a:rPr lang="en-US" sz="1800" i="0" dirty="0" err="1"/>
                  <a:t>aniqlaydi</a:t>
                </a:r>
                <a:r>
                  <a:rPr lang="en-US" sz="1800" i="0" dirty="0"/>
                  <a:t>. </a:t>
                </a:r>
                <a:r>
                  <a:rPr lang="en-US" sz="1800" i="0" dirty="0" err="1"/>
                  <a:t>Ular</a:t>
                </a:r>
                <a:r>
                  <a:rPr lang="en-US" sz="1800" i="0" dirty="0"/>
                  <a:t> </a:t>
                </a:r>
                <a:r>
                  <a:rPr lang="en-US" sz="1800" i="0" dirty="0" err="1"/>
                  <a:t>trigonometrik</a:t>
                </a:r>
                <a:r>
                  <a:rPr lang="en-US" sz="1800" i="0" dirty="0"/>
                  <a:t> </a:t>
                </a:r>
                <a:r>
                  <a:rPr lang="en-US" sz="1800" i="0" dirty="0" err="1" smtClean="0"/>
                  <a:t>funksiyalar</a:t>
                </a:r>
                <a:r>
                  <a:rPr lang="en-US" sz="1800" i="0" dirty="0"/>
                  <a:t> </a:t>
                </a:r>
                <a:r>
                  <a:rPr lang="en-US" sz="1800" i="0" dirty="0" smtClean="0"/>
                  <a:t>deb </a:t>
                </a:r>
                <a:r>
                  <a:rPr lang="en-US" sz="1800" i="0" dirty="0" err="1"/>
                  <a:t>ataladi</a:t>
                </a:r>
                <a:r>
                  <a:rPr lang="en-US" sz="1800" i="0" dirty="0" smtClean="0"/>
                  <a:t>. </a:t>
                </a:r>
                <a:r>
                  <a:rPr 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“</a:t>
                </a:r>
                <a:r>
                  <a:rPr lang="en-US" sz="1800" i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Trigonometriya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” </a:t>
                </a:r>
                <a:r>
                  <a:rPr lang="en-US" sz="1800" i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so‘zi</a:t>
                </a:r>
                <a:r>
                  <a:rPr lang="en-US" sz="1800" i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1800" i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yunoncha</a:t>
                </a:r>
                <a:r>
                  <a:rPr lang="en-US" sz="1800" i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“</a:t>
                </a:r>
                <a:r>
                  <a:rPr lang="en-US" sz="1800" i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uchburchaklarni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i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” </a:t>
                </a:r>
                <a:r>
                  <a:rPr lang="en-US" sz="1800" i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degan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i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ma’noni</a:t>
                </a:r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i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anglatadi</a:t>
                </a:r>
                <a:r>
                  <a:rPr lang="en-US" sz="1800" i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r>
                  <a:rPr 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i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ru-RU" sz="180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2528641"/>
              </a:xfrm>
              <a:blipFill rotWithShape="1">
                <a:blip r:embed="rId2"/>
                <a:stretch>
                  <a:fillRect l="-2667" t="-2892" r="-2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8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13355</TotalTime>
  <Words>1223</Words>
  <Application>Microsoft Office PowerPoint</Application>
  <PresentationFormat>Произвольный</PresentationFormat>
  <Paragraphs>145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Office Theme</vt:lpstr>
      <vt:lpstr>1_Office Theme</vt:lpstr>
      <vt:lpstr>Презентация PowerPoint</vt:lpstr>
      <vt:lpstr> Burchak sinusi, kosinusi, tangensi va kotangensi</vt:lpstr>
      <vt:lpstr>Burchak sinusi, kosinusi, tangensi va kotangensi</vt:lpstr>
      <vt:lpstr>Burchak sinusi, kosinusi, tangensi  va kotangensi</vt:lpstr>
      <vt:lpstr>Burchak sinusi, kosinusi, tangensi va kotangensi</vt:lpstr>
      <vt:lpstr>Burchak sinusi, kosinusi, tangensi va kotangensi</vt:lpstr>
      <vt:lpstr>Burchak sinusi, kosinusi, tangensi va kotangensi</vt:lpstr>
      <vt:lpstr>Burchak sinusi, kosinusi, tangensi va kotangensi</vt:lpstr>
      <vt:lpstr>Burchak sinusi, kosinusi, tangensi va kotangensi</vt:lpstr>
      <vt:lpstr>Burchak sinusi, kosinusi, tangensi va kotangensi</vt:lpstr>
      <vt:lpstr>25.1-mashq</vt:lpstr>
      <vt:lpstr>25.1-mashq</vt:lpstr>
      <vt:lpstr>25.1-mashq</vt:lpstr>
      <vt:lpstr>25.1-mashq</vt:lpstr>
      <vt:lpstr>25.5-mashq</vt:lpstr>
      <vt:lpstr>25.5-mashq</vt:lpstr>
      <vt:lpstr>25.5-mashq</vt:lpstr>
      <vt:lpstr>25.5-mashq</vt:lpstr>
      <vt:lpstr>25.6-mashq</vt:lpstr>
      <vt:lpstr>       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1124</cp:revision>
  <dcterms:created xsi:type="dcterms:W3CDTF">2020-04-13T08:05:16Z</dcterms:created>
  <dcterms:modified xsi:type="dcterms:W3CDTF">2020-12-18T20:18:44Z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