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6" r:id="rId2"/>
  </p:sldMasterIdLst>
  <p:notesMasterIdLst>
    <p:notesMasterId r:id="rId23"/>
  </p:notesMasterIdLst>
  <p:sldIdLst>
    <p:sldId id="413" r:id="rId3"/>
    <p:sldId id="504" r:id="rId4"/>
    <p:sldId id="537" r:id="rId5"/>
    <p:sldId id="541" r:id="rId6"/>
    <p:sldId id="544" r:id="rId7"/>
    <p:sldId id="542" r:id="rId8"/>
    <p:sldId id="545" r:id="rId9"/>
    <p:sldId id="543" r:id="rId10"/>
    <p:sldId id="546" r:id="rId11"/>
    <p:sldId id="551" r:id="rId12"/>
    <p:sldId id="547" r:id="rId13"/>
    <p:sldId id="552" r:id="rId14"/>
    <p:sldId id="548" r:id="rId15"/>
    <p:sldId id="553" r:id="rId16"/>
    <p:sldId id="557" r:id="rId17"/>
    <p:sldId id="549" r:id="rId18"/>
    <p:sldId id="555" r:id="rId19"/>
    <p:sldId id="556" r:id="rId20"/>
    <p:sldId id="550" r:id="rId21"/>
    <p:sldId id="284" r:id="rId22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BCD5"/>
    <a:srgbClr val="7EA297"/>
    <a:srgbClr val="70B09B"/>
    <a:srgbClr val="26D2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2" autoAdjust="0"/>
    <p:restoredTop sz="94660"/>
  </p:normalViewPr>
  <p:slideViewPr>
    <p:cSldViewPr>
      <p:cViewPr varScale="1">
        <p:scale>
          <a:sx n="239" d="100"/>
          <a:sy n="239" d="100"/>
        </p:scale>
        <p:origin x="-96" y="-18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AC903E-0B20-4990-A751-066104FC4E76}" type="datetimeFigureOut">
              <a:rPr lang="ru-RU" smtClean="0"/>
              <a:t>19.12.2020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CE726F-7830-4022-9DAB-C72A275E26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9848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446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7" y="132463"/>
            <a:ext cx="490093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6" y="660989"/>
            <a:ext cx="1574063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9" y="660989"/>
            <a:ext cx="1574063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9"/>
            <a:ext cx="1574063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6" y="2356547"/>
            <a:ext cx="1574063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2069" indent="-72069">
              <a:buFont typeface="Arial" panose="020B0604020202020204" pitchFamily="34" charset="0"/>
              <a:buChar char="•"/>
              <a:defRPr sz="700"/>
            </a:lvl2pPr>
            <a:lvl3pPr marL="144139" indent="-72069">
              <a:defRPr sz="700"/>
            </a:lvl3pPr>
            <a:lvl4pPr marL="252244" indent="-108104">
              <a:defRPr sz="700"/>
            </a:lvl4pPr>
            <a:lvl5pPr marL="360348" indent="-108104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5869" y="2356547"/>
            <a:ext cx="1574063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2069" indent="-72069">
              <a:buFont typeface="Arial" panose="020B0604020202020204" pitchFamily="34" charset="0"/>
              <a:buChar char="•"/>
              <a:defRPr sz="700"/>
            </a:lvl2pPr>
            <a:lvl3pPr marL="144139" indent="-72069">
              <a:defRPr sz="700"/>
            </a:lvl3pPr>
            <a:lvl4pPr marL="252244" indent="-108104">
              <a:defRPr sz="700"/>
            </a:lvl4pPr>
            <a:lvl5pPr marL="360348" indent="-108104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9301" y="2356547"/>
            <a:ext cx="1574063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2069" indent="-72069">
              <a:buFont typeface="Arial" panose="020B0604020202020204" pitchFamily="34" charset="0"/>
              <a:buChar char="•"/>
              <a:defRPr sz="700"/>
            </a:lvl2pPr>
            <a:lvl3pPr marL="144139" indent="-72069">
              <a:defRPr sz="700"/>
            </a:lvl3pPr>
            <a:lvl4pPr marL="252244" indent="-108104">
              <a:defRPr sz="700"/>
            </a:lvl4pPr>
            <a:lvl5pPr marL="360348" indent="-108104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7" y="441662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83207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12/19/2020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12/19/2020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12/19/2020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6" y="1005902"/>
            <a:ext cx="490093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1" y="1817115"/>
            <a:ext cx="403606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91194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77365" y="1342201"/>
            <a:ext cx="1611071" cy="400698"/>
          </a:xfrm>
        </p:spPr>
        <p:txBody>
          <a:bodyPr lIns="0" tIns="0" rIns="0" bIns="0"/>
          <a:lstStyle>
            <a:lvl1pPr>
              <a:defRPr sz="2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93490" y="982370"/>
            <a:ext cx="3978823" cy="339052"/>
          </a:xfrm>
        </p:spPr>
        <p:txBody>
          <a:bodyPr lIns="0" tIns="0" rIns="0" bIns="0"/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16815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9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4224"/>
            <a:endParaRPr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66848" y="71159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224"/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77365" y="1342201"/>
            <a:ext cx="1611071" cy="400698"/>
          </a:xfrm>
        </p:spPr>
        <p:txBody>
          <a:bodyPr lIns="0" tIns="0" rIns="0" bIns="0"/>
          <a:lstStyle>
            <a:lvl1pPr>
              <a:defRPr sz="2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8112" y="720763"/>
            <a:ext cx="1824355" cy="2157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8" y="746315"/>
            <a:ext cx="2508124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04506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581520" y="1056311"/>
            <a:ext cx="2621914" cy="1034415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224"/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77365" y="1342201"/>
            <a:ext cx="1611071" cy="400698"/>
          </a:xfrm>
        </p:spPr>
        <p:txBody>
          <a:bodyPr lIns="0" tIns="0" rIns="0" bIns="0"/>
          <a:lstStyle>
            <a:lvl1pPr>
              <a:defRPr sz="2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12/19/2020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13365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9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4224"/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77365" y="1342200"/>
            <a:ext cx="161107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93490" y="982370"/>
            <a:ext cx="3978823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1"/>
            <a:ext cx="1845056" cy="281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24"/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1" y="3017711"/>
            <a:ext cx="1326134" cy="281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24"/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 defTabSz="914224"/>
              <a:t>12/19/2020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1"/>
            <a:ext cx="1326134" cy="2815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24"/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 defTabSz="914224"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11553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111">
        <a:defRPr>
          <a:latin typeface="+mn-lt"/>
          <a:ea typeface="+mn-ea"/>
          <a:cs typeface="+mn-cs"/>
        </a:defRPr>
      </a:lvl2pPr>
      <a:lvl3pPr marL="914224">
        <a:defRPr>
          <a:latin typeface="+mn-lt"/>
          <a:ea typeface="+mn-ea"/>
          <a:cs typeface="+mn-cs"/>
        </a:defRPr>
      </a:lvl3pPr>
      <a:lvl4pPr marL="1371336">
        <a:defRPr>
          <a:latin typeface="+mn-lt"/>
          <a:ea typeface="+mn-ea"/>
          <a:cs typeface="+mn-cs"/>
        </a:defRPr>
      </a:lvl4pPr>
      <a:lvl5pPr marL="1828448">
        <a:defRPr>
          <a:latin typeface="+mn-lt"/>
          <a:ea typeface="+mn-ea"/>
          <a:cs typeface="+mn-cs"/>
        </a:defRPr>
      </a:lvl5pPr>
      <a:lvl6pPr marL="2285561">
        <a:defRPr>
          <a:latin typeface="+mn-lt"/>
          <a:ea typeface="+mn-ea"/>
          <a:cs typeface="+mn-cs"/>
        </a:defRPr>
      </a:lvl6pPr>
      <a:lvl7pPr marL="2742672">
        <a:defRPr>
          <a:latin typeface="+mn-lt"/>
          <a:ea typeface="+mn-ea"/>
          <a:cs typeface="+mn-cs"/>
        </a:defRPr>
      </a:lvl7pPr>
      <a:lvl8pPr marL="3199784">
        <a:defRPr>
          <a:latin typeface="+mn-lt"/>
          <a:ea typeface="+mn-ea"/>
          <a:cs typeface="+mn-cs"/>
        </a:defRPr>
      </a:lvl8pPr>
      <a:lvl9pPr marL="365689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111">
        <a:defRPr>
          <a:latin typeface="+mn-lt"/>
          <a:ea typeface="+mn-ea"/>
          <a:cs typeface="+mn-cs"/>
        </a:defRPr>
      </a:lvl2pPr>
      <a:lvl3pPr marL="914224">
        <a:defRPr>
          <a:latin typeface="+mn-lt"/>
          <a:ea typeface="+mn-ea"/>
          <a:cs typeface="+mn-cs"/>
        </a:defRPr>
      </a:lvl3pPr>
      <a:lvl4pPr marL="1371336">
        <a:defRPr>
          <a:latin typeface="+mn-lt"/>
          <a:ea typeface="+mn-ea"/>
          <a:cs typeface="+mn-cs"/>
        </a:defRPr>
      </a:lvl4pPr>
      <a:lvl5pPr marL="1828448">
        <a:defRPr>
          <a:latin typeface="+mn-lt"/>
          <a:ea typeface="+mn-ea"/>
          <a:cs typeface="+mn-cs"/>
        </a:defRPr>
      </a:lvl5pPr>
      <a:lvl6pPr marL="2285561">
        <a:defRPr>
          <a:latin typeface="+mn-lt"/>
          <a:ea typeface="+mn-ea"/>
          <a:cs typeface="+mn-cs"/>
        </a:defRPr>
      </a:lvl6pPr>
      <a:lvl7pPr marL="2742672">
        <a:defRPr>
          <a:latin typeface="+mn-lt"/>
          <a:ea typeface="+mn-ea"/>
          <a:cs typeface="+mn-cs"/>
        </a:defRPr>
      </a:lvl7pPr>
      <a:lvl8pPr marL="3199784">
        <a:defRPr>
          <a:latin typeface="+mn-lt"/>
          <a:ea typeface="+mn-ea"/>
          <a:cs typeface="+mn-cs"/>
        </a:defRPr>
      </a:lvl8pPr>
      <a:lvl9pPr marL="365689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0.png"/><Relationship Id="rId3" Type="http://schemas.openxmlformats.org/officeDocument/2006/relationships/image" Target="../media/image230.png"/><Relationship Id="rId7" Type="http://schemas.openxmlformats.org/officeDocument/2006/relationships/image" Target="../media/image270.png"/><Relationship Id="rId12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0.png"/><Relationship Id="rId11" Type="http://schemas.openxmlformats.org/officeDocument/2006/relationships/image" Target="../media/image310.png"/><Relationship Id="rId9" Type="http://schemas.openxmlformats.org/officeDocument/2006/relationships/image" Target="../media/image29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5.png"/><Relationship Id="rId7" Type="http://schemas.openxmlformats.org/officeDocument/2006/relationships/image" Target="../media/image37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26.png"/><Relationship Id="rId10" Type="http://schemas.openxmlformats.org/officeDocument/2006/relationships/image" Target="../media/image40.png"/><Relationship Id="rId4" Type="http://schemas.openxmlformats.org/officeDocument/2006/relationships/image" Target="../media/image27.png"/><Relationship Id="rId9" Type="http://schemas.openxmlformats.org/officeDocument/2006/relationships/image" Target="../media/image3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27.png"/><Relationship Id="rId7" Type="http://schemas.openxmlformats.org/officeDocument/2006/relationships/image" Target="../media/image43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11" Type="http://schemas.openxmlformats.org/officeDocument/2006/relationships/image" Target="../media/image47.png"/><Relationship Id="rId5" Type="http://schemas.openxmlformats.org/officeDocument/2006/relationships/image" Target="../media/image28.png"/><Relationship Id="rId10" Type="http://schemas.openxmlformats.org/officeDocument/2006/relationships/image" Target="../media/image46.png"/><Relationship Id="rId4" Type="http://schemas.openxmlformats.org/officeDocument/2006/relationships/image" Target="../media/image41.png"/><Relationship Id="rId9" Type="http://schemas.openxmlformats.org/officeDocument/2006/relationships/image" Target="../media/image4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0.png"/><Relationship Id="rId13" Type="http://schemas.openxmlformats.org/officeDocument/2006/relationships/image" Target="../media/image57.png"/><Relationship Id="rId3" Type="http://schemas.openxmlformats.org/officeDocument/2006/relationships/image" Target="../media/image470.png"/><Relationship Id="rId7" Type="http://schemas.openxmlformats.org/officeDocument/2006/relationships/image" Target="../media/image510.png"/><Relationship Id="rId12" Type="http://schemas.openxmlformats.org/officeDocument/2006/relationships/image" Target="../media/image560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0.png"/><Relationship Id="rId11" Type="http://schemas.openxmlformats.org/officeDocument/2006/relationships/image" Target="../media/image550.png"/><Relationship Id="rId5" Type="http://schemas.openxmlformats.org/officeDocument/2006/relationships/image" Target="../media/image490.png"/><Relationship Id="rId10" Type="http://schemas.openxmlformats.org/officeDocument/2006/relationships/image" Target="../media/image540.png"/><Relationship Id="rId4" Type="http://schemas.openxmlformats.org/officeDocument/2006/relationships/image" Target="../media/image480.png"/><Relationship Id="rId9" Type="http://schemas.openxmlformats.org/officeDocument/2006/relationships/image" Target="../media/image53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e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413" y="1537"/>
            <a:ext cx="5757267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114"/>
            <a:endParaRPr sz="1100">
              <a:solidFill>
                <a:prstClr val="black"/>
              </a:solidFill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596900" y="1184158"/>
            <a:ext cx="4876800" cy="1014371"/>
          </a:xfrm>
          <a:prstGeom prst="rect">
            <a:avLst/>
          </a:prstGeom>
        </p:spPr>
        <p:txBody>
          <a:bodyPr vert="horz" wrap="square" lIns="0" tIns="13961" rIns="0" bIns="0" rtlCol="0">
            <a:spAutoFit/>
          </a:bodyPr>
          <a:lstStyle/>
          <a:p>
            <a:pPr algn="ctr"/>
            <a:r>
              <a:rPr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Mavzu</a:t>
            </a:r>
            <a:r>
              <a:rPr sz="2400" b="1" dirty="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r>
              <a:rPr lang="ru-RU" sz="25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sv-SE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sv-SE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° </a:t>
            </a:r>
            <a:r>
              <a:rPr lang="sv-SE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 180</a:t>
            </a:r>
            <a:r>
              <a:rPr lang="sv-SE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° </a:t>
            </a:r>
            <a:r>
              <a:rPr lang="sv-SE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gacha bo‘lgan burchakning sinusi, kosinusi, tangensi va kotangensi 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sz="20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177837" y="1213579"/>
            <a:ext cx="344001" cy="78984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114"/>
            <a:endParaRPr sz="1100">
              <a:solidFill>
                <a:prstClr val="black"/>
              </a:solidFill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4630994" y="228106"/>
            <a:ext cx="976208" cy="48577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4114"/>
            <a:endParaRPr sz="1100">
              <a:solidFill>
                <a:prstClr val="black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4630995" y="228106"/>
            <a:ext cx="976208" cy="48577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914114"/>
            <a:endParaRPr sz="1100">
              <a:solidFill>
                <a:prstClr val="black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4750799" y="269493"/>
            <a:ext cx="951501" cy="362332"/>
          </a:xfrm>
          <a:prstGeom prst="rect">
            <a:avLst/>
          </a:prstGeom>
        </p:spPr>
        <p:txBody>
          <a:bodyPr vert="horz" wrap="square" lIns="0" tIns="15866" rIns="0" bIns="0" rtlCol="0">
            <a:spAutoFit/>
          </a:bodyPr>
          <a:lstStyle/>
          <a:p>
            <a:pPr defTabSz="914114">
              <a:spcBef>
                <a:spcPts val="125"/>
              </a:spcBef>
            </a:pPr>
            <a:r>
              <a:rPr lang="en-US" sz="2200" b="1" spc="10" dirty="0">
                <a:solidFill>
                  <a:srgbClr val="FEFEFE"/>
                </a:solidFill>
                <a:latin typeface="Arial"/>
                <a:cs typeface="Arial"/>
              </a:rPr>
              <a:t>9-sinf</a:t>
            </a:r>
            <a:endParaRPr sz="22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4" name="object 2">
            <a:extLst>
              <a:ext uri="{FF2B5EF4-FFF2-40B4-BE49-F238E27FC236}">
                <a16:creationId xmlns:a16="http://schemas.microsoft.com/office/drawing/2014/main" xmlns="" id="{7ACFEF22-C515-49A9-B292-25C68E4AC8DC}"/>
              </a:ext>
            </a:extLst>
          </p:cNvPr>
          <p:cNvSpPr txBox="1">
            <a:spLocks/>
          </p:cNvSpPr>
          <p:nvPr/>
        </p:nvSpPr>
        <p:spPr>
          <a:xfrm>
            <a:off x="839258" y="208424"/>
            <a:ext cx="3360388" cy="537980"/>
          </a:xfrm>
          <a:prstGeom prst="rect">
            <a:avLst/>
          </a:prstGeom>
        </p:spPr>
        <p:txBody>
          <a:bodyPr vert="horz" wrap="square" lIns="0" tIns="14617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12" algn="ctr" defTabSz="915274">
              <a:spcBef>
                <a:spcPts val="114"/>
              </a:spcBef>
              <a:defRPr/>
            </a:pPr>
            <a:r>
              <a:rPr lang="en-US" kern="0" spc="10" dirty="0" err="1">
                <a:solidFill>
                  <a:sysClr val="window" lastClr="FFFFFF"/>
                </a:solidFill>
              </a:rPr>
              <a:t>Geometriya</a:t>
            </a:r>
            <a:endParaRPr lang="en-US" kern="0" spc="10" dirty="0">
              <a:solidFill>
                <a:sysClr val="window" lastClr="FFFFFF"/>
              </a:solidFill>
            </a:endParaRPr>
          </a:p>
        </p:txBody>
      </p:sp>
      <p:sp>
        <p:nvSpPr>
          <p:cNvPr id="18" name="object 11">
            <a:extLst>
              <a:ext uri="{FF2B5EF4-FFF2-40B4-BE49-F238E27FC236}">
                <a16:creationId xmlns:a16="http://schemas.microsoft.com/office/drawing/2014/main" xmlns="" id="{335AFAA3-FF4F-462D-A908-93D09B272E70}"/>
              </a:ext>
            </a:extLst>
          </p:cNvPr>
          <p:cNvSpPr/>
          <p:nvPr/>
        </p:nvSpPr>
        <p:spPr>
          <a:xfrm>
            <a:off x="349838" y="240781"/>
            <a:ext cx="364211" cy="502387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5274"/>
            <a:endParaRPr>
              <a:solidFill>
                <a:prstClr val="black"/>
              </a:solidFill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8500" y="2232025"/>
            <a:ext cx="16764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177837" y="2275063"/>
            <a:ext cx="344001" cy="78984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lIns="0" tIns="0" rIns="0" bIns="0" rtlCol="0"/>
          <a:lstStyle/>
          <a:p>
            <a:pPr defTabSz="914114"/>
            <a:endParaRPr sz="11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541244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700" y="174625"/>
            <a:ext cx="5486400" cy="276999"/>
          </a:xfrm>
        </p:spPr>
        <p:txBody>
          <a:bodyPr/>
          <a:lstStyle/>
          <a:p>
            <a:r>
              <a:rPr lang="sv-SE" sz="1800" dirty="0">
                <a:latin typeface="Arial" panose="020B0604020202020204" pitchFamily="34" charset="0"/>
                <a:cs typeface="Arial" panose="020B0604020202020204" pitchFamily="34" charset="0"/>
              </a:rPr>
              <a:t>Burchak sinusi, kosinusi, tangensi va kotangensi</a:t>
            </a:r>
            <a:endParaRPr lang="ru-RU" sz="1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Текст 2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139700" y="555626"/>
                <a:ext cx="5486400" cy="2076722"/>
              </a:xfrm>
            </p:spPr>
            <p:txBody>
              <a:bodyPr/>
              <a:lstStyle/>
              <a:p>
                <a:pPr algn="just"/>
                <a:r>
                  <a:rPr lang="en-US" i="0" dirty="0" smtClean="0"/>
                  <a:t>  </a:t>
                </a:r>
              </a:p>
              <a:p>
                <a:pPr algn="just"/>
                <a:r>
                  <a:rPr lang="en-US" sz="2000" i="0" dirty="0" err="1" smtClean="0"/>
                  <a:t>Har</a:t>
                </a:r>
                <a:r>
                  <a:rPr lang="en-US" sz="2000" i="0" dirty="0" smtClean="0"/>
                  <a:t> </a:t>
                </a:r>
                <a:r>
                  <a:rPr lang="en-US" sz="2000" i="0" dirty="0" err="1"/>
                  <a:t>qanday</a:t>
                </a:r>
                <a:r>
                  <a:rPr lang="en-US" sz="2000" i="0" dirty="0"/>
                  <a:t> </a:t>
                </a:r>
                <a:r>
                  <a:rPr lang="en-US" sz="2000" i="0" dirty="0" err="1"/>
                  <a:t>o‘tkir</a:t>
                </a:r>
                <a:r>
                  <a:rPr lang="en-US" sz="2000" i="0" dirty="0"/>
                  <a:t> </a:t>
                </a:r>
                <a14:m>
                  <m:oMath xmlns:m="http://schemas.openxmlformats.org/officeDocument/2006/math">
                    <m:r>
                      <a:rPr lang="en-US" sz="20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l-GR" sz="2000" i="0" dirty="0"/>
                  <a:t> </a:t>
                </a:r>
                <a:r>
                  <a:rPr lang="en-US" sz="2000" i="0" dirty="0" smtClean="0"/>
                  <a:t>burchak</a:t>
                </a:r>
                <a:r>
                  <a:rPr lang="en-US" sz="2000" i="0" dirty="0"/>
                  <a:t> </a:t>
                </a:r>
                <a:r>
                  <a:rPr lang="en-US" sz="2000" i="0" dirty="0" smtClean="0"/>
                  <a:t>uchun</a:t>
                </a:r>
                <a:r>
                  <a:rPr lang="en-US" sz="2000" i="0" dirty="0"/>
                  <a:t>: </a:t>
                </a:r>
              </a:p>
              <a:p>
                <a:r>
                  <a:rPr lang="en-US" sz="1800" dirty="0" smtClean="0"/>
                  <a:t>          </a:t>
                </a:r>
                <a14:m>
                  <m:oMath xmlns:m="http://schemas.openxmlformats.org/officeDocument/2006/math">
                    <m:r>
                      <a:rPr lang="en-US" sz="1800">
                        <a:latin typeface="Cambria Math" panose="02040503050406030204" pitchFamily="18" charset="0"/>
                      </a:rPr>
                      <m:t>𝑠𝑖𝑛</m:t>
                    </m:r>
                    <m:d>
                      <m:dPr>
                        <m:ctrlPr>
                          <a:rPr lang="en-US" sz="1800" i="1">
                            <a:latin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18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1800">
                                <a:latin typeface="Cambria Math" panose="02040503050406030204" pitchFamily="18" charset="0"/>
                              </a:rPr>
                              <m:t>90</m:t>
                            </m:r>
                          </m:e>
                          <m:sup>
                            <m:r>
                              <a:rPr lang="en-US" sz="180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°</m:t>
                            </m:r>
                          </m:sup>
                        </m:sSup>
                        <m:r>
                          <a:rPr lang="en-US" sz="180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18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e>
                    </m:d>
                    <m:r>
                      <a:rPr lang="en-US" sz="180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1800">
                        <a:latin typeface="Cambria Math" panose="02040503050406030204" pitchFamily="18" charset="0"/>
                      </a:rPr>
                      <m:t>𝑐𝑜𝑠</m:t>
                    </m:r>
                    <m:r>
                      <a:rPr lang="en-US" sz="18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l-GR" sz="1800" i="0" dirty="0"/>
                  <a:t>, </a:t>
                </a:r>
                <a:r>
                  <a:rPr lang="en-US" sz="1800" i="0" dirty="0"/>
                  <a:t> </a:t>
                </a:r>
                <a14:m>
                  <m:oMath xmlns:m="http://schemas.openxmlformats.org/officeDocument/2006/math">
                    <m:r>
                      <a:rPr lang="en-US" sz="1800">
                        <a:latin typeface="Cambria Math" panose="02040503050406030204" pitchFamily="18" charset="0"/>
                      </a:rPr>
                      <m:t>𝑐𝑜𝑠</m:t>
                    </m:r>
                    <m:d>
                      <m:dPr>
                        <m:ctrlPr>
                          <a:rPr lang="en-US" sz="1800" i="1">
                            <a:latin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18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1800">
                                <a:latin typeface="Cambria Math" panose="02040503050406030204" pitchFamily="18" charset="0"/>
                              </a:rPr>
                              <m:t>90</m:t>
                            </m:r>
                          </m:e>
                          <m:sup>
                            <m:r>
                              <a:rPr lang="en-US" sz="180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°</m:t>
                            </m:r>
                          </m:sup>
                        </m:sSup>
                        <m:r>
                          <a:rPr lang="en-US" sz="180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18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e>
                    </m:d>
                    <m:r>
                      <a:rPr lang="en-US" sz="180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1800">
                        <a:latin typeface="Cambria Math" panose="02040503050406030204" pitchFamily="18" charset="0"/>
                      </a:rPr>
                      <m:t>𝑠𝑖𝑛</m:t>
                    </m:r>
                    <m:r>
                      <a:rPr lang="en-US" sz="18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l-GR" sz="1800" i="0" dirty="0"/>
                  <a:t>.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l-GR" sz="18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180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d>
                  </m:oMath>
                </a14:m>
                <a:r>
                  <a:rPr lang="en-US" sz="1800" i="0" dirty="0"/>
                  <a:t> </a:t>
                </a:r>
              </a:p>
              <a:p>
                <a:r>
                  <a:rPr lang="en-US" sz="2000" i="0" dirty="0" smtClean="0"/>
                  <a:t>  </a:t>
                </a:r>
                <a:r>
                  <a:rPr lang="en-US" sz="2000" i="0" dirty="0" err="1" smtClean="0"/>
                  <a:t>Har</a:t>
                </a:r>
                <a:r>
                  <a:rPr lang="en-US" sz="2000" i="0" dirty="0" smtClean="0"/>
                  <a:t> </a:t>
                </a:r>
                <a:r>
                  <a:rPr lang="en-US" sz="2000" i="0" dirty="0" err="1"/>
                  <a:t>qanday</a:t>
                </a:r>
                <a:r>
                  <a:rPr lang="en-US" sz="2000" i="0" dirty="0"/>
                  <a:t> </a:t>
                </a:r>
                <a14:m>
                  <m:oMath xmlns:m="http://schemas.openxmlformats.org/officeDocument/2006/math">
                    <m:r>
                      <a:rPr lang="en-US" sz="20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ru-RU" sz="2000" i="0" dirty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l-GR" sz="1800" i="1" dirty="0">
                            <a:latin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l-GR" sz="1800" i="1" dirty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1800" dirty="0"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sup>
                            <m:r>
                              <a:rPr lang="el-GR" sz="1800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°</m:t>
                            </m:r>
                          </m:sup>
                        </m:sSup>
                        <m:r>
                          <a:rPr lang="el-GR" sz="180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≤</m:t>
                        </m:r>
                        <m:r>
                          <a:rPr lang="el-GR" sz="180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  <m:r>
                          <a:rPr lang="el-GR" sz="180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≤</m:t>
                        </m:r>
                        <m:sSup>
                          <m:sSupPr>
                            <m:ctrlPr>
                              <a:rPr lang="el-GR" sz="1800" i="1" dirty="0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1800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180</m:t>
                            </m:r>
                          </m:e>
                          <m:sup>
                            <m:r>
                              <a:rPr lang="el-GR" sz="1800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°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sz="1800" i="0" dirty="0" smtClean="0"/>
                  <a:t> </a:t>
                </a:r>
                <a:r>
                  <a:rPr lang="en-US" sz="2000" i="0" dirty="0" smtClean="0"/>
                  <a:t>burchak </a:t>
                </a:r>
                <a:r>
                  <a:rPr lang="en-US" sz="2000" i="0" dirty="0" err="1"/>
                  <a:t>uchun</a:t>
                </a:r>
                <a:r>
                  <a:rPr lang="en-US" sz="2000" i="0" dirty="0"/>
                  <a:t>: </a:t>
                </a:r>
              </a:p>
              <a:p>
                <a:r>
                  <a:rPr lang="en-US" sz="1800" dirty="0" smtClean="0"/>
                  <a:t>   </a:t>
                </a:r>
                <a14:m>
                  <m:oMath xmlns:m="http://schemas.openxmlformats.org/officeDocument/2006/math">
                    <m:r>
                      <a:rPr lang="en-US" sz="1800">
                        <a:latin typeface="Cambria Math" panose="02040503050406030204" pitchFamily="18" charset="0"/>
                      </a:rPr>
                      <m:t>𝑠𝑖𝑛</m:t>
                    </m:r>
                    <m:d>
                      <m:dPr>
                        <m:ctrlPr>
                          <a:rPr lang="en-US" sz="1800" i="1">
                            <a:latin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18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1800">
                                <a:latin typeface="Cambria Math" panose="02040503050406030204" pitchFamily="18" charset="0"/>
                              </a:rPr>
                              <m:t>180</m:t>
                            </m:r>
                          </m:e>
                          <m:sup>
                            <m:r>
                              <a:rPr lang="en-US" sz="180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°</m:t>
                            </m:r>
                          </m:sup>
                        </m:sSup>
                        <m:r>
                          <a:rPr lang="en-US" sz="180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18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e>
                    </m:d>
                    <m:r>
                      <a:rPr lang="en-US" sz="180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1800">
                        <a:latin typeface="Cambria Math" panose="02040503050406030204" pitchFamily="18" charset="0"/>
                      </a:rPr>
                      <m:t>𝑠𝑖𝑛</m:t>
                    </m:r>
                    <m:r>
                      <a:rPr lang="en-US" sz="18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en-US" sz="18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s-ES" sz="1800" i="0" dirty="0"/>
                  <a:t>, </a:t>
                </a:r>
                <a14:m>
                  <m:oMath xmlns:m="http://schemas.openxmlformats.org/officeDocument/2006/math">
                    <m:r>
                      <a:rPr lang="en-US" sz="1800">
                        <a:latin typeface="Cambria Math" panose="02040503050406030204" pitchFamily="18" charset="0"/>
                      </a:rPr>
                      <m:t>𝑐𝑜𝑠</m:t>
                    </m:r>
                    <m:d>
                      <m:dPr>
                        <m:ctrlPr>
                          <a:rPr lang="en-US" sz="1800" i="1">
                            <a:latin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18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1800">
                                <a:latin typeface="Cambria Math" panose="02040503050406030204" pitchFamily="18" charset="0"/>
                              </a:rPr>
                              <m:t>180</m:t>
                            </m:r>
                          </m:e>
                          <m:sup>
                            <m:r>
                              <a:rPr lang="en-US" sz="180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°</m:t>
                            </m:r>
                          </m:sup>
                        </m:sSup>
                        <m:r>
                          <a:rPr lang="en-US" sz="180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18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e>
                    </m:d>
                    <m:r>
                      <a:rPr lang="en-US" sz="1800"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US" sz="1800">
                        <a:latin typeface="Cambria Math" panose="02040503050406030204" pitchFamily="18" charset="0"/>
                      </a:rPr>
                      <m:t>𝑐𝑜𝑠</m:t>
                    </m:r>
                    <m:r>
                      <a:rPr lang="en-US" sz="18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en-US" sz="18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s-ES" sz="1800" i="0" dirty="0"/>
                  <a:t> 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s-ES" sz="18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180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d>
                  </m:oMath>
                </a14:m>
                <a:endParaRPr lang="es-ES" sz="1800" i="0" dirty="0"/>
              </a:p>
              <a:p>
                <a:r>
                  <a:rPr lang="en-US" sz="1800" dirty="0" smtClean="0"/>
                  <a:t>      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l-GR" sz="20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00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d>
                  </m:oMath>
                </a14:m>
                <a:r>
                  <a:rPr lang="en-US" sz="2000" i="0" dirty="0"/>
                  <a:t> va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s-ES" sz="20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200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d>
                  </m:oMath>
                </a14:m>
                <a:r>
                  <a:rPr lang="en-US" sz="2000" i="0" dirty="0"/>
                  <a:t> formulalarga </a:t>
                </a:r>
                <a:r>
                  <a:rPr lang="en-US" sz="2000" i="0" dirty="0" err="1"/>
                  <a:t>keltirish</a:t>
                </a:r>
                <a:r>
                  <a:rPr lang="en-US" sz="2000" i="0" dirty="0"/>
                  <a:t> </a:t>
                </a:r>
                <a:r>
                  <a:rPr lang="en-US" sz="2000" i="0" dirty="0" err="1"/>
                  <a:t>formulalari</a:t>
                </a:r>
                <a:r>
                  <a:rPr lang="en-US" sz="2000" i="0" dirty="0"/>
                  <a:t> </a:t>
                </a:r>
                <a:r>
                  <a:rPr lang="en-US" sz="2000" i="0" dirty="0" err="1"/>
                  <a:t>deyiladi</a:t>
                </a:r>
                <a:r>
                  <a:rPr lang="en-US" sz="2000" i="0" dirty="0" smtClean="0"/>
                  <a:t>. </a:t>
                </a:r>
                <a:endParaRPr lang="ru-RU" sz="2000" dirty="0"/>
              </a:p>
            </p:txBody>
          </p:sp>
        </mc:Choice>
        <mc:Fallback xmlns="">
          <p:sp>
            <p:nvSpPr>
              <p:cNvPr id="3" name="Текс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139700" y="555626"/>
                <a:ext cx="5486400" cy="2076722"/>
              </a:xfrm>
              <a:blipFill rotWithShape="1">
                <a:blip r:embed="rId2"/>
                <a:stretch>
                  <a:fillRect l="-2889" b="-674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18190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07777"/>
          </a:xfrm>
        </p:spPr>
        <p:txBody>
          <a:bodyPr/>
          <a:lstStyle/>
          <a:p>
            <a:pPr algn="ctr"/>
            <a:r>
              <a:rPr lang="en-US" sz="2000" dirty="0" smtClean="0"/>
              <a:t>25.1-mashq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Текст 4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139700" y="631826"/>
                <a:ext cx="5410199" cy="560218"/>
              </a:xfrm>
            </p:spPr>
            <p:txBody>
              <a:bodyPr/>
              <a:lstStyle/>
              <a:p>
                <a:r>
                  <a:rPr lang="en-US" i="0" dirty="0" smtClean="0"/>
                  <a:t>   a) </a:t>
                </a:r>
                <a:r>
                  <a:rPr lang="en-US" sz="1800" i="0" dirty="0" smtClean="0"/>
                  <a:t>Agar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8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90</m:t>
                        </m:r>
                      </m:e>
                      <m:sup>
                        <m:r>
                          <a:rPr lang="en-US" sz="18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sup>
                    </m:sSup>
                    <m:r>
                      <a:rPr lang="en-US" sz="1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  <m:r>
                      <a:rPr lang="en-US" sz="1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en-US" sz="1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  <m:sSup>
                      <m:sSupPr>
                        <m:ctrlPr>
                          <a:rPr lang="en-US" sz="1800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180</m:t>
                        </m:r>
                      </m:e>
                      <m:sup>
                        <m:r>
                          <a:rPr lang="en-US" sz="18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sup>
                    </m:sSup>
                  </m:oMath>
                </a14:m>
                <a:r>
                  <a:rPr lang="el-GR" sz="1800" i="0" dirty="0" smtClean="0"/>
                  <a:t> </a:t>
                </a:r>
                <a:r>
                  <a:rPr lang="en-US" sz="1800" i="0" dirty="0" err="1"/>
                  <a:t>bo‘lsa</a:t>
                </a:r>
                <a:r>
                  <a:rPr lang="en-US" sz="1800" i="0" dirty="0"/>
                  <a:t>, </a:t>
                </a:r>
                <a14:m>
                  <m:oMath xmlns:m="http://schemas.openxmlformats.org/officeDocument/2006/math"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𝑠𝑖𝑛</m:t>
                    </m:r>
                    <m:r>
                      <a:rPr lang="en-US" sz="1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S" sz="1800" i="0" dirty="0" smtClean="0"/>
                  <a:t> </a:t>
                </a:r>
                <a:r>
                  <a:rPr lang="en-US" sz="1800" i="0" dirty="0" err="1" smtClean="0"/>
                  <a:t>qiymatlarining</a:t>
                </a:r>
                <a:r>
                  <a:rPr lang="en-US" sz="1800" i="0" dirty="0" smtClean="0"/>
                  <a:t> </a:t>
                </a:r>
                <a:r>
                  <a:rPr lang="en-US" sz="1800" i="0" dirty="0" err="1"/>
                  <a:t>ishorasini</a:t>
                </a:r>
                <a:r>
                  <a:rPr lang="en-US" sz="1800" i="0" dirty="0"/>
                  <a:t> </a:t>
                </a:r>
                <a:r>
                  <a:rPr lang="en-US" sz="1800" i="0" dirty="0" err="1"/>
                  <a:t>aniqlang</a:t>
                </a:r>
                <a:r>
                  <a:rPr lang="en-US" sz="1800" i="0" dirty="0"/>
                  <a:t>.</a:t>
                </a:r>
                <a:endParaRPr lang="ru-RU" sz="1800" dirty="0"/>
              </a:p>
            </p:txBody>
          </p:sp>
        </mc:Choice>
        <mc:Fallback xmlns="">
          <p:sp>
            <p:nvSpPr>
              <p:cNvPr id="5" name="Текст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139700" y="631826"/>
                <a:ext cx="5410199" cy="560218"/>
              </a:xfrm>
              <a:blipFill rotWithShape="1">
                <a:blip r:embed="rId2"/>
                <a:stretch>
                  <a:fillRect l="-2706" t="-11957" b="-2391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Прямая со стрелкой 6"/>
          <p:cNvCxnSpPr/>
          <p:nvPr/>
        </p:nvCxnSpPr>
        <p:spPr>
          <a:xfrm>
            <a:off x="716782" y="2236917"/>
            <a:ext cx="1436636" cy="13156"/>
          </a:xfrm>
          <a:prstGeom prst="straightConnector1">
            <a:avLst/>
          </a:prstGeom>
          <a:ln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V="1">
            <a:off x="1435100" y="1458037"/>
            <a:ext cx="0" cy="12954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Овал 11"/>
          <p:cNvSpPr/>
          <p:nvPr/>
        </p:nvSpPr>
        <p:spPr>
          <a:xfrm>
            <a:off x="939800" y="1759794"/>
            <a:ext cx="990600" cy="914400"/>
          </a:xfrm>
          <a:prstGeom prst="ellips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444500" y="1696774"/>
                <a:ext cx="394980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𝑠𝑖𝑛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4500" y="1696774"/>
                <a:ext cx="394980" cy="215444"/>
              </a:xfrm>
              <a:prstGeom prst="rect">
                <a:avLst/>
              </a:prstGeom>
              <a:blipFill rotWithShape="1">
                <a:blip r:embed="rId3"/>
                <a:stretch>
                  <a:fillRect l="-12308" r="-1538" b="-55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1553466" y="1906999"/>
                <a:ext cx="98527" cy="21544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3466" y="1906999"/>
                <a:ext cx="98527" cy="215444"/>
              </a:xfrm>
              <a:prstGeom prst="rect">
                <a:avLst/>
              </a:prstGeom>
              <a:blipFill rotWithShape="1">
                <a:blip r:embed="rId4"/>
                <a:stretch>
                  <a:fillRect l="-62500" r="-93750" b="-57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1130300" y="2308225"/>
                <a:ext cx="174727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0300" y="2308225"/>
                <a:ext cx="174727" cy="215444"/>
              </a:xfrm>
              <a:prstGeom prst="rect">
                <a:avLst/>
              </a:prstGeom>
              <a:blipFill rotWithShape="1">
                <a:blip r:embed="rId5"/>
                <a:stretch>
                  <a:fillRect l="-3448" r="-689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1119136" y="1906999"/>
                <a:ext cx="174727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9136" y="1906999"/>
                <a:ext cx="174727" cy="215444"/>
              </a:xfrm>
              <a:prstGeom prst="rect">
                <a:avLst/>
              </a:prstGeom>
              <a:blipFill rotWithShape="1">
                <a:blip r:embed="rId4"/>
                <a:stretch>
                  <a:fillRect l="-25000" r="-21429" b="-57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1515367" y="2308225"/>
                <a:ext cx="174727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5367" y="2308225"/>
                <a:ext cx="174727" cy="215444"/>
              </a:xfrm>
              <a:prstGeom prst="rect">
                <a:avLst/>
              </a:prstGeom>
              <a:blipFill rotWithShape="1">
                <a:blip r:embed="rId6"/>
                <a:stretch>
                  <a:fillRect l="-7143" r="-71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/>
              <p:cNvSpPr txBox="1"/>
              <p:nvPr/>
            </p:nvSpPr>
            <p:spPr>
              <a:xfrm>
                <a:off x="2022073" y="2291770"/>
                <a:ext cx="141705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55" name="TextBox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2073" y="2291770"/>
                <a:ext cx="141705" cy="215444"/>
              </a:xfrm>
              <a:prstGeom prst="rect">
                <a:avLst/>
              </a:prstGeom>
              <a:blipFill rotWithShape="1">
                <a:blip r:embed="rId7"/>
                <a:stretch>
                  <a:fillRect l="-21739" r="-869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/>
              <p:cNvSpPr txBox="1"/>
              <p:nvPr/>
            </p:nvSpPr>
            <p:spPr>
              <a:xfrm>
                <a:off x="1217663" y="1453772"/>
                <a:ext cx="144142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57" name="TextBox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7663" y="1453772"/>
                <a:ext cx="144142" cy="215444"/>
              </a:xfrm>
              <a:prstGeom prst="rect">
                <a:avLst/>
              </a:prstGeom>
              <a:blipFill rotWithShape="1">
                <a:blip r:embed="rId8"/>
                <a:stretch>
                  <a:fillRect l="-34783" r="-26087" b="-222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2418233" y="1475220"/>
                <a:ext cx="3121945" cy="148354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 xmlns:m="http://schemas.openxmlformats.org/officeDocument/2006/math">
                    <m:r>
                      <a:rPr lang="en-US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𝑠𝑖𝑛</m:t>
                    </m:r>
                    <m:r>
                      <a:rPr lang="en-US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solidFill>
                          <a:prstClr val="black"/>
                        </a:solidFill>
                        <a:latin typeface="Cambria Math"/>
                        <a:ea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US" dirty="0" smtClean="0">
                    <a:solidFill>
                      <a:prstClr val="black"/>
                    </a:solidFill>
                  </a:rPr>
                  <a:t> </a:t>
                </a:r>
                <a:r>
                  <a:rPr lang="en-US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ekanligidan</a:t>
                </a:r>
                <a:r>
                  <a:rPr lang="en-US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,</a:t>
                </a:r>
                <a:r>
                  <a:rPr lang="en-US" dirty="0">
                    <a:solidFill>
                      <a:prstClr val="black"/>
                    </a:solidFill>
                  </a:rPr>
                  <a:t> </a:t>
                </a:r>
                <a:endParaRPr lang="en-US" dirty="0" smtClean="0">
                  <a:solidFill>
                    <a:prstClr val="black"/>
                  </a:solidFill>
                </a:endParaRPr>
              </a:p>
              <a:p>
                <a:pPr lvl="0"/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</a:rPr>
                          <m:t>9</m:t>
                        </m:r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e>
                      <m:sup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sup>
                    </m:sSup>
                    <m:r>
                      <a:rPr lang="en-US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  <m:r>
                      <a:rPr lang="en-US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en-US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  <m:sSup>
                      <m:sSupPr>
                        <m:ctrlP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  <m:t>18</m:t>
                        </m:r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e>
                      <m:sup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sup>
                    </m:sSup>
                  </m:oMath>
                </a14:m>
                <a:r>
                  <a:rPr lang="en-US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oraliq</a:t>
                </a:r>
                <a:r>
                  <a:rPr lang="en-US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endParaRPr lang="en-US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0"/>
                <a:r>
                  <a:rPr lang="en-US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sin</m:t>
                    </m:r>
                    <m:r>
                      <a:rPr lang="en-US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S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ning </a:t>
                </a:r>
                <a:r>
                  <a:rPr lang="en-US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ishorasi</a:t>
                </a:r>
                <a:r>
                  <a:rPr lang="en-US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musbat</a:t>
                </a:r>
                <a:r>
                  <a:rPr lang="en-US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𝑠𝑖𝑛</m:t>
                      </m:r>
                      <m:r>
                        <a:rPr lang="en-US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en-US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&gt;0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0"/>
                <a:r>
                  <a:rPr lang="en-US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ru-RU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8233" y="1475220"/>
                <a:ext cx="3121945" cy="1483548"/>
              </a:xfrm>
              <a:prstGeom prst="rect">
                <a:avLst/>
              </a:prstGeom>
              <a:blipFill rotWithShape="1">
                <a:blip r:embed="rId9"/>
                <a:stretch>
                  <a:fillRect t="-2469" r="-1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89261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07777"/>
          </a:xfrm>
        </p:spPr>
        <p:txBody>
          <a:bodyPr/>
          <a:lstStyle/>
          <a:p>
            <a:pPr algn="ctr"/>
            <a:r>
              <a:rPr lang="en-US" sz="2000" dirty="0" smtClean="0"/>
              <a:t>25.1-mashq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Текст 4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139700" y="631826"/>
                <a:ext cx="5410199" cy="560218"/>
              </a:xfrm>
            </p:spPr>
            <p:txBody>
              <a:bodyPr/>
              <a:lstStyle/>
              <a:p>
                <a:r>
                  <a:rPr lang="en-US" i="0" dirty="0" smtClean="0"/>
                  <a:t>    </a:t>
                </a:r>
                <a:r>
                  <a:rPr lang="en-US" sz="1800" i="0" dirty="0" smtClean="0"/>
                  <a:t>b) Agar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8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1800" b="0" i="1" smtClean="0">
                            <a:latin typeface="Cambria Math" panose="02040503050406030204" pitchFamily="18" charset="0"/>
                          </a:rPr>
                          <m:t>90</m:t>
                        </m:r>
                      </m:e>
                      <m:sup>
                        <m:r>
                          <a:rPr lang="en-US" sz="18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sup>
                    </m:sSup>
                    <m:r>
                      <a:rPr lang="en-US" sz="1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  <m:r>
                      <a:rPr lang="en-US" sz="1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en-US" sz="1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  <m:sSup>
                      <m:sSupPr>
                        <m:ctrlPr>
                          <a:rPr lang="en-US" sz="1800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180</m:t>
                        </m:r>
                      </m:e>
                      <m:sup>
                        <m:r>
                          <a:rPr lang="en-US" sz="18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sup>
                    </m:sSup>
                  </m:oMath>
                </a14:m>
                <a:r>
                  <a:rPr lang="el-GR" sz="1800" i="0" dirty="0" smtClean="0"/>
                  <a:t> </a:t>
                </a:r>
                <a:r>
                  <a:rPr lang="en-US" sz="1800" i="0" dirty="0" err="1"/>
                  <a:t>bo‘lsa</a:t>
                </a:r>
                <a:r>
                  <a:rPr lang="en-US" sz="1800" i="0" dirty="0"/>
                  <a:t>, </a:t>
                </a:r>
                <a14:m>
                  <m:oMath xmlns:m="http://schemas.openxmlformats.org/officeDocument/2006/math"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𝑐𝑜𝑠</m:t>
                    </m:r>
                    <m:r>
                      <a:rPr lang="en-US" sz="1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en-US" sz="1800" b="0" i="0" smtClean="0">
                        <a:latin typeface="Cambria Math"/>
                        <a:ea typeface="Cambria Math" panose="02040503050406030204" pitchFamily="18" charset="0"/>
                      </a:rPr>
                      <m:t>  </m:t>
                    </m:r>
                  </m:oMath>
                </a14:m>
                <a:r>
                  <a:rPr lang="en-US" sz="1800" i="0" dirty="0" err="1" smtClean="0"/>
                  <a:t>qiymatlarining</a:t>
                </a:r>
                <a:r>
                  <a:rPr lang="en-US" sz="1800" i="0" dirty="0" smtClean="0"/>
                  <a:t> </a:t>
                </a:r>
                <a:r>
                  <a:rPr lang="en-US" sz="1800" i="0" dirty="0" err="1"/>
                  <a:t>ishorasini</a:t>
                </a:r>
                <a:r>
                  <a:rPr lang="en-US" sz="1800" i="0" dirty="0"/>
                  <a:t> </a:t>
                </a:r>
                <a:r>
                  <a:rPr lang="en-US" sz="1800" i="0" dirty="0" err="1"/>
                  <a:t>aniqlang</a:t>
                </a:r>
                <a:r>
                  <a:rPr lang="en-US" sz="1800" i="0" dirty="0"/>
                  <a:t>.</a:t>
                </a:r>
                <a:endParaRPr lang="ru-RU" sz="1800" dirty="0"/>
              </a:p>
            </p:txBody>
          </p:sp>
        </mc:Choice>
        <mc:Fallback xmlns="">
          <p:sp>
            <p:nvSpPr>
              <p:cNvPr id="5" name="Текст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139700" y="631826"/>
                <a:ext cx="5410199" cy="560218"/>
              </a:xfrm>
              <a:blipFill rotWithShape="1">
                <a:blip r:embed="rId2"/>
                <a:stretch>
                  <a:fillRect l="-2706" t="-11957" r="-1015" b="-2391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Прямая со стрелкой 15"/>
          <p:cNvCxnSpPr/>
          <p:nvPr/>
        </p:nvCxnSpPr>
        <p:spPr>
          <a:xfrm flipV="1">
            <a:off x="4025900" y="1089025"/>
            <a:ext cx="0" cy="12192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3340100" y="1774825"/>
            <a:ext cx="14478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Овал 18"/>
          <p:cNvSpPr/>
          <p:nvPr/>
        </p:nvSpPr>
        <p:spPr>
          <a:xfrm>
            <a:off x="3568700" y="1317625"/>
            <a:ext cx="990600" cy="914400"/>
          </a:xfrm>
          <a:prstGeom prst="ellips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4178300" y="1089025"/>
                <a:ext cx="415819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𝑐𝑜𝑠</m:t>
                      </m:r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ru-RU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78300" y="1089025"/>
                <a:ext cx="415819" cy="215444"/>
              </a:xfrm>
              <a:prstGeom prst="rect">
                <a:avLst/>
              </a:prstGeom>
              <a:blipFill>
                <a:blip r:embed="rId3"/>
                <a:stretch>
                  <a:fillRect l="-5797" r="-289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4102100" y="1470025"/>
                <a:ext cx="174727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02100" y="1470025"/>
                <a:ext cx="174727" cy="215444"/>
              </a:xfrm>
              <a:prstGeom prst="rect">
                <a:avLst/>
              </a:prstGeom>
              <a:blipFill>
                <a:blip r:embed="rId7"/>
                <a:stretch>
                  <a:fillRect l="-24138" r="-17241" b="-857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4102100" y="1851025"/>
                <a:ext cx="174727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02100" y="1851025"/>
                <a:ext cx="174727" cy="215444"/>
              </a:xfrm>
              <a:prstGeom prst="rect">
                <a:avLst/>
              </a:prstGeom>
              <a:blipFill>
                <a:blip r:embed="rId8"/>
                <a:stretch>
                  <a:fillRect l="-24138" r="-17241" b="-57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3721100" y="1470025"/>
                <a:ext cx="174727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ru-RU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1100" y="1470025"/>
                <a:ext cx="174727" cy="215444"/>
              </a:xfrm>
              <a:prstGeom prst="rect">
                <a:avLst/>
              </a:prstGeom>
              <a:blipFill>
                <a:blip r:embed="rId6"/>
                <a:stretch>
                  <a:fillRect l="-6897" r="-34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3721100" y="1851025"/>
                <a:ext cx="174727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ru-RU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1100" y="1851025"/>
                <a:ext cx="174727" cy="215444"/>
              </a:xfrm>
              <a:prstGeom prst="rect">
                <a:avLst/>
              </a:prstGeom>
              <a:blipFill>
                <a:blip r:embed="rId6"/>
                <a:stretch>
                  <a:fillRect l="-6897" r="-34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4559300" y="1774825"/>
                <a:ext cx="141705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ru-RU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9300" y="1774825"/>
                <a:ext cx="141705" cy="215444"/>
              </a:xfrm>
              <a:prstGeom prst="rect">
                <a:avLst/>
              </a:prstGeom>
              <a:blipFill>
                <a:blip r:embed="rId9"/>
                <a:stretch>
                  <a:fillRect l="-21739" r="-869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3797300" y="1089025"/>
                <a:ext cx="144142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ru-RU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7300" y="1089025"/>
                <a:ext cx="144142" cy="215444"/>
              </a:xfrm>
              <a:prstGeom prst="rect">
                <a:avLst/>
              </a:prstGeom>
              <a:blipFill>
                <a:blip r:embed="rId11"/>
                <a:stretch>
                  <a:fillRect l="-33333" r="-20833" b="-228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1" name="Прямоугольник 70"/>
              <p:cNvSpPr/>
              <p:nvPr/>
            </p:nvSpPr>
            <p:spPr>
              <a:xfrm>
                <a:off x="368300" y="1304469"/>
                <a:ext cx="2743200" cy="120654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i="1" kern="0" smtClean="0">
                        <a:solidFill>
                          <a:srgbClr val="231F20"/>
                        </a:solidFill>
                        <a:latin typeface="Cambria Math" panose="02040503050406030204" pitchFamily="18" charset="0"/>
                      </a:rPr>
                      <m:t>𝑐𝑜𝑠</m:t>
                    </m:r>
                    <m:r>
                      <a:rPr lang="en-US" i="1" kern="0">
                        <a:solidFill>
                          <a:srgbClr val="231F2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en-US" b="0" i="1" kern="0" smtClean="0">
                        <a:solidFill>
                          <a:srgbClr val="231F20"/>
                        </a:solidFill>
                        <a:latin typeface="Cambria Math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b="0" i="1" kern="0" smtClean="0">
                        <a:solidFill>
                          <a:srgbClr val="231F20"/>
                        </a:solidFill>
                        <a:latin typeface="Cambria Math"/>
                        <a:ea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dirty="0" smtClean="0">
                    <a:solidFill>
                      <a:prstClr val="black"/>
                    </a:solidFill>
                  </a:rPr>
                  <a:t> </a:t>
                </a:r>
                <a:r>
                  <a:rPr lang="en-US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ekanligidan</a:t>
                </a:r>
                <a:r>
                  <a:rPr lang="en-US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,</a:t>
                </a:r>
              </a:p>
              <a:p>
                <a:r>
                  <a:rPr lang="en-US" dirty="0" smtClean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90</m:t>
                        </m:r>
                      </m:e>
                      <m:sup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sup>
                    </m:sSup>
                    <m:r>
                      <a:rPr lang="en-US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  <m:r>
                      <a:rPr lang="en-US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en-US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  <m:sSup>
                      <m:sSupPr>
                        <m:ctrlPr>
                          <a:rPr lang="en-US" i="1">
                            <a:solidFill>
                              <a:prstClr val="black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180</m:t>
                        </m:r>
                      </m:e>
                      <m:sup>
                        <m:r>
                          <a:rPr lang="en-US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sup>
                    </m:sSup>
                  </m:oMath>
                </a14:m>
                <a:r>
                  <a:rPr lang="en-US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oraliq  </a:t>
                </a:r>
                <a:r>
                  <a:rPr lang="en-US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cos</m:t>
                    </m:r>
                    <m:r>
                      <a:rPr lang="en-US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S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ning </a:t>
                </a:r>
                <a:r>
                  <a:rPr lang="en-US" dirty="0" err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ishorasi</a:t>
                </a:r>
                <a:r>
                  <a:rPr lang="en-US" dirty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manfiy</a:t>
                </a:r>
                <a:r>
                  <a:rPr lang="en-US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cos</m:t>
                    </m:r>
                    <m:r>
                      <a:rPr lang="en-US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en-US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&lt;0</m:t>
                    </m:r>
                  </m:oMath>
                </a14:m>
                <a:endParaRPr lang="ru-RU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1" name="Прямоугольник 7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300" y="1304469"/>
                <a:ext cx="2743200" cy="1206549"/>
              </a:xfrm>
              <a:prstGeom prst="rect">
                <a:avLst/>
              </a:prstGeom>
              <a:blipFill rotWithShape="1">
                <a:blip r:embed="rId12"/>
                <a:stretch>
                  <a:fillRect l="-1778" t="-3030" r="-2000" b="-707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78663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07777"/>
          </a:xfrm>
        </p:spPr>
        <p:txBody>
          <a:bodyPr/>
          <a:lstStyle/>
          <a:p>
            <a:pPr algn="ctr"/>
            <a:r>
              <a:rPr lang="en-US" sz="2000" dirty="0">
                <a:solidFill>
                  <a:prstClr val="white"/>
                </a:solidFill>
              </a:rPr>
              <a:t>25.1-mashq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Текст 2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215900" y="1327696"/>
                <a:ext cx="3352800" cy="924612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US" sz="1800" smtClean="0">
                        <a:latin typeface="Cambria Math" panose="02040503050406030204" pitchFamily="18" charset="0"/>
                      </a:rPr>
                      <m:t>𝑡𝑔</m:t>
                    </m:r>
                    <m:r>
                      <a:rPr lang="en-US" sz="18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en-US" sz="18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1800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800" b="0" i="1" smtClean="0">
                            <a:latin typeface="Cambria Math"/>
                            <a:ea typeface="Cambria Math" panose="02040503050406030204" pitchFamily="18" charset="0"/>
                          </a:rPr>
                          <m:t>𝑦</m:t>
                        </m:r>
                      </m:num>
                      <m:den>
                        <m:r>
                          <a:rPr lang="en-US" sz="1800" b="0" i="1" smtClean="0">
                            <a:latin typeface="Cambria Math"/>
                            <a:ea typeface="Cambria Math" panose="02040503050406030204" pitchFamily="18" charset="0"/>
                          </a:rPr>
                          <m:t>𝑥</m:t>
                        </m:r>
                      </m:den>
                    </m:f>
                  </m:oMath>
                </a14:m>
                <a:r>
                  <a:rPr lang="en-US" sz="1800" dirty="0" smtClean="0"/>
                  <a:t>  </a:t>
                </a:r>
                <a:r>
                  <a:rPr lang="en-US" sz="1800" i="0" dirty="0" smtClean="0"/>
                  <a:t>bo‘lganligi </a:t>
                </a:r>
                <a:r>
                  <a:rPr lang="en-US" sz="1800" i="0" dirty="0" err="1" smtClean="0"/>
                  <a:t>uchun</a:t>
                </a:r>
                <a:r>
                  <a:rPr lang="en-US" sz="1800" i="0" dirty="0" smtClean="0"/>
                  <a:t>,</a:t>
                </a:r>
                <a14:m>
                  <m:oMath xmlns:m="http://schemas.openxmlformats.org/officeDocument/2006/math">
                    <m:r>
                      <a:rPr lang="en-US" sz="1800">
                        <a:latin typeface="Cambria Math" panose="02040503050406030204" pitchFamily="18" charset="0"/>
                      </a:rPr>
                      <m:t>𝑡𝑔</m:t>
                    </m:r>
                    <m:r>
                      <a:rPr lang="en-US" sz="18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S" sz="1800" i="0" dirty="0" smtClean="0"/>
                  <a:t> ning </a:t>
                </a:r>
                <a:r>
                  <a:rPr lang="en-US" sz="1800" i="0" dirty="0" err="1" smtClean="0"/>
                  <a:t>ishoralari</a:t>
                </a:r>
                <a:r>
                  <a:rPr lang="en-US" sz="1800" i="0" dirty="0" smtClean="0"/>
                  <a:t> </a:t>
                </a:r>
                <a:r>
                  <a:rPr lang="en-US" sz="1800" i="0" dirty="0" err="1" smtClean="0"/>
                  <a:t>quyidagicha</a:t>
                </a:r>
                <a:r>
                  <a:rPr lang="en-US" sz="1800" i="0" dirty="0" smtClean="0"/>
                  <a:t> </a:t>
                </a:r>
                <a:r>
                  <a:rPr lang="en-US" sz="1800" i="0" dirty="0" err="1" smtClean="0"/>
                  <a:t>bo‘ladi</a:t>
                </a:r>
                <a:r>
                  <a:rPr lang="en-US" sz="1800" i="0" dirty="0"/>
                  <a:t>:</a:t>
                </a:r>
                <a:r>
                  <a:rPr lang="en-US" sz="1800" i="0" dirty="0" smtClean="0"/>
                  <a:t> </a:t>
                </a:r>
                <a:endParaRPr lang="ru-RU" sz="1800" i="0" dirty="0"/>
              </a:p>
            </p:txBody>
          </p:sp>
        </mc:Choice>
        <mc:Fallback xmlns="">
          <p:sp>
            <p:nvSpPr>
              <p:cNvPr id="3" name="Текс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215900" y="1327696"/>
                <a:ext cx="3352800" cy="924612"/>
              </a:xfrm>
              <a:blipFill rotWithShape="1">
                <a:blip r:embed="rId2"/>
                <a:stretch>
                  <a:fillRect l="-4182" t="-5298" b="-1523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Прямая со стрелкой 10"/>
          <p:cNvCxnSpPr/>
          <p:nvPr/>
        </p:nvCxnSpPr>
        <p:spPr>
          <a:xfrm>
            <a:off x="3911600" y="1958747"/>
            <a:ext cx="1447800" cy="0"/>
          </a:xfrm>
          <a:prstGeom prst="straightConnector1">
            <a:avLst/>
          </a:prstGeom>
          <a:ln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Овал 11"/>
          <p:cNvSpPr/>
          <p:nvPr/>
        </p:nvSpPr>
        <p:spPr>
          <a:xfrm>
            <a:off x="4102100" y="1433413"/>
            <a:ext cx="1066800" cy="990600"/>
          </a:xfrm>
          <a:prstGeom prst="ellips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4768478" y="1653947"/>
                <a:ext cx="174727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68478" y="1653947"/>
                <a:ext cx="174727" cy="215444"/>
              </a:xfrm>
              <a:prstGeom prst="rect">
                <a:avLst/>
              </a:prstGeom>
              <a:blipFill rotWithShape="1">
                <a:blip r:embed="rId3"/>
                <a:stretch>
                  <a:fillRect l="-20690" r="-20690" b="-55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4330700" y="1652546"/>
                <a:ext cx="174727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30700" y="1652546"/>
                <a:ext cx="174727" cy="215444"/>
              </a:xfrm>
              <a:prstGeom prst="rect">
                <a:avLst/>
              </a:prstGeom>
              <a:blipFill rotWithShape="1">
                <a:blip r:embed="rId4"/>
                <a:stretch>
                  <a:fillRect l="-3448" r="-689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4324959" y="2009746"/>
                <a:ext cx="174727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24959" y="2009746"/>
                <a:ext cx="174727" cy="215444"/>
              </a:xfrm>
              <a:prstGeom prst="rect">
                <a:avLst/>
              </a:prstGeom>
              <a:blipFill rotWithShape="1">
                <a:blip r:embed="rId5"/>
                <a:stretch>
                  <a:fillRect l="-20690" r="-20690" b="-57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4767219" y="2034947"/>
                <a:ext cx="174727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67219" y="2034947"/>
                <a:ext cx="174727" cy="215444"/>
              </a:xfrm>
              <a:prstGeom prst="rect">
                <a:avLst/>
              </a:prstGeom>
              <a:blipFill rotWithShape="1">
                <a:blip r:embed="rId4"/>
                <a:stretch>
                  <a:fillRect l="-3448" r="-689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5255795" y="1972648"/>
                <a:ext cx="141705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5795" y="1972648"/>
                <a:ext cx="141705" cy="215444"/>
              </a:xfrm>
              <a:prstGeom prst="rect">
                <a:avLst/>
              </a:prstGeom>
              <a:blipFill rotWithShape="1">
                <a:blip r:embed="rId6"/>
                <a:stretch>
                  <a:fillRect l="-17391" r="-130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4" name="Прямая со стрелкой 23"/>
          <p:cNvCxnSpPr/>
          <p:nvPr/>
        </p:nvCxnSpPr>
        <p:spPr>
          <a:xfrm flipV="1">
            <a:off x="4635500" y="1242913"/>
            <a:ext cx="0" cy="13716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4711700" y="1208385"/>
                <a:ext cx="144142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11700" y="1208385"/>
                <a:ext cx="144142" cy="215444"/>
              </a:xfrm>
              <a:prstGeom prst="rect">
                <a:avLst/>
              </a:prstGeom>
              <a:blipFill rotWithShape="1">
                <a:blip r:embed="rId7"/>
                <a:stretch>
                  <a:fillRect l="-33333" r="-20833" b="-222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216647" y="2424013"/>
                <a:ext cx="4236160" cy="56021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1400" dirty="0" smtClean="0"/>
                  <a:t> </a:t>
                </a:r>
                <a:r>
                  <a:rPr lang="en-US" dirty="0" err="1" smtClean="0">
                    <a:latin typeface="Arial" pitchFamily="34" charset="0"/>
                    <a:cs typeface="Arial" pitchFamily="34" charset="0"/>
                  </a:rPr>
                  <a:t>Demak</a:t>
                </a:r>
                <a:r>
                  <a:rPr lang="en-US" dirty="0" smtClean="0">
                    <a:latin typeface="Arial" pitchFamily="34" charset="0"/>
                    <a:cs typeface="Arial" pitchFamily="34" charset="0"/>
                  </a:rPr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90</m:t>
                        </m:r>
                      </m:e>
                      <m:sup>
                        <m:r>
                          <a:rPr lang="ru-RU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sup>
                    </m:sSup>
                    <m:r>
                      <a:rPr lang="ru-RU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  <m:r>
                      <a:rPr lang="ru-RU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ru-RU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  <m:sSup>
                      <m:sSupPr>
                        <m:ctrlPr>
                          <a:rPr lang="ru-RU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180</m:t>
                        </m:r>
                      </m:e>
                      <m:sup>
                        <m:r>
                          <a:rPr lang="ru-RU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sup>
                    </m:sSup>
                  </m:oMath>
                </a14:m>
                <a:r>
                  <a:rPr lang="en-US" dirty="0" smtClean="0"/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oraliq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𝑡𝑔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S" dirty="0" smtClean="0"/>
                  <a:t> </a:t>
                </a:r>
              </a:p>
              <a:p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ning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ishorasi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manfiy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 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𝑡𝑔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&lt;0</m:t>
                    </m:r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647" y="2424013"/>
                <a:ext cx="4236160" cy="560218"/>
              </a:xfrm>
              <a:prstGeom prst="rect">
                <a:avLst/>
              </a:prstGeom>
              <a:blipFill rotWithShape="1">
                <a:blip r:embed="rId8"/>
                <a:stretch>
                  <a:fillRect l="-3458" t="-14130" b="-2282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5168900" y="1304469"/>
                <a:ext cx="457200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>
                          <a:latin typeface="Cambria Math" panose="02040503050406030204" pitchFamily="18" charset="0"/>
                        </a:rPr>
                        <m:t>𝑡𝑔</m:t>
                      </m:r>
                      <m:r>
                        <a:rPr lang="en-US" sz="1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68900" y="1304469"/>
                <a:ext cx="457200" cy="307777"/>
              </a:xfrm>
              <a:prstGeom prst="rect">
                <a:avLst/>
              </a:prstGeom>
              <a:blipFill rotWithShape="1">
                <a:blip r:embed="rId9"/>
                <a:stretch>
                  <a:fillRect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Текст 4"/>
              <p:cNvSpPr txBox="1">
                <a:spLocks/>
              </p:cNvSpPr>
              <p:nvPr/>
            </p:nvSpPr>
            <p:spPr>
              <a:xfrm>
                <a:off x="139700" y="631825"/>
                <a:ext cx="5410199" cy="560218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1400" b="0" i="1">
                    <a:solidFill>
                      <a:srgbClr val="231F20"/>
                    </a:solidFill>
                    <a:latin typeface="Arial"/>
                    <a:ea typeface="+mn-ea"/>
                    <a:cs typeface="Arial"/>
                  </a:defRPr>
                </a:lvl1pPr>
                <a:lvl2pPr marL="457200">
                  <a:defRPr>
                    <a:latin typeface="+mn-lt"/>
                    <a:ea typeface="+mn-ea"/>
                    <a:cs typeface="+mn-cs"/>
                  </a:defRPr>
                </a:lvl2pPr>
                <a:lvl3pPr marL="914400">
                  <a:defRPr>
                    <a:latin typeface="+mn-lt"/>
                    <a:ea typeface="+mn-ea"/>
                    <a:cs typeface="+mn-cs"/>
                  </a:defRPr>
                </a:lvl3pPr>
                <a:lvl4pPr marL="1371600">
                  <a:defRPr>
                    <a:latin typeface="+mn-lt"/>
                    <a:ea typeface="+mn-ea"/>
                    <a:cs typeface="+mn-cs"/>
                  </a:defRPr>
                </a:lvl4pPr>
                <a:lvl5pPr marL="1828800">
                  <a:defRPr>
                    <a:latin typeface="+mn-lt"/>
                    <a:ea typeface="+mn-ea"/>
                    <a:cs typeface="+mn-cs"/>
                  </a:defRPr>
                </a:lvl5pPr>
                <a:lvl6pPr marL="2286000">
                  <a:defRPr>
                    <a:latin typeface="+mn-lt"/>
                    <a:ea typeface="+mn-ea"/>
                    <a:cs typeface="+mn-cs"/>
                  </a:defRPr>
                </a:lvl6pPr>
                <a:lvl7pPr marL="2743200">
                  <a:defRPr>
                    <a:latin typeface="+mn-lt"/>
                    <a:ea typeface="+mn-ea"/>
                    <a:cs typeface="+mn-cs"/>
                  </a:defRPr>
                </a:lvl7pPr>
                <a:lvl8pPr marL="3200400">
                  <a:defRPr>
                    <a:latin typeface="+mn-lt"/>
                    <a:ea typeface="+mn-ea"/>
                    <a:cs typeface="+mn-cs"/>
                  </a:defRPr>
                </a:lvl8pPr>
                <a:lvl9pPr marL="3657600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i="0" dirty="0" smtClean="0"/>
                  <a:t>    </a:t>
                </a:r>
                <a:r>
                  <a:rPr lang="en-US" sz="1800" i="0" dirty="0"/>
                  <a:t>c</a:t>
                </a:r>
                <a:r>
                  <a:rPr lang="en-US" sz="1800" i="0" dirty="0" smtClean="0"/>
                  <a:t>) Agar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8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1800" smtClean="0">
                            <a:latin typeface="Cambria Math" panose="02040503050406030204" pitchFamily="18" charset="0"/>
                          </a:rPr>
                          <m:t>90</m:t>
                        </m:r>
                      </m:e>
                      <m:sup>
                        <m:r>
                          <a:rPr lang="en-US" sz="180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sup>
                    </m:sSup>
                    <m:r>
                      <a:rPr lang="en-US" sz="180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  <m:r>
                      <a:rPr lang="en-US" sz="180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en-US" sz="180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  <m:sSup>
                      <m:sSupPr>
                        <m:ctrlPr>
                          <a:rPr lang="en-US" sz="1800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80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180</m:t>
                        </m:r>
                      </m:e>
                      <m:sup>
                        <m:r>
                          <a:rPr lang="en-US" sz="180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sup>
                    </m:sSup>
                  </m:oMath>
                </a14:m>
                <a:r>
                  <a:rPr lang="el-GR" sz="1800" i="0" dirty="0" smtClean="0"/>
                  <a:t> </a:t>
                </a:r>
                <a:r>
                  <a:rPr lang="en-US" sz="1800" i="0" dirty="0" err="1"/>
                  <a:t>bo‘lsa</a:t>
                </a:r>
                <a:r>
                  <a:rPr lang="en-US" sz="1800" i="0" dirty="0"/>
                  <a:t>,</a:t>
                </a:r>
                <a:r>
                  <a:rPr lang="en-US" sz="1800" i="0" dirty="0" smtClean="0"/>
                  <a:t> </a:t>
                </a:r>
                <a14:m>
                  <m:oMath xmlns:m="http://schemas.openxmlformats.org/officeDocument/2006/math">
                    <m:r>
                      <a:rPr lang="en-US" sz="1800" kern="0">
                        <a:latin typeface="Cambria Math" panose="02040503050406030204" pitchFamily="18" charset="0"/>
                      </a:rPr>
                      <m:t>𝑡𝑔</m:t>
                    </m:r>
                    <m:r>
                      <a:rPr lang="en-US" sz="1800" ker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S" sz="1800" i="0" dirty="0" smtClean="0"/>
                  <a:t> </a:t>
                </a:r>
                <a:r>
                  <a:rPr lang="en-US" sz="1800" i="0" dirty="0" err="1" smtClean="0"/>
                  <a:t>qiymatlarining</a:t>
                </a:r>
                <a:r>
                  <a:rPr lang="en-US" sz="1800" i="0" dirty="0" smtClean="0"/>
                  <a:t> </a:t>
                </a:r>
                <a:r>
                  <a:rPr lang="en-US" sz="1800" i="0" dirty="0" err="1"/>
                  <a:t>ishorasini</a:t>
                </a:r>
                <a:r>
                  <a:rPr lang="en-US" sz="1800" i="0" dirty="0"/>
                  <a:t> </a:t>
                </a:r>
                <a:r>
                  <a:rPr lang="en-US" sz="1800" i="0" dirty="0" err="1"/>
                  <a:t>aniqlang</a:t>
                </a:r>
                <a:r>
                  <a:rPr lang="en-US" sz="1800" i="0" dirty="0"/>
                  <a:t>.</a:t>
                </a:r>
                <a:endParaRPr lang="ru-RU" sz="1800" dirty="0"/>
              </a:p>
            </p:txBody>
          </p:sp>
        </mc:Choice>
        <mc:Fallback xmlns="">
          <p:sp>
            <p:nvSpPr>
              <p:cNvPr id="35" name="Текст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700" y="631825"/>
                <a:ext cx="5410199" cy="560218"/>
              </a:xfrm>
              <a:prstGeom prst="rect">
                <a:avLst/>
              </a:prstGeom>
              <a:blipFill rotWithShape="1">
                <a:blip r:embed="rId10"/>
                <a:stretch>
                  <a:fillRect l="-2706" t="-11957" b="-2391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07156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07777"/>
          </a:xfrm>
        </p:spPr>
        <p:txBody>
          <a:bodyPr/>
          <a:lstStyle/>
          <a:p>
            <a:pPr algn="ctr"/>
            <a:r>
              <a:rPr lang="en-US" sz="2000" dirty="0">
                <a:solidFill>
                  <a:prstClr val="white"/>
                </a:solidFill>
              </a:rPr>
              <a:t>25.1-mashq</a:t>
            </a:r>
            <a:endParaRPr lang="ru-RU" dirty="0"/>
          </a:p>
        </p:txBody>
      </p:sp>
      <p:cxnSp>
        <p:nvCxnSpPr>
          <p:cNvPr id="26" name="Прямая со стрелкой 25"/>
          <p:cNvCxnSpPr/>
          <p:nvPr/>
        </p:nvCxnSpPr>
        <p:spPr>
          <a:xfrm>
            <a:off x="3858794" y="1774825"/>
            <a:ext cx="1447800" cy="0"/>
          </a:xfrm>
          <a:prstGeom prst="straightConnector1">
            <a:avLst/>
          </a:prstGeom>
          <a:ln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Овал 26"/>
          <p:cNvSpPr/>
          <p:nvPr/>
        </p:nvSpPr>
        <p:spPr>
          <a:xfrm>
            <a:off x="4049294" y="1279525"/>
            <a:ext cx="1066800" cy="990600"/>
          </a:xfrm>
          <a:prstGeom prst="ellips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4692278" y="1462649"/>
                <a:ext cx="174727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92278" y="1462649"/>
                <a:ext cx="174727" cy="215444"/>
              </a:xfrm>
              <a:prstGeom prst="rect">
                <a:avLst/>
              </a:prstGeom>
              <a:blipFill rotWithShape="1">
                <a:blip r:embed="rId2"/>
                <a:stretch>
                  <a:fillRect l="-25000" r="-21429" b="-57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4292600" y="1462649"/>
                <a:ext cx="174727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ru-RU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2600" y="1462649"/>
                <a:ext cx="174727" cy="215444"/>
              </a:xfrm>
              <a:prstGeom prst="rect">
                <a:avLst/>
              </a:prstGeom>
              <a:blipFill rotWithShape="1">
                <a:blip r:embed="rId3"/>
                <a:stretch>
                  <a:fillRect l="-3448" r="-689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4292599" y="1851025"/>
                <a:ext cx="174727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2599" y="1851025"/>
                <a:ext cx="174727" cy="215444"/>
              </a:xfrm>
              <a:prstGeom prst="rect">
                <a:avLst/>
              </a:prstGeom>
              <a:blipFill rotWithShape="1">
                <a:blip r:embed="rId4"/>
                <a:stretch>
                  <a:fillRect l="-20690" r="-20690" b="-57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4692277" y="1851025"/>
                <a:ext cx="174727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ru-RU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92277" y="1851025"/>
                <a:ext cx="174727" cy="215444"/>
              </a:xfrm>
              <a:prstGeom prst="rect">
                <a:avLst/>
              </a:prstGeom>
              <a:blipFill rotWithShape="1">
                <a:blip r:embed="rId5"/>
                <a:stretch>
                  <a:fillRect l="-7143" r="-71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5235741" y="1819503"/>
                <a:ext cx="141705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ru-RU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5741" y="1819503"/>
                <a:ext cx="141705" cy="215444"/>
              </a:xfrm>
              <a:prstGeom prst="rect">
                <a:avLst/>
              </a:prstGeom>
              <a:blipFill rotWithShape="1">
                <a:blip r:embed="rId6"/>
                <a:stretch>
                  <a:fillRect l="-21739" r="-869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3" name="Прямая со стрелкой 32"/>
          <p:cNvCxnSpPr/>
          <p:nvPr/>
        </p:nvCxnSpPr>
        <p:spPr>
          <a:xfrm flipV="1">
            <a:off x="4582694" y="1075869"/>
            <a:ext cx="0" cy="13716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4635500" y="1064081"/>
                <a:ext cx="144142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ru-RU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35500" y="1064081"/>
                <a:ext cx="144142" cy="215444"/>
              </a:xfrm>
              <a:prstGeom prst="rect">
                <a:avLst/>
              </a:prstGeom>
              <a:blipFill rotWithShape="1">
                <a:blip r:embed="rId7"/>
                <a:stretch>
                  <a:fillRect l="-29167" r="-25000" b="-228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215900" y="2427432"/>
                <a:ext cx="3886200" cy="56021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dirty="0" err="1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Demak</a:t>
                </a:r>
                <a:r>
                  <a:rPr lang="en-US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,</a:t>
                </a:r>
                <a:r>
                  <a:rPr lang="en-US" dirty="0" smtClean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90</m:t>
                        </m:r>
                      </m:e>
                      <m:sup>
                        <m:r>
                          <a:rPr lang="ru-RU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sup>
                    </m:sSup>
                    <m:r>
                      <a:rPr lang="ru-RU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  <m:r>
                      <a:rPr lang="ru-RU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ru-RU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  <m:sSup>
                      <m:sSupPr>
                        <m:ctrlPr>
                          <a:rPr lang="ru-RU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180</m:t>
                        </m:r>
                      </m:e>
                      <m:sup>
                        <m:r>
                          <a:rPr lang="ru-RU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sup>
                    </m:sSup>
                  </m:oMath>
                </a14:m>
                <a:r>
                  <a:rPr lang="en-US" dirty="0" smtClean="0">
                    <a:solidFill>
                      <a:prstClr val="black"/>
                    </a:solidFill>
                  </a:rPr>
                  <a:t> </a:t>
                </a:r>
                <a:r>
                  <a:rPr lang="en-US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oraliq</a:t>
                </a:r>
                <a:r>
                  <a:rPr lang="en-US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c</m:t>
                    </m:r>
                    <m:r>
                      <a:rPr lang="en-US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𝑡𝑔</m:t>
                    </m:r>
                    <m:r>
                      <a:rPr lang="en-US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S" dirty="0" smtClean="0">
                    <a:solidFill>
                      <a:prstClr val="black"/>
                    </a:solidFill>
                  </a:rPr>
                  <a:t> </a:t>
                </a:r>
                <a:r>
                  <a:rPr lang="en-US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ning</a:t>
                </a:r>
                <a:r>
                  <a:rPr lang="en-US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ishorasi</a:t>
                </a:r>
                <a:r>
                  <a:rPr lang="en-US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manfiy</a:t>
                </a:r>
                <a:r>
                  <a:rPr lang="en-US" dirty="0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c</m:t>
                    </m:r>
                    <m:r>
                      <a:rPr lang="en-US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𝑡𝑔</m:t>
                    </m:r>
                    <m:r>
                      <a:rPr lang="en-US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en-US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&lt;0</m:t>
                    </m:r>
                  </m:oMath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900" y="2427432"/>
                <a:ext cx="3886200" cy="560218"/>
              </a:xfrm>
              <a:prstGeom prst="rect">
                <a:avLst/>
              </a:prstGeom>
              <a:blipFill rotWithShape="1">
                <a:blip r:embed="rId8"/>
                <a:stretch>
                  <a:fillRect l="-1411" t="-13043" r="-1097" b="-2391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5007954" y="1196747"/>
                <a:ext cx="597279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140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c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𝑡𝑔</m:t>
                    </m:r>
                    <m:r>
                      <a:rPr lang="en-US" sz="1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S" sz="1400" dirty="0">
                    <a:solidFill>
                      <a:prstClr val="black"/>
                    </a:solidFill>
                  </a:rPr>
                  <a:t> </a:t>
                </a:r>
                <a:endParaRPr lang="ru-RU" sz="1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7954" y="1196747"/>
                <a:ext cx="597279" cy="307777"/>
              </a:xfrm>
              <a:prstGeom prst="rect">
                <a:avLst/>
              </a:prstGeom>
              <a:blipFill rotWithShape="1">
                <a:blip r:embed="rId9"/>
                <a:stretch>
                  <a:fillRect b="-39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Текст 4"/>
              <p:cNvSpPr txBox="1">
                <a:spLocks/>
              </p:cNvSpPr>
              <p:nvPr/>
            </p:nvSpPr>
            <p:spPr>
              <a:xfrm>
                <a:off x="139700" y="631825"/>
                <a:ext cx="5410199" cy="560218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1400" b="0" i="1">
                    <a:solidFill>
                      <a:srgbClr val="231F20"/>
                    </a:solidFill>
                    <a:latin typeface="Arial"/>
                    <a:ea typeface="+mn-ea"/>
                    <a:cs typeface="Arial"/>
                  </a:defRPr>
                </a:lvl1pPr>
                <a:lvl2pPr marL="457200">
                  <a:defRPr>
                    <a:latin typeface="+mn-lt"/>
                    <a:ea typeface="+mn-ea"/>
                    <a:cs typeface="+mn-cs"/>
                  </a:defRPr>
                </a:lvl2pPr>
                <a:lvl3pPr marL="914400">
                  <a:defRPr>
                    <a:latin typeface="+mn-lt"/>
                    <a:ea typeface="+mn-ea"/>
                    <a:cs typeface="+mn-cs"/>
                  </a:defRPr>
                </a:lvl3pPr>
                <a:lvl4pPr marL="1371600">
                  <a:defRPr>
                    <a:latin typeface="+mn-lt"/>
                    <a:ea typeface="+mn-ea"/>
                    <a:cs typeface="+mn-cs"/>
                  </a:defRPr>
                </a:lvl4pPr>
                <a:lvl5pPr marL="1828800">
                  <a:defRPr>
                    <a:latin typeface="+mn-lt"/>
                    <a:ea typeface="+mn-ea"/>
                    <a:cs typeface="+mn-cs"/>
                  </a:defRPr>
                </a:lvl5pPr>
                <a:lvl6pPr marL="2286000">
                  <a:defRPr>
                    <a:latin typeface="+mn-lt"/>
                    <a:ea typeface="+mn-ea"/>
                    <a:cs typeface="+mn-cs"/>
                  </a:defRPr>
                </a:lvl6pPr>
                <a:lvl7pPr marL="2743200">
                  <a:defRPr>
                    <a:latin typeface="+mn-lt"/>
                    <a:ea typeface="+mn-ea"/>
                    <a:cs typeface="+mn-cs"/>
                  </a:defRPr>
                </a:lvl7pPr>
                <a:lvl8pPr marL="3200400">
                  <a:defRPr>
                    <a:latin typeface="+mn-lt"/>
                    <a:ea typeface="+mn-ea"/>
                    <a:cs typeface="+mn-cs"/>
                  </a:defRPr>
                </a:lvl8pPr>
                <a:lvl9pPr marL="3657600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/>
                <a:r>
                  <a:rPr lang="en-US" i="0" dirty="0" smtClean="0"/>
                  <a:t>    </a:t>
                </a:r>
                <a:r>
                  <a:rPr lang="en-US" sz="1800" i="0" dirty="0" smtClean="0"/>
                  <a:t>d) Agar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8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1800" smtClean="0">
                            <a:latin typeface="Cambria Math" panose="02040503050406030204" pitchFamily="18" charset="0"/>
                          </a:rPr>
                          <m:t>90</m:t>
                        </m:r>
                      </m:e>
                      <m:sup>
                        <m:r>
                          <a:rPr lang="en-US" sz="180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sup>
                    </m:sSup>
                    <m:r>
                      <a:rPr lang="en-US" sz="180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  <m:r>
                      <a:rPr lang="en-US" sz="180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en-US" sz="180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  <m:sSup>
                      <m:sSupPr>
                        <m:ctrlPr>
                          <a:rPr lang="en-US" sz="1800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80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180</m:t>
                        </m:r>
                      </m:e>
                      <m:sup>
                        <m:r>
                          <a:rPr lang="en-US" sz="180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sup>
                    </m:sSup>
                  </m:oMath>
                </a14:m>
                <a:r>
                  <a:rPr lang="el-GR" sz="1800" i="0" dirty="0" smtClean="0"/>
                  <a:t> </a:t>
                </a:r>
                <a:r>
                  <a:rPr lang="en-US" sz="1800" i="0" dirty="0" err="1"/>
                  <a:t>bo‘lsa</a:t>
                </a:r>
                <a:r>
                  <a:rPr lang="en-US" sz="1800" i="0" dirty="0"/>
                  <a:t>,</a:t>
                </a:r>
                <a:r>
                  <a:rPr lang="en-US" sz="1800" i="0" dirty="0" smtClean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1800" i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+mn-cs"/>
                      </a:rPr>
                      <m:t>c</m:t>
                    </m:r>
                    <m:r>
                      <a:rPr lang="en-US" sz="180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+mn-cs"/>
                      </a:rPr>
                      <m:t>𝑡𝑔</m:t>
                    </m:r>
                    <m:r>
                      <a:rPr lang="en-US" sz="18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𝛼</m:t>
                    </m:r>
                  </m:oMath>
                </a14:m>
                <a:r>
                  <a:rPr lang="en-US" sz="1800" i="0" dirty="0">
                    <a:solidFill>
                      <a:prstClr val="black"/>
                    </a:solidFill>
                    <a:latin typeface="Calibri"/>
                    <a:cs typeface="+mn-cs"/>
                  </a:rPr>
                  <a:t> </a:t>
                </a:r>
                <a:r>
                  <a:rPr lang="en-US" sz="1800" i="0" dirty="0" smtClean="0"/>
                  <a:t>qiymatlarining </a:t>
                </a:r>
                <a:r>
                  <a:rPr lang="en-US" sz="1800" i="0" dirty="0" err="1"/>
                  <a:t>ishorasini</a:t>
                </a:r>
                <a:r>
                  <a:rPr lang="en-US" sz="1800" i="0" dirty="0"/>
                  <a:t> </a:t>
                </a:r>
                <a:r>
                  <a:rPr lang="en-US" sz="1800" i="0" dirty="0" err="1"/>
                  <a:t>aniqlang</a:t>
                </a:r>
                <a:r>
                  <a:rPr lang="en-US" sz="1800" i="0" dirty="0"/>
                  <a:t>.</a:t>
                </a:r>
                <a:endParaRPr lang="ru-RU" sz="1800" dirty="0"/>
              </a:p>
            </p:txBody>
          </p:sp>
        </mc:Choice>
        <mc:Fallback xmlns="">
          <p:sp>
            <p:nvSpPr>
              <p:cNvPr id="35" name="Текст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700" y="631825"/>
                <a:ext cx="5410199" cy="560218"/>
              </a:xfrm>
              <a:prstGeom prst="rect">
                <a:avLst/>
              </a:prstGeom>
              <a:blipFill rotWithShape="1">
                <a:blip r:embed="rId10"/>
                <a:stretch>
                  <a:fillRect l="-2706" t="-14130" r="-676" b="-2391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Текст 2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215900" y="1327696"/>
                <a:ext cx="3352800" cy="955583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US" sz="1800" b="0" i="1" smtClean="0">
                        <a:latin typeface="Cambria Math"/>
                      </a:rPr>
                      <m:t>𝑐</m:t>
                    </m:r>
                    <m:r>
                      <a:rPr lang="en-US" sz="1800" smtClean="0">
                        <a:latin typeface="Cambria Math" panose="02040503050406030204" pitchFamily="18" charset="0"/>
                      </a:rPr>
                      <m:t>𝑡𝑔</m:t>
                    </m:r>
                    <m:r>
                      <a:rPr lang="en-US" sz="18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en-US" sz="18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1800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800" b="0" i="1" smtClean="0">
                            <a:latin typeface="Cambria Math"/>
                            <a:ea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en-US" sz="1800" b="0" i="1" smtClean="0">
                            <a:latin typeface="Cambria Math"/>
                            <a:ea typeface="Cambria Math" panose="02040503050406030204" pitchFamily="18" charset="0"/>
                          </a:rPr>
                          <m:t>𝑦</m:t>
                        </m:r>
                      </m:den>
                    </m:f>
                  </m:oMath>
                </a14:m>
                <a:r>
                  <a:rPr lang="en-US" sz="1800" dirty="0" smtClean="0"/>
                  <a:t>  </a:t>
                </a:r>
                <a:r>
                  <a:rPr lang="en-US" sz="1800" i="0" dirty="0" smtClean="0"/>
                  <a:t>bo‘lganligi </a:t>
                </a:r>
                <a:r>
                  <a:rPr lang="en-US" sz="1800" i="0" dirty="0" err="1" smtClean="0"/>
                  <a:t>uchun</a:t>
                </a:r>
                <a:r>
                  <a:rPr lang="en-US" sz="1800" i="0" dirty="0" smtClean="0"/>
                  <a:t>,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1800" b="0" i="0" smtClean="0">
                        <a:latin typeface="Cambria Math"/>
                      </a:rPr>
                      <m:t>c</m:t>
                    </m:r>
                    <m:r>
                      <a:rPr lang="en-US" sz="1800">
                        <a:latin typeface="Cambria Math" panose="02040503050406030204" pitchFamily="18" charset="0"/>
                      </a:rPr>
                      <m:t>𝑡𝑔</m:t>
                    </m:r>
                    <m:r>
                      <a:rPr lang="en-US" sz="18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S" sz="1800" i="0" dirty="0" smtClean="0"/>
                  <a:t> ning </a:t>
                </a:r>
                <a:r>
                  <a:rPr lang="en-US" sz="1800" i="0" dirty="0" err="1" smtClean="0"/>
                  <a:t>ishoralari</a:t>
                </a:r>
                <a:r>
                  <a:rPr lang="en-US" sz="1800" i="0" dirty="0" smtClean="0"/>
                  <a:t> </a:t>
                </a:r>
                <a:r>
                  <a:rPr lang="en-US" sz="1800" i="0" dirty="0" err="1" smtClean="0"/>
                  <a:t>quyidagicha</a:t>
                </a:r>
                <a:r>
                  <a:rPr lang="en-US" sz="1800" i="0" dirty="0" smtClean="0"/>
                  <a:t> </a:t>
                </a:r>
                <a:r>
                  <a:rPr lang="en-US" sz="1800" i="0" dirty="0" err="1" smtClean="0"/>
                  <a:t>bo‘ladi</a:t>
                </a:r>
                <a:r>
                  <a:rPr lang="en-US" sz="1800" i="0" dirty="0"/>
                  <a:t>:</a:t>
                </a:r>
                <a:r>
                  <a:rPr lang="en-US" sz="1800" i="0" dirty="0" smtClean="0"/>
                  <a:t> </a:t>
                </a:r>
                <a:endParaRPr lang="ru-RU" sz="1800" i="0" dirty="0"/>
              </a:p>
            </p:txBody>
          </p:sp>
        </mc:Choice>
        <mc:Fallback xmlns="">
          <p:sp>
            <p:nvSpPr>
              <p:cNvPr id="36" name="Текс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215900" y="1327696"/>
                <a:ext cx="3352800" cy="955583"/>
              </a:xfrm>
              <a:blipFill rotWithShape="1">
                <a:blip r:embed="rId11"/>
                <a:stretch>
                  <a:fillRect l="-4182" t="-5096" b="-1401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14286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en-US" sz="2400" dirty="0" smtClean="0"/>
              <a:t>25.5-mashq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Текст 2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368300" y="555625"/>
                <a:ext cx="4572000" cy="932178"/>
              </a:xfrm>
            </p:spPr>
            <p:txBody>
              <a:bodyPr/>
              <a:lstStyle/>
              <a:p>
                <a:pPr algn="l"/>
                <a:endParaRPr lang="en-US" sz="1800" i="0" dirty="0" smtClean="0"/>
              </a:p>
              <a:p>
                <a:pPr algn="l"/>
                <a:r>
                  <a:rPr lang="en-US" sz="2000" i="0" dirty="0" err="1" smtClean="0"/>
                  <a:t>Soddalashtiring</a:t>
                </a:r>
                <a:r>
                  <a:rPr lang="en-US" sz="2000" i="0" dirty="0"/>
                  <a:t>:</a:t>
                </a:r>
                <a:endParaRPr lang="en-US" sz="2000" i="0" dirty="0" smtClean="0"/>
              </a:p>
              <a:p>
                <a:pPr algn="ctr"/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000" i="0" dirty="0" smtClean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0" i="1" dirty="0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b="0" i="1" dirty="0" smtClean="0">
                            <a:latin typeface="Cambria Math" panose="02040503050406030204" pitchFamily="18" charset="0"/>
                          </a:rPr>
                          <m:t>𝑐𝑜𝑠</m:t>
                        </m:r>
                      </m:e>
                      <m:sup>
                        <m:r>
                          <a:rPr lang="en-US" sz="20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d>
                      <m:dPr>
                        <m:ctrlPr>
                          <a:rPr lang="en-US" sz="2000" b="0" i="1" dirty="0" smtClean="0">
                            <a:latin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000" b="0" i="1" dirty="0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000" b="0" i="1" dirty="0" smtClean="0">
                                <a:latin typeface="Cambria Math" panose="02040503050406030204" pitchFamily="18" charset="0"/>
                              </a:rPr>
                              <m:t>180</m:t>
                            </m:r>
                          </m:e>
                          <m:sup>
                            <m:r>
                              <a:rPr lang="en-US" sz="20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°</m:t>
                            </m:r>
                          </m:sup>
                        </m:sSup>
                        <m:r>
                          <a:rPr lang="en-US" sz="2000" b="0" i="1" dirty="0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e>
                    </m:d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sz="2000" b="0" i="1" dirty="0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b="0" i="1" dirty="0" smtClean="0">
                            <a:latin typeface="Cambria Math" panose="02040503050406030204" pitchFamily="18" charset="0"/>
                          </a:rPr>
                          <m:t>𝑐𝑜𝑠</m:t>
                        </m:r>
                      </m:e>
                      <m:sup>
                        <m:r>
                          <a:rPr lang="en-US" sz="20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d>
                      <m:dPr>
                        <m:ctrlPr>
                          <a:rPr lang="en-US" sz="2000" b="0" i="1" dirty="0" smtClean="0">
                            <a:latin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000" b="0" i="1" dirty="0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000" b="0" i="1" dirty="0" smtClean="0">
                                <a:latin typeface="Cambria Math" panose="02040503050406030204" pitchFamily="18" charset="0"/>
                              </a:rPr>
                              <m:t>90</m:t>
                            </m:r>
                          </m:e>
                          <m:sup>
                            <m:r>
                              <a:rPr lang="en-US" sz="2000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°</m:t>
                            </m:r>
                          </m:sup>
                        </m:sSup>
                        <m:r>
                          <a:rPr lang="en-US" sz="2000" b="0" i="1" dirty="0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e>
                    </m:d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;</m:t>
                    </m:r>
                  </m:oMath>
                </a14:m>
                <a:r>
                  <a:rPr lang="en-US" sz="2000" i="0" dirty="0" smtClean="0"/>
                  <a:t> </a:t>
                </a:r>
              </a:p>
            </p:txBody>
          </p:sp>
        </mc:Choice>
        <mc:Fallback xmlns="">
          <p:sp>
            <p:nvSpPr>
              <p:cNvPr id="3" name="Текс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368300" y="555625"/>
                <a:ext cx="4572000" cy="932178"/>
              </a:xfrm>
              <a:blipFill rotWithShape="1">
                <a:blip r:embed="rId2"/>
                <a:stretch>
                  <a:fillRect l="-3333" b="-915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39700" y="1470025"/>
                <a:ext cx="5486400" cy="93294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1400" dirty="0" smtClean="0">
                    <a:solidFill>
                      <a:prstClr val="black"/>
                    </a:solidFill>
                  </a:rPr>
                  <a:t>             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 dirty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i="1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0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𝑐𝑜𝑠</m:t>
                        </m:r>
                      </m:e>
                      <m:sup>
                        <m:r>
                          <a:rPr lang="en-US" sz="20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d>
                      <m:dPr>
                        <m:ctrlPr>
                          <a:rPr lang="en-US" sz="2000" i="1" dirty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000" i="1" dirty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000" i="1" dirty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180</m:t>
                            </m:r>
                          </m:e>
                          <m:sup>
                            <m:r>
                              <a:rPr lang="en-US" sz="2000" i="1" dirty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°</m:t>
                            </m:r>
                          </m:sup>
                        </m:sSup>
                        <m:r>
                          <a:rPr lang="en-US" sz="20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0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e>
                    </m:d>
                    <m:r>
                      <a:rPr lang="en-US" sz="2000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sz="2000" i="1" dirty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𝑐𝑜𝑠</m:t>
                        </m:r>
                      </m:e>
                      <m:sup>
                        <m:r>
                          <a:rPr lang="en-US" sz="20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d>
                      <m:dPr>
                        <m:ctrlPr>
                          <a:rPr lang="en-US" sz="2000" i="1" dirty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000" i="1" dirty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000" i="1" dirty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90</m:t>
                            </m:r>
                          </m:e>
                          <m:sup>
                            <m:r>
                              <a:rPr lang="en-US" sz="2000" dirty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°</m:t>
                            </m:r>
                          </m:sup>
                        </m:sSup>
                        <m:r>
                          <a:rPr lang="en-US" sz="20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0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e>
                    </m:d>
                    <m:r>
                      <a:rPr lang="en-US" sz="2000" i="1" dirty="0" smtClean="0">
                        <a:solidFill>
                          <a:prstClr val="black"/>
                        </a:solidFill>
                        <a:latin typeface="Cambria Math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endParaRPr lang="en-US" sz="2000" i="1" dirty="0" smtClean="0">
                  <a:solidFill>
                    <a:prstClr val="black"/>
                  </a:solidFill>
                  <a:latin typeface="Cambria Math"/>
                  <a:ea typeface="Cambria Math" panose="02040503050406030204" pitchFamily="18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2000" b="0" i="1" dirty="0" smtClean="0">
                        <a:solidFill>
                          <a:prstClr val="black"/>
                        </a:solidFill>
                        <a:latin typeface="Cambria Math"/>
                        <a:ea typeface="Cambria Math" panose="02040503050406030204" pitchFamily="18" charset="0"/>
                      </a:rPr>
                      <m:t>       </m:t>
                    </m:r>
                    <m:sSup>
                      <m:sSupPr>
                        <m:ctrlPr>
                          <a:rPr lang="en-US" sz="2000" i="1" dirty="0" smtClean="0">
                            <a:solidFill>
                              <a:prstClr val="black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i="1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d>
                          <m:dPr>
                            <m:ctrlPr>
                              <a:rPr lang="en-US" sz="2000" i="1" dirty="0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000" i="1" dirty="0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2000" i="1" dirty="0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𝑐𝑜𝑠</m:t>
                            </m:r>
                            <m:r>
                              <a:rPr lang="en-US" sz="2000" i="1" dirty="0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𝛼</m:t>
                            </m:r>
                          </m:e>
                        </m:d>
                      </m:e>
                      <m:sup>
                        <m:r>
                          <a:rPr lang="en-US" sz="2000" i="1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00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sz="2000" i="1" dirty="0" smtClean="0">
                            <a:solidFill>
                              <a:prstClr val="black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000" i="1" dirty="0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000" i="1" dirty="0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𝑠𝑖𝑛</m:t>
                            </m:r>
                            <m:r>
                              <a:rPr lang="en-US" sz="2000" i="1" dirty="0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𝛼</m:t>
                            </m:r>
                          </m:e>
                        </m:d>
                      </m:e>
                      <m:sup>
                        <m:r>
                          <a:rPr lang="en-US" sz="2000" i="1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00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000" i="1" dirty="0" smtClean="0">
                            <a:solidFill>
                              <a:prstClr val="black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i="1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𝑐𝑜𝑠</m:t>
                        </m:r>
                      </m:e>
                      <m:sup>
                        <m:r>
                          <a:rPr lang="en-US" sz="2000" i="1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00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en-US" sz="200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sz="2000" i="1" dirty="0" smtClean="0">
                            <a:solidFill>
                              <a:prstClr val="black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i="1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𝑠𝑖𝑛</m:t>
                        </m:r>
                      </m:e>
                      <m:sup>
                        <m:r>
                          <a:rPr lang="en-US" sz="2000" i="1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00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en-US" sz="2000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US" sz="2000" dirty="0" smtClean="0">
                    <a:solidFill>
                      <a:prstClr val="black"/>
                    </a:solidFill>
                  </a:rPr>
                  <a:t> </a:t>
                </a:r>
                <a:endParaRPr lang="ru-RU" sz="20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700" y="1470025"/>
                <a:ext cx="5486400" cy="932948"/>
              </a:xfrm>
              <a:prstGeom prst="rect">
                <a:avLst/>
              </a:prstGeom>
              <a:blipFill rotWithShape="1">
                <a:blip r:embed="rId3"/>
                <a:stretch>
                  <a:fillRect l="-111" b="-19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15560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en-US" sz="2400" dirty="0" smtClean="0"/>
              <a:t>25.5-mashq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Текст 2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368300" y="555625"/>
                <a:ext cx="4572000" cy="1270732"/>
              </a:xfrm>
            </p:spPr>
            <p:txBody>
              <a:bodyPr/>
              <a:lstStyle/>
              <a:p>
                <a:pPr algn="l"/>
                <a:endParaRPr lang="en-US" sz="2000" i="0" dirty="0" smtClean="0"/>
              </a:p>
              <a:p>
                <a:pPr algn="l"/>
                <a:r>
                  <a:rPr lang="en-US" sz="2000" i="0" dirty="0" err="1" smtClean="0"/>
                  <a:t>Soddalashtiring</a:t>
                </a:r>
                <a:r>
                  <a:rPr lang="en-US" sz="2000" i="0" dirty="0"/>
                  <a:t>:</a:t>
                </a:r>
                <a:endParaRPr lang="en-US" sz="2000" i="0" dirty="0" smtClean="0"/>
              </a:p>
              <a:p>
                <a:pPr algn="ctr"/>
                <a:r>
                  <a:rPr lang="en-US" sz="2000" dirty="0" smtClean="0"/>
                  <a:t>b</a:t>
                </a:r>
                <a14:m>
                  <m:oMath xmlns:m="http://schemas.openxmlformats.org/officeDocument/2006/math">
                    <m:r>
                      <a:rPr lang="en-US" sz="200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000" i="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 dirty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b="0" i="1" dirty="0" smtClean="0">
                            <a:latin typeface="Cambria Math" panose="02040503050406030204" pitchFamily="18" charset="0"/>
                          </a:rPr>
                          <m:t>𝑠𝑖𝑛</m:t>
                        </m:r>
                      </m:e>
                      <m:sup>
                        <m:r>
                          <a:rPr lang="en-US" sz="2000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d>
                      <m:dPr>
                        <m:ctrlPr>
                          <a:rPr lang="en-US" sz="2000" i="1" dirty="0">
                            <a:latin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000" i="1" dirty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000" dirty="0">
                                <a:latin typeface="Cambria Math" panose="02040503050406030204" pitchFamily="18" charset="0"/>
                              </a:rPr>
                              <m:t>180</m:t>
                            </m:r>
                          </m:e>
                          <m:sup>
                            <m:r>
                              <a:rPr lang="en-US" sz="2000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°</m:t>
                            </m:r>
                          </m:sup>
                        </m:sSup>
                        <m:r>
                          <a:rPr lang="en-US" sz="2000" dirty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00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e>
                    </m:d>
                    <m:r>
                      <a:rPr lang="en-US" sz="2000" dirty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sz="2000" i="1" dirty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b="0" i="1" dirty="0" smtClean="0">
                            <a:latin typeface="Cambria Math" panose="02040503050406030204" pitchFamily="18" charset="0"/>
                          </a:rPr>
                          <m:t>𝑠𝑖𝑛</m:t>
                        </m:r>
                      </m:e>
                      <m:sup>
                        <m:r>
                          <a:rPr lang="en-US" sz="2000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d>
                      <m:dPr>
                        <m:ctrlPr>
                          <a:rPr lang="en-US" sz="2000" i="1" dirty="0">
                            <a:latin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000" i="1" dirty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sz="2000" b="0" i="1" dirty="0" smtClean="0">
                                <a:latin typeface="Cambria Math" panose="02040503050406030204" pitchFamily="18" charset="0"/>
                              </a:rPr>
                              <m:t>90</m:t>
                            </m:r>
                          </m:e>
                          <m:sup>
                            <m:r>
                              <a:rPr lang="en-US" sz="2000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°</m:t>
                            </m:r>
                          </m:sup>
                        </m:sSup>
                        <m:r>
                          <a:rPr lang="en-US" sz="2000" dirty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00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e>
                    </m:d>
                    <m:r>
                      <a:rPr lang="en-US" sz="2000" dirty="0">
                        <a:latin typeface="Cambria Math" panose="02040503050406030204" pitchFamily="18" charset="0"/>
                      </a:rPr>
                      <m:t>;</m:t>
                    </m:r>
                  </m:oMath>
                </a14:m>
                <a:r>
                  <a:rPr lang="en-US" sz="2000" i="0" dirty="0"/>
                  <a:t> </a:t>
                </a:r>
                <a:endParaRPr lang="el-GR" sz="2000" i="0" dirty="0"/>
              </a:p>
              <a:p>
                <a:pPr algn="ctr"/>
                <a:r>
                  <a:rPr lang="en-US" sz="2000" b="0" dirty="0" smtClean="0"/>
                  <a:t>                </a:t>
                </a:r>
                <a:endParaRPr lang="el-GR" sz="2000" i="0" dirty="0"/>
              </a:p>
            </p:txBody>
          </p:sp>
        </mc:Choice>
        <mc:Fallback xmlns="">
          <p:sp>
            <p:nvSpPr>
              <p:cNvPr id="3" name="Текс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368300" y="555625"/>
                <a:ext cx="4572000" cy="1270732"/>
              </a:xfrm>
              <a:blipFill rotWithShape="1">
                <a:blip r:embed="rId2"/>
                <a:stretch>
                  <a:fillRect l="-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444500" y="2079625"/>
                <a:ext cx="4572000" cy="74751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1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 dirty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i="1" dirty="0">
                            <a:latin typeface="Cambria Math" panose="02040503050406030204" pitchFamily="18" charset="0"/>
                          </a:rPr>
                          <m:t>𝑠𝑖𝑛</m:t>
                        </m:r>
                      </m:e>
                      <m:sup>
                        <m:r>
                          <a:rPr lang="en-US" sz="2000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d>
                      <m:dPr>
                        <m:ctrlPr>
                          <a:rPr lang="en-US" sz="2000" i="1" dirty="0">
                            <a:latin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000" i="1" dirty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000" dirty="0">
                                <a:latin typeface="Cambria Math" panose="02040503050406030204" pitchFamily="18" charset="0"/>
                              </a:rPr>
                              <m:t>180</m:t>
                            </m:r>
                          </m:e>
                          <m:sup>
                            <m:r>
                              <a:rPr lang="en-US" sz="2000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°</m:t>
                            </m:r>
                          </m:sup>
                        </m:sSup>
                        <m:r>
                          <a:rPr lang="en-US" sz="2000" dirty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00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e>
                    </m:d>
                    <m:r>
                      <a:rPr lang="en-US" sz="2000" dirty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sz="2000" i="1" dirty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i="1" dirty="0">
                            <a:latin typeface="Cambria Math" panose="02040503050406030204" pitchFamily="18" charset="0"/>
                          </a:rPr>
                          <m:t>𝑠𝑖𝑛</m:t>
                        </m:r>
                      </m:e>
                      <m:sup>
                        <m:r>
                          <a:rPr lang="en-US" sz="2000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d>
                      <m:dPr>
                        <m:ctrlPr>
                          <a:rPr lang="en-US" sz="2000" i="1" dirty="0">
                            <a:latin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000" i="1" dirty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sz="2000" i="1" dirty="0">
                                <a:latin typeface="Cambria Math" panose="02040503050406030204" pitchFamily="18" charset="0"/>
                              </a:rPr>
                              <m:t>90</m:t>
                            </m:r>
                          </m:e>
                          <m:sup>
                            <m:r>
                              <a:rPr lang="en-US" sz="2000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°</m:t>
                            </m:r>
                          </m:sup>
                        </m:sSup>
                        <m:r>
                          <a:rPr lang="en-US" sz="2000" dirty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00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e>
                    </m:d>
                    <m:r>
                      <a:rPr lang="en-US" sz="20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000" b="0" i="1" dirty="0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0" i="1" dirty="0" smtClean="0">
                            <a:latin typeface="Cambria Math"/>
                            <a:ea typeface="Cambria Math" panose="02040503050406030204" pitchFamily="18" charset="0"/>
                          </a:rPr>
                          <m:t>=</m:t>
                        </m:r>
                        <m:r>
                          <a:rPr lang="en-US" sz="2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𝑠𝑖𝑛</m:t>
                        </m:r>
                      </m:e>
                      <m:sup>
                        <m:r>
                          <a:rPr lang="en-US" sz="2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sz="2000" b="0" i="1" dirty="0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𝑐𝑜𝑠</m:t>
                        </m:r>
                      </m:e>
                      <m:sup>
                        <m:r>
                          <a:rPr lang="en-US" sz="2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l-GR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4500" y="2079625"/>
                <a:ext cx="4572000" cy="74751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93073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en-US" sz="2400" dirty="0" smtClean="0"/>
              <a:t>25.5-mashq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Текст 2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368300" y="555625"/>
                <a:ext cx="5257800" cy="1001621"/>
              </a:xfrm>
            </p:spPr>
            <p:txBody>
              <a:bodyPr/>
              <a:lstStyle/>
              <a:p>
                <a:pPr algn="l"/>
                <a:r>
                  <a:rPr lang="en-US" b="1" i="0" dirty="0"/>
                  <a:t> </a:t>
                </a:r>
                <a:r>
                  <a:rPr lang="en-US" b="1" i="0" dirty="0" smtClean="0"/>
                  <a:t>                   </a:t>
                </a:r>
              </a:p>
              <a:p>
                <a:pPr algn="l"/>
                <a:r>
                  <a:rPr lang="en-US" sz="2400" i="0" dirty="0" err="1" smtClean="0"/>
                  <a:t>Soddalashtiring</a:t>
                </a:r>
                <a:r>
                  <a:rPr lang="en-US" sz="2400" i="0" dirty="0"/>
                  <a:t>:</a:t>
                </a:r>
                <a:endParaRPr lang="en-US" sz="2400" i="0" dirty="0" smtClean="0"/>
              </a:p>
              <a:p>
                <a:pPr algn="ctr"/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l-GR" sz="2400" dirty="0" smtClean="0"/>
                  <a:t>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𝑡𝑔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𝑡𝑔</m:t>
                    </m:r>
                    <m:d>
                      <m:dPr>
                        <m:ctrlPr>
                          <a:rPr lang="en-US" sz="2400" b="0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400" b="0" i="1" smtClean="0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90</m:t>
                            </m:r>
                          </m:e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°</m:t>
                            </m:r>
                          </m:sup>
                        </m:sSup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l-GR" sz="2400" i="0" dirty="0"/>
              </a:p>
            </p:txBody>
          </p:sp>
        </mc:Choice>
        <mc:Fallback xmlns="">
          <p:sp>
            <p:nvSpPr>
              <p:cNvPr id="3" name="Текс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368300" y="555625"/>
                <a:ext cx="5257800" cy="1001621"/>
              </a:xfrm>
              <a:blipFill rotWithShape="1">
                <a:blip r:embed="rId2"/>
                <a:stretch>
                  <a:fillRect l="-347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520700" y="1927225"/>
                <a:ext cx="4886722" cy="50917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𝑡𝑔</m:t>
                      </m:r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𝑡𝑔</m:t>
                      </m:r>
                      <m:d>
                        <m:dPr>
                          <m:ctrlPr>
                            <a:rPr lang="en-US" sz="24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2400" i="1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90</m:t>
                              </m:r>
                            </m:e>
                            <m:sup>
                              <m:r>
                                <a:rPr lang="en-US" sz="2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°</m:t>
                              </m:r>
                            </m:sup>
                          </m:sSup>
                          <m:r>
                            <a:rPr lang="en-US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e>
                      </m:d>
                      <m:r>
                        <a:rPr lang="en-US" sz="240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𝑡𝑔</m:t>
                      </m:r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𝑐𝑡𝑔</m:t>
                      </m:r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ru-RU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700" y="1927225"/>
                <a:ext cx="4886722" cy="50917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85767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en-US" sz="2400" dirty="0" smtClean="0"/>
              <a:t>25.5-mashq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Текст 2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368300" y="555625"/>
                <a:ext cx="4572000" cy="1155509"/>
              </a:xfrm>
            </p:spPr>
            <p:txBody>
              <a:bodyPr/>
              <a:lstStyle/>
              <a:p>
                <a:pPr algn="l"/>
                <a:endParaRPr lang="en-US" sz="2400" i="0" dirty="0" smtClean="0"/>
              </a:p>
              <a:p>
                <a:pPr algn="l"/>
                <a:r>
                  <a:rPr lang="en-US" sz="2400" i="0" dirty="0" err="1" smtClean="0"/>
                  <a:t>Soddalashtiring</a:t>
                </a:r>
                <a:r>
                  <a:rPr lang="en-US" sz="2400" i="0" dirty="0"/>
                  <a:t>:</a:t>
                </a:r>
                <a:endParaRPr lang="en-US" sz="2400" i="0" dirty="0" smtClean="0"/>
              </a:p>
              <a:p>
                <a:pPr algn="ctr"/>
                <a14:m>
                  <m:oMath xmlns:m="http://schemas.openxmlformats.org/officeDocument/2006/math"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𝑒</m:t>
                    </m:r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) </m:t>
                    </m:r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𝑐𝑡𝑔</m:t>
                    </m:r>
                    <m:r>
                      <a:rPr lang="en-US" sz="2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en-US" sz="2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2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𝑐𝑡𝑔</m:t>
                    </m:r>
                    <m:d>
                      <m:dPr>
                        <m:ctrlPr>
                          <a:rPr lang="en-US" sz="2400" b="0" i="1" dirty="0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400" b="0" i="1" dirty="0" smtClean="0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90</m:t>
                            </m:r>
                          </m:e>
                          <m:sup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°</m:t>
                            </m:r>
                          </m:sup>
                        </m:sSup>
                        <m:r>
                          <a:rPr lang="en-US" sz="2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n-US" sz="2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e>
                    </m:d>
                  </m:oMath>
                </a14:m>
                <a:r>
                  <a:rPr lang="en-US" sz="2400" i="0" dirty="0" smtClean="0"/>
                  <a:t>.</a:t>
                </a:r>
                <a:endParaRPr lang="el-GR" sz="2400" i="0" dirty="0"/>
              </a:p>
            </p:txBody>
          </p:sp>
        </mc:Choice>
        <mc:Fallback xmlns="">
          <p:sp>
            <p:nvSpPr>
              <p:cNvPr id="3" name="Текс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368300" y="555625"/>
                <a:ext cx="4572000" cy="1155509"/>
              </a:xfrm>
              <a:blipFill rotWithShape="1">
                <a:blip r:embed="rId2"/>
                <a:stretch>
                  <a:fillRect l="-4000" b="-131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520700" y="2003425"/>
                <a:ext cx="4647619" cy="43973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𝑒</m:t>
                      </m:r>
                      <m:r>
                        <a:rPr lang="en-US" sz="2000" i="1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) </m:t>
                      </m:r>
                      <m:r>
                        <a:rPr lang="en-US" sz="2000" i="1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𝑐𝑡𝑔</m:t>
                      </m:r>
                      <m:r>
                        <a:rPr lang="en-US" sz="20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en-US" sz="20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20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𝑐𝑡𝑔</m:t>
                      </m:r>
                      <m:d>
                        <m:dPr>
                          <m:ctrlPr>
                            <a:rPr lang="en-US" sz="2000" i="1" dirty="0">
                              <a:solidFill>
                                <a:prstClr val="black"/>
                              </a:solidFill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2000" i="1" dirty="0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i="1" dirty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90</m:t>
                              </m:r>
                            </m:e>
                            <m:sup>
                              <m:r>
                                <a:rPr lang="en-US" sz="2000" i="1" dirty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°</m:t>
                              </m:r>
                            </m:sup>
                          </m:sSup>
                          <m:r>
                            <a:rPr lang="en-US" sz="2000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000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e>
                      </m:d>
                      <m:r>
                        <a:rPr lang="en-US" sz="2000" i="1" dirty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2000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𝑐𝑡𝑔</m:t>
                      </m:r>
                      <m:r>
                        <a:rPr lang="en-US" sz="2000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en-US" sz="2000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2000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𝑡𝑔</m:t>
                      </m:r>
                      <m:r>
                        <a:rPr lang="en-US" sz="2000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en-US" sz="2000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ru-RU" sz="20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700" y="2003425"/>
                <a:ext cx="4647619" cy="439736"/>
              </a:xfrm>
              <a:prstGeom prst="rect">
                <a:avLst/>
              </a:prstGeom>
              <a:blipFill rotWithShape="1">
                <a:blip r:embed="rId3"/>
                <a:stretch>
                  <a:fillRect b="-97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85767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07777"/>
          </a:xfrm>
        </p:spPr>
        <p:txBody>
          <a:bodyPr/>
          <a:lstStyle/>
          <a:p>
            <a:pPr algn="ctr"/>
            <a:r>
              <a:rPr lang="en-US" sz="2000" dirty="0" smtClean="0"/>
              <a:t>25.6-mashq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139700" y="631825"/>
                <a:ext cx="5334000" cy="5280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1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𝐴𝐵𝐶</m:t>
                    </m:r>
                  </m:oMath>
                </a14:m>
                <a:r>
                  <a:rPr lang="en-US" sz="14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uchburchakda</a:t>
                </a:r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1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1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1400" b="0" i="1" smtClean="0">
                            <a:latin typeface="Cambria Math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1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150</m:t>
                        </m:r>
                      </m:e>
                      <m:sup>
                        <m:r>
                          <a:rPr lang="en-US" sz="1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°</m:t>
                        </m:r>
                      </m:sup>
                    </m:sSup>
                  </m:oMath>
                </a14:m>
                <a:r>
                  <a:rPr lang="en-US" sz="1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𝐴𝐶</m:t>
                    </m:r>
                    <m:r>
                      <a:rPr lang="en-US" sz="1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=7 </m:t>
                    </m:r>
                    <m:r>
                      <a:rPr lang="en-US" sz="1400" b="0" i="1" smtClean="0">
                        <a:latin typeface="Cambria Math"/>
                        <a:cs typeface="Arial" panose="020B0604020202020204" pitchFamily="34" charset="0"/>
                      </a:rPr>
                      <m:t>𝑐</m:t>
                    </m:r>
                    <m:r>
                      <a:rPr lang="en-US" sz="1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en-US" sz="14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1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1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uchburchakning</a:t>
                </a:r>
                <a:r>
                  <a:rPr lang="en-US" sz="1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</m:oMath>
                </a14:m>
                <a:r>
                  <a:rPr lang="en-US" sz="1400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uchidan</a:t>
                </a:r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tushirilgan</a:t>
                </a:r>
                <a:r>
                  <a:rPr lang="en-US" sz="1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balandligini</a:t>
                </a:r>
                <a:r>
                  <a:rPr lang="en-US" sz="1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toping</a:t>
                </a:r>
                <a:endParaRPr lang="ru-RU"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700" y="631825"/>
                <a:ext cx="5334000" cy="528030"/>
              </a:xfrm>
              <a:prstGeom prst="rect">
                <a:avLst/>
              </a:prstGeom>
              <a:blipFill rotWithShape="1">
                <a:blip r:embed="rId2"/>
                <a:stretch>
                  <a:fillRect l="-343" b="-1162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Равнобедренный треугольник 6"/>
          <p:cNvSpPr/>
          <p:nvPr/>
        </p:nvSpPr>
        <p:spPr>
          <a:xfrm>
            <a:off x="292100" y="1241425"/>
            <a:ext cx="2495550" cy="1066800"/>
          </a:xfrm>
          <a:custGeom>
            <a:avLst/>
            <a:gdLst>
              <a:gd name="connsiteX0" fmla="*/ 0 w 1752600"/>
              <a:gd name="connsiteY0" fmla="*/ 1066800 h 1066800"/>
              <a:gd name="connsiteX1" fmla="*/ 876300 w 1752600"/>
              <a:gd name="connsiteY1" fmla="*/ 0 h 1066800"/>
              <a:gd name="connsiteX2" fmla="*/ 1752600 w 1752600"/>
              <a:gd name="connsiteY2" fmla="*/ 1066800 h 1066800"/>
              <a:gd name="connsiteX3" fmla="*/ 0 w 1752600"/>
              <a:gd name="connsiteY3" fmla="*/ 1066800 h 1066800"/>
              <a:gd name="connsiteX0" fmla="*/ 0 w 2495550"/>
              <a:gd name="connsiteY0" fmla="*/ 1066800 h 1066800"/>
              <a:gd name="connsiteX1" fmla="*/ 876300 w 2495550"/>
              <a:gd name="connsiteY1" fmla="*/ 0 h 1066800"/>
              <a:gd name="connsiteX2" fmla="*/ 2495550 w 2495550"/>
              <a:gd name="connsiteY2" fmla="*/ 1054100 h 1066800"/>
              <a:gd name="connsiteX3" fmla="*/ 0 w 2495550"/>
              <a:gd name="connsiteY3" fmla="*/ 1066800 h 1066800"/>
              <a:gd name="connsiteX0" fmla="*/ 0 w 2495550"/>
              <a:gd name="connsiteY0" fmla="*/ 1066800 h 1066800"/>
              <a:gd name="connsiteX1" fmla="*/ 920750 w 2495550"/>
              <a:gd name="connsiteY1" fmla="*/ 0 h 1066800"/>
              <a:gd name="connsiteX2" fmla="*/ 2495550 w 2495550"/>
              <a:gd name="connsiteY2" fmla="*/ 1054100 h 1066800"/>
              <a:gd name="connsiteX3" fmla="*/ 0 w 2495550"/>
              <a:gd name="connsiteY3" fmla="*/ 1066800 h 1066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95550" h="1066800">
                <a:moveTo>
                  <a:pt x="0" y="1066800"/>
                </a:moveTo>
                <a:lnTo>
                  <a:pt x="920750" y="0"/>
                </a:lnTo>
                <a:lnTo>
                  <a:pt x="2495550" y="1054100"/>
                </a:lnTo>
                <a:lnTo>
                  <a:pt x="0" y="1066800"/>
                </a:lnTo>
                <a:close/>
              </a:path>
            </a:pathLst>
          </a:cu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единительная линия 8"/>
          <p:cNvCxnSpPr>
            <a:stCxn id="7" idx="1"/>
          </p:cNvCxnSpPr>
          <p:nvPr/>
        </p:nvCxnSpPr>
        <p:spPr>
          <a:xfrm flipH="1">
            <a:off x="1206500" y="1241425"/>
            <a:ext cx="6350" cy="1066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1054100" y="2232025"/>
            <a:ext cx="304800" cy="76200"/>
          </a:xfrm>
          <a:prstGeom prst="rect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олилиния 19"/>
          <p:cNvSpPr/>
          <p:nvPr/>
        </p:nvSpPr>
        <p:spPr>
          <a:xfrm>
            <a:off x="2514600" y="2155825"/>
            <a:ext cx="63500" cy="142875"/>
          </a:xfrm>
          <a:custGeom>
            <a:avLst/>
            <a:gdLst>
              <a:gd name="connsiteX0" fmla="*/ 6350 w 63534"/>
              <a:gd name="connsiteY0" fmla="*/ 127000 h 127000"/>
              <a:gd name="connsiteX1" fmla="*/ 0 w 63534"/>
              <a:gd name="connsiteY1" fmla="*/ 95250 h 127000"/>
              <a:gd name="connsiteX2" fmla="*/ 19050 w 63534"/>
              <a:gd name="connsiteY2" fmla="*/ 25400 h 127000"/>
              <a:gd name="connsiteX3" fmla="*/ 38100 w 63534"/>
              <a:gd name="connsiteY3" fmla="*/ 12700 h 127000"/>
              <a:gd name="connsiteX4" fmla="*/ 63500 w 63534"/>
              <a:gd name="connsiteY4" fmla="*/ 0 h 127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534" h="127000">
                <a:moveTo>
                  <a:pt x="6350" y="127000"/>
                </a:moveTo>
                <a:cubicBezTo>
                  <a:pt x="4233" y="116417"/>
                  <a:pt x="0" y="106043"/>
                  <a:pt x="0" y="95250"/>
                </a:cubicBezTo>
                <a:cubicBezTo>
                  <a:pt x="0" y="75187"/>
                  <a:pt x="4519" y="42837"/>
                  <a:pt x="19050" y="25400"/>
                </a:cubicBezTo>
                <a:cubicBezTo>
                  <a:pt x="23936" y="19537"/>
                  <a:pt x="31085" y="15706"/>
                  <a:pt x="38100" y="12700"/>
                </a:cubicBezTo>
                <a:cubicBezTo>
                  <a:pt x="65553" y="934"/>
                  <a:pt x="63500" y="16266"/>
                  <a:pt x="63500" y="0"/>
                </a:cubicBezTo>
              </a:path>
            </a:pathLst>
          </a:custGeom>
          <a:noFill/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2806700" y="2155825"/>
                <a:ext cx="155620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6700" y="2155825"/>
                <a:ext cx="155620" cy="215444"/>
              </a:xfrm>
              <a:prstGeom prst="rect">
                <a:avLst/>
              </a:prstGeom>
              <a:blipFill>
                <a:blip r:embed="rId3"/>
                <a:stretch>
                  <a:fillRect l="-26923" r="-19231" b="-57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139700" y="2155825"/>
                <a:ext cx="163506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700" y="2155825"/>
                <a:ext cx="163506" cy="215444"/>
              </a:xfrm>
              <a:prstGeom prst="rect">
                <a:avLst/>
              </a:prstGeom>
              <a:blipFill>
                <a:blip r:embed="rId4"/>
                <a:stretch>
                  <a:fillRect l="-25926" r="-18519" b="-57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1054100" y="1089025"/>
                <a:ext cx="155364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4100" y="1089025"/>
                <a:ext cx="155364" cy="215444"/>
              </a:xfrm>
              <a:prstGeom prst="rect">
                <a:avLst/>
              </a:prstGeom>
              <a:blipFill>
                <a:blip r:embed="rId5"/>
                <a:stretch>
                  <a:fillRect l="-28000" r="-20000" b="-57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1206500" y="1774825"/>
                <a:ext cx="402418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=?</m:t>
                      </m:r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6500" y="1774825"/>
                <a:ext cx="402418" cy="215444"/>
              </a:xfrm>
              <a:prstGeom prst="rect">
                <a:avLst/>
              </a:prstGeom>
              <a:blipFill>
                <a:blip r:embed="rId6"/>
                <a:stretch>
                  <a:fillRect l="-10606" r="-9091" b="-857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1130300" y="2308225"/>
                <a:ext cx="170367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0300" y="2308225"/>
                <a:ext cx="170367" cy="215444"/>
              </a:xfrm>
              <a:prstGeom prst="rect">
                <a:avLst/>
              </a:prstGeom>
              <a:blipFill>
                <a:blip r:embed="rId7"/>
                <a:stretch>
                  <a:fillRect l="-25000" r="-17857" b="-57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2882900" y="1241425"/>
                <a:ext cx="872418" cy="40472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𝑠𝑖𝑛𝐴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4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𝐷𝐶</m:t>
                          </m:r>
                        </m:num>
                        <m:den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𝐴𝐶</m:t>
                          </m:r>
                        </m:den>
                      </m:f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2900" y="1241425"/>
                <a:ext cx="872418" cy="404726"/>
              </a:xfrm>
              <a:prstGeom prst="rect">
                <a:avLst/>
              </a:prstGeom>
              <a:blipFill>
                <a:blip r:embed="rId8"/>
                <a:stretch>
                  <a:fillRect l="-4895" t="-1515" r="-2797" b="-136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4254500" y="1241425"/>
                <a:ext cx="977383" cy="4082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𝑠𝑖𝑛</m:t>
                      </m:r>
                      <m:sSup>
                        <m:sSupPr>
                          <m:ctrlPr>
                            <a:rPr lang="en-US" sz="1400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150</m:t>
                          </m:r>
                        </m:e>
                        <m:sup>
                          <m:r>
                            <a:rPr lang="en-US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°</m:t>
                          </m:r>
                        </m:sup>
                      </m:sSup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4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</m:num>
                        <m:den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</m:den>
                      </m:f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54500" y="1241425"/>
                <a:ext cx="977383" cy="408253"/>
              </a:xfrm>
              <a:prstGeom prst="rect">
                <a:avLst/>
              </a:prstGeom>
              <a:blipFill>
                <a:blip r:embed="rId9"/>
                <a:stretch>
                  <a:fillRect l="-4375" t="-1493" r="-3750" b="-134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3340100" y="1698625"/>
                <a:ext cx="1609030" cy="4082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𝑠𝑖𝑛</m:t>
                      </m:r>
                      <m:d>
                        <m:dPr>
                          <m:ctrlPr>
                            <a:rPr lang="en-US" sz="1400" b="0" i="1" smtClean="0">
                              <a:latin typeface="Cambria Math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1400" b="0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1400" b="0" i="1" smtClean="0">
                                  <a:latin typeface="Cambria Math" panose="02040503050406030204" pitchFamily="18" charset="0"/>
                                </a:rPr>
                                <m:t>180</m:t>
                              </m:r>
                            </m:e>
                            <m:sup>
                              <m:r>
                                <a:rPr lang="en-US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°</m:t>
                              </m:r>
                            </m:sup>
                          </m:sSup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sz="1400" b="0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1400" b="0" i="1" smtClean="0">
                                  <a:latin typeface="Cambria Math" panose="02040503050406030204" pitchFamily="18" charset="0"/>
                                </a:rPr>
                                <m:t>30</m:t>
                              </m:r>
                            </m:e>
                            <m:sup>
                              <m:r>
                                <a:rPr lang="en-US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°</m:t>
                              </m:r>
                            </m:sup>
                          </m:sSup>
                        </m:e>
                      </m:d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4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</m:num>
                        <m:den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</m:den>
                      </m:f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0100" y="1698625"/>
                <a:ext cx="1609030" cy="408253"/>
              </a:xfrm>
              <a:prstGeom prst="rect">
                <a:avLst/>
              </a:prstGeom>
              <a:blipFill>
                <a:blip r:embed="rId10"/>
                <a:stretch>
                  <a:fillRect l="-2652" t="-1493" r="-1894" b="-134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Стрелка вправо 29"/>
          <p:cNvSpPr/>
          <p:nvPr/>
        </p:nvSpPr>
        <p:spPr>
          <a:xfrm>
            <a:off x="3873500" y="1393825"/>
            <a:ext cx="228600" cy="152400"/>
          </a:xfrm>
          <a:prstGeom prst="rightArrow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3111500" y="2232025"/>
                <a:ext cx="877997" cy="4082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𝑠𝑖𝑛</m:t>
                      </m:r>
                      <m:sSup>
                        <m:sSupPr>
                          <m:ctrlPr>
                            <a:rPr lang="en-US" sz="1400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30</m:t>
                          </m:r>
                        </m:e>
                        <m:sup>
                          <m:r>
                            <a:rPr lang="en-US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°</m:t>
                          </m:r>
                        </m:sup>
                      </m:sSup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4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</m:num>
                        <m:den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</m:den>
                      </m:f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1500" y="2232025"/>
                <a:ext cx="877997" cy="408253"/>
              </a:xfrm>
              <a:prstGeom prst="rect">
                <a:avLst/>
              </a:prstGeom>
              <a:blipFill>
                <a:blip r:embed="rId11"/>
                <a:stretch>
                  <a:fillRect l="-4167" r="-4167" b="-134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4406900" y="2232025"/>
                <a:ext cx="476348" cy="4082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14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4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</m:num>
                        <m:den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</m:den>
                      </m:f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06900" y="2232025"/>
                <a:ext cx="476348" cy="408253"/>
              </a:xfrm>
              <a:prstGeom prst="rect">
                <a:avLst/>
              </a:prstGeom>
              <a:blipFill>
                <a:blip r:embed="rId12"/>
                <a:stretch>
                  <a:fillRect l="-7692" r="-7692" b="-134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Стрелка вправо 32"/>
          <p:cNvSpPr/>
          <p:nvPr/>
        </p:nvSpPr>
        <p:spPr>
          <a:xfrm>
            <a:off x="4102100" y="2384425"/>
            <a:ext cx="228600" cy="152400"/>
          </a:xfrm>
          <a:prstGeom prst="rightArrow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3340100" y="2841625"/>
                <a:ext cx="1233222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𝐽𝑎𝑣𝑜𝑏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:  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=3,5</m:t>
                      </m:r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0100" y="2841625"/>
                <a:ext cx="1233222" cy="215444"/>
              </a:xfrm>
              <a:prstGeom prst="rect">
                <a:avLst/>
              </a:prstGeom>
              <a:blipFill>
                <a:blip r:embed="rId13"/>
                <a:stretch>
                  <a:fillRect l="-4455" r="-2970" b="-2857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07708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3" grpId="0" animBg="1"/>
      <p:bldP spid="20" grpId="0" animBg="1"/>
      <p:bldP spid="21" grpId="0"/>
      <p:bldP spid="22" grpId="0"/>
      <p:bldP spid="23" grpId="0"/>
      <p:bldP spid="24" grpId="0"/>
      <p:bldP spid="25" grpId="0"/>
      <p:bldP spid="26" grpId="0"/>
      <p:bldP spid="28" grpId="0"/>
      <p:bldP spid="29" grpId="0"/>
      <p:bldP spid="30" grpId="0" animBg="1"/>
      <p:bldP spid="31" grpId="0"/>
      <p:bldP spid="32" grpId="0"/>
      <p:bldP spid="33" grpId="0" animBg="1"/>
      <p:bldP spid="3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700" y="102424"/>
            <a:ext cx="5486400" cy="377001"/>
          </a:xfrm>
        </p:spPr>
        <p:txBody>
          <a:bodyPr/>
          <a:lstStyle/>
          <a:p>
            <a:pPr marL="18405" algn="l" defTabSz="914114">
              <a:spcBef>
                <a:spcPts val="110"/>
              </a:spcBef>
            </a:pPr>
            <a:r>
              <a:rPr lang="sv-SE" sz="2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1800" dirty="0">
                <a:latin typeface="Arial" panose="020B0604020202020204" pitchFamily="34" charset="0"/>
                <a:cs typeface="Arial" panose="020B0604020202020204" pitchFamily="34" charset="0"/>
              </a:rPr>
              <a:t>Burchak sinusi, kosinusi, tangensi va </a:t>
            </a:r>
            <a:r>
              <a:rPr lang="sv-SE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kotangensi</a:t>
            </a:r>
            <a:endParaRPr lang="en-US" sz="1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Текст 2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285804" y="730898"/>
                <a:ext cx="2971799" cy="2164054"/>
              </a:xfrm>
            </p:spPr>
            <p:txBody>
              <a:bodyPr/>
              <a:lstStyle/>
              <a:p>
                <a:pPr algn="l"/>
                <a:r>
                  <a:rPr lang="en-US" i="0" dirty="0" smtClean="0"/>
                  <a:t>To‘g‘ri</a:t>
                </a:r>
                <a:r>
                  <a:rPr lang="en-US" i="0" dirty="0"/>
                  <a:t> </a:t>
                </a:r>
                <a:r>
                  <a:rPr lang="en-US" i="0" dirty="0" err="1"/>
                  <a:t>burchakli</a:t>
                </a:r>
                <a:r>
                  <a:rPr lang="en-US" i="0" dirty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𝐴𝐵𝐶</m:t>
                    </m:r>
                  </m:oMath>
                </a14:m>
                <a:r>
                  <a:rPr lang="en-US" dirty="0" smtClean="0"/>
                  <a:t> </a:t>
                </a:r>
                <a:r>
                  <a:rPr lang="en-US" i="0" dirty="0" err="1"/>
                  <a:t>uchburchakda</a:t>
                </a:r>
                <a:r>
                  <a:rPr lang="en-US" i="0" dirty="0"/>
                  <a:t>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  <m:sSup>
                      <m:sSupPr>
                        <m:ctrlPr>
                          <a:rPr lang="en-US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=90</m:t>
                        </m:r>
                      </m:e>
                      <m:sup>
                        <m: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sup>
                    </m:sSup>
                  </m:oMath>
                </a14:m>
                <a:r>
                  <a:rPr lang="en-US" i="0" dirty="0" smtClean="0"/>
                  <a:t> </a:t>
                </a:r>
                <a:r>
                  <a:rPr lang="en-US" i="0" dirty="0" err="1" smtClean="0"/>
                  <a:t>bo‘lsin</a:t>
                </a:r>
                <a:r>
                  <a:rPr lang="en-US" i="0" dirty="0"/>
                  <a:t>. </a:t>
                </a:r>
                <a:r>
                  <a:rPr lang="en-US" i="0" dirty="0" err="1"/>
                  <a:t>Ma’lumki</a:t>
                </a:r>
                <a:r>
                  <a:rPr lang="en-US" i="0" dirty="0"/>
                  <a:t>, </a:t>
                </a:r>
                <a:r>
                  <a:rPr lang="en-US" i="0" dirty="0" err="1"/>
                  <a:t>unda</a:t>
                </a:r>
                <a:r>
                  <a:rPr lang="en-US" i="0" dirty="0"/>
                  <a:t> </a:t>
                </a:r>
                <a:r>
                  <a:rPr lang="en-US" dirty="0"/>
                  <a:t>A </a:t>
                </a:r>
                <a:r>
                  <a:rPr lang="en-US" i="0" dirty="0" err="1" smtClean="0"/>
                  <a:t>o‘tkir</a:t>
                </a:r>
                <a:r>
                  <a:rPr lang="en-US" i="0" dirty="0"/>
                  <a:t> </a:t>
                </a:r>
                <a:r>
                  <a:rPr lang="en-US" i="0" dirty="0" err="1" smtClean="0"/>
                  <a:t>burchakning</a:t>
                </a:r>
                <a:r>
                  <a:rPr lang="en-US" i="0" dirty="0"/>
                  <a:t> </a:t>
                </a:r>
                <a:r>
                  <a:rPr lang="pt-BR" i="0" dirty="0" smtClean="0"/>
                  <a:t>sinusi, </a:t>
                </a:r>
                <a:r>
                  <a:rPr lang="pt-BR" i="0" dirty="0"/>
                  <a:t>kosinusi, </a:t>
                </a:r>
                <a:r>
                  <a:rPr lang="pt-BR" i="0" dirty="0" smtClean="0"/>
                  <a:t>tangensi </a:t>
                </a:r>
                <a:r>
                  <a:rPr lang="pt-BR" i="0" dirty="0"/>
                  <a:t>va </a:t>
                </a:r>
                <a:r>
                  <a:rPr lang="pt-BR" i="0" dirty="0" smtClean="0"/>
                  <a:t>kotangensi </a:t>
                </a:r>
              </a:p>
              <a:p>
                <a:pPr algn="l"/>
                <a:r>
                  <a:rPr lang="en-US" i="0" dirty="0" smtClean="0"/>
                  <a:t>1-rasmdagidek </a:t>
                </a:r>
                <a:r>
                  <a:rPr lang="en-US" i="0" dirty="0" err="1"/>
                  <a:t>aniqlanar</a:t>
                </a:r>
                <a:r>
                  <a:rPr lang="en-US" i="0" dirty="0"/>
                  <a:t> </a:t>
                </a:r>
                <a:r>
                  <a:rPr lang="en-US" i="0" dirty="0" err="1"/>
                  <a:t>edi</a:t>
                </a:r>
                <a:r>
                  <a:rPr lang="en-US" i="0" dirty="0"/>
                  <a:t>. </a:t>
                </a:r>
                <a:r>
                  <a:rPr lang="en-US" i="0" dirty="0" err="1"/>
                  <a:t>Endi</a:t>
                </a:r>
                <a:r>
                  <a:rPr lang="en-US" i="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e>
                      <m:sup>
                        <m: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sup>
                    </m:sSup>
                  </m:oMath>
                </a14:m>
                <a:r>
                  <a:rPr lang="en-US" i="0" dirty="0" err="1" smtClean="0"/>
                  <a:t>dan</a:t>
                </a:r>
                <a:r>
                  <a:rPr lang="en-US" i="0" dirty="0" smtClean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180</m:t>
                        </m:r>
                      </m:e>
                      <m:sup>
                        <m: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sup>
                    </m:sSup>
                  </m:oMath>
                </a14:m>
                <a:r>
                  <a:rPr lang="en-US" i="0" dirty="0" err="1"/>
                  <a:t>gacha</a:t>
                </a:r>
                <a:r>
                  <a:rPr lang="en-US" i="0" dirty="0"/>
                  <a:t> </a:t>
                </a:r>
                <a:r>
                  <a:rPr lang="en-US" i="0" dirty="0" err="1"/>
                  <a:t>bo‘lgan</a:t>
                </a:r>
                <a:r>
                  <a:rPr lang="en-US" i="0" dirty="0"/>
                  <a:t> </a:t>
                </a:r>
                <a:r>
                  <a:rPr lang="en-US" i="0" dirty="0" err="1"/>
                  <a:t>burchakning</a:t>
                </a:r>
                <a:r>
                  <a:rPr lang="en-US" i="0" dirty="0"/>
                  <a:t> </a:t>
                </a:r>
                <a:r>
                  <a:rPr lang="en-US" i="0" dirty="0" err="1"/>
                  <a:t>sinusi</a:t>
                </a:r>
                <a:r>
                  <a:rPr lang="en-US" i="0" dirty="0"/>
                  <a:t>, </a:t>
                </a:r>
                <a:r>
                  <a:rPr lang="en-US" i="0" dirty="0" err="1" smtClean="0"/>
                  <a:t>kosinusi</a:t>
                </a:r>
                <a:r>
                  <a:rPr lang="en-US" i="0" dirty="0" smtClean="0"/>
                  <a:t>, </a:t>
                </a:r>
                <a:r>
                  <a:rPr lang="en-US" i="0" dirty="0" err="1" smtClean="0"/>
                  <a:t>tangensi</a:t>
                </a:r>
                <a:r>
                  <a:rPr lang="en-US" i="0" dirty="0" smtClean="0"/>
                  <a:t> </a:t>
                </a:r>
                <a:r>
                  <a:rPr lang="en-US" i="0" dirty="0" err="1"/>
                  <a:t>va</a:t>
                </a:r>
                <a:r>
                  <a:rPr lang="en-US" i="0" dirty="0"/>
                  <a:t> </a:t>
                </a:r>
                <a:r>
                  <a:rPr lang="en-US" i="0" dirty="0" err="1"/>
                  <a:t>kotangensini</a:t>
                </a:r>
                <a:r>
                  <a:rPr lang="en-US" i="0" dirty="0"/>
                  <a:t> </a:t>
                </a:r>
                <a:r>
                  <a:rPr lang="en-US" i="0" dirty="0" err="1" smtClean="0"/>
                  <a:t>aniqlaymiz</a:t>
                </a:r>
                <a:r>
                  <a:rPr lang="en-US" i="0" dirty="0" smtClean="0"/>
                  <a:t>.</a:t>
                </a:r>
                <a:endParaRPr lang="uz-Latn-UZ" i="0" dirty="0"/>
              </a:p>
              <a:p>
                <a:endParaRPr lang="uz-Latn-UZ" i="0" dirty="0" smtClean="0"/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4" name="Текс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285804" y="730898"/>
                <a:ext cx="2971799" cy="2164054"/>
              </a:xfrm>
              <a:blipFill rotWithShape="1">
                <a:blip r:embed="rId2"/>
                <a:stretch>
                  <a:fillRect l="-3696" t="-2535" r="-369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3900" y="555625"/>
            <a:ext cx="2342905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4072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r>
              <a:rPr lang="en-US" dirty="0" smtClean="0"/>
              <a:t>       </a:t>
            </a:r>
            <a:r>
              <a:rPr lang="en-US" dirty="0" err="1" smtClean="0"/>
              <a:t>Mustaqil</a:t>
            </a:r>
            <a:r>
              <a:rPr lang="en-US" dirty="0" smtClean="0"/>
              <a:t> </a:t>
            </a:r>
            <a:r>
              <a:rPr lang="en-US" dirty="0" err="1" smtClean="0"/>
              <a:t>bajarish</a:t>
            </a:r>
            <a:r>
              <a:rPr lang="en-US" dirty="0" smtClean="0"/>
              <a:t> </a:t>
            </a:r>
            <a:r>
              <a:rPr lang="en-US" dirty="0" err="1" smtClean="0"/>
              <a:t>uchun</a:t>
            </a:r>
            <a:r>
              <a:rPr lang="en-US" dirty="0" smtClean="0"/>
              <a:t> </a:t>
            </a:r>
            <a:r>
              <a:rPr lang="en-US" dirty="0" err="1" smtClean="0"/>
              <a:t>topshiriqlar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631825"/>
            <a:ext cx="5486399" cy="1846659"/>
          </a:xfrm>
        </p:spPr>
        <p:txBody>
          <a:bodyPr/>
          <a:lstStyle/>
          <a:p>
            <a:pPr algn="ctr"/>
            <a:endParaRPr lang="en-US" sz="2400" i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i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i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i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5899" y="860425"/>
            <a:ext cx="53616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000" b="1" kern="0" dirty="0" err="1">
                <a:solidFill>
                  <a:schemeClr val="tx2"/>
                </a:solidFill>
                <a:latin typeface="Arial"/>
                <a:cs typeface="Arial"/>
              </a:rPr>
              <a:t>Darslikning</a:t>
            </a:r>
            <a:r>
              <a:rPr lang="en-US" sz="2000" b="1" kern="0" dirty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lang="en-US" sz="2000" b="1" kern="0" dirty="0" smtClean="0">
                <a:solidFill>
                  <a:schemeClr val="tx2"/>
                </a:solidFill>
                <a:latin typeface="Arial"/>
                <a:cs typeface="Arial"/>
              </a:rPr>
              <a:t>77-sahifasidagi</a:t>
            </a:r>
            <a:r>
              <a:rPr lang="en-US" sz="2000" b="1" kern="0" dirty="0" smtClean="0">
                <a:solidFill>
                  <a:srgbClr val="1F497D"/>
                </a:solidFill>
                <a:latin typeface="Arial"/>
                <a:cs typeface="Arial"/>
              </a:rPr>
              <a:t>                            </a:t>
            </a:r>
            <a:r>
              <a:rPr lang="en-US" sz="2000" b="1" kern="0" dirty="0" smtClean="0">
                <a:solidFill>
                  <a:schemeClr val="tx2"/>
                </a:solidFill>
                <a:latin typeface="Arial"/>
                <a:cs typeface="Arial"/>
              </a:rPr>
              <a:t>25.7-25.8-25.9-masalalarni </a:t>
            </a:r>
            <a:r>
              <a:rPr lang="en-US" sz="2000" b="1" kern="0" dirty="0" err="1" smtClean="0">
                <a:solidFill>
                  <a:schemeClr val="tx2"/>
                </a:solidFill>
                <a:latin typeface="Arial"/>
                <a:cs typeface="Arial"/>
              </a:rPr>
              <a:t>bajaring</a:t>
            </a:r>
            <a:r>
              <a:rPr lang="en-US" sz="2000" b="1" kern="0" dirty="0" smtClean="0">
                <a:solidFill>
                  <a:schemeClr val="tx2"/>
                </a:solidFill>
                <a:latin typeface="Arial"/>
                <a:cs typeface="Arial"/>
              </a:rPr>
              <a:t>.</a:t>
            </a:r>
            <a:endParaRPr lang="ru-RU" sz="3200" b="1" kern="0" dirty="0">
              <a:solidFill>
                <a:schemeClr val="tx2"/>
              </a:solidFill>
              <a:latin typeface="Arial"/>
              <a:cs typeface="Arial"/>
            </a:endParaRPr>
          </a:p>
        </p:txBody>
      </p:sp>
      <p:pic>
        <p:nvPicPr>
          <p:cNvPr id="1028" name="Picture 4" descr="Пишите, Поэты! Пишите! (Алевтина Кочеткова) / Проза.ру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3300" y="1877732"/>
            <a:ext cx="1370337" cy="1170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5577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700" y="174625"/>
            <a:ext cx="5562600" cy="304800"/>
          </a:xfrm>
        </p:spPr>
        <p:txBody>
          <a:bodyPr/>
          <a:lstStyle/>
          <a:p>
            <a:pPr algn="l"/>
            <a:r>
              <a:rPr lang="sv-SE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Burchak sinusi, kosinusi, tangensi va kotangensi</a:t>
            </a:r>
            <a:endParaRPr lang="ru-RU" sz="1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Текст 2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292100" y="863898"/>
                <a:ext cx="3056394" cy="1990994"/>
              </a:xfrm>
            </p:spPr>
            <p:txBody>
              <a:bodyPr/>
              <a:lstStyle/>
              <a:p>
                <a:pPr algn="just"/>
                <a:r>
                  <a:rPr lang="nn-NO" i="0" dirty="0" smtClean="0"/>
                  <a:t>   Radiusi birlik kesmaga teng, markazi koordinatalar </a:t>
                </a:r>
                <a:r>
                  <a:rPr lang="en-US" i="0" dirty="0" err="1" smtClean="0"/>
                  <a:t>boshida</a:t>
                </a:r>
                <a:r>
                  <a:rPr lang="en-US" i="0" dirty="0" smtClean="0"/>
                  <a:t> </a:t>
                </a:r>
                <a:r>
                  <a:rPr lang="en-US" i="0" dirty="0" err="1"/>
                  <a:t>bo‘lgan</a:t>
                </a:r>
                <a:r>
                  <a:rPr lang="en-US" i="0" dirty="0"/>
                  <a:t> </a:t>
                </a:r>
                <a:r>
                  <a:rPr lang="en-US" i="0" dirty="0" err="1"/>
                  <a:t>yarim</a:t>
                </a:r>
                <a:r>
                  <a:rPr lang="en-US" i="0" dirty="0"/>
                  <a:t> </a:t>
                </a:r>
                <a:r>
                  <a:rPr lang="en-US" i="0" dirty="0" err="1"/>
                  <a:t>aylanani</a:t>
                </a:r>
                <a:r>
                  <a:rPr lang="en-US" i="0" dirty="0"/>
                  <a:t> </a:t>
                </a:r>
                <a:r>
                  <a:rPr lang="en-US" i="0" dirty="0" err="1" smtClean="0"/>
                  <a:t>qaraymiz</a:t>
                </a:r>
                <a:r>
                  <a:rPr lang="en-US" i="0" dirty="0" smtClean="0"/>
                  <a:t> (</a:t>
                </a:r>
                <a:r>
                  <a:rPr lang="en-US" dirty="0" smtClean="0"/>
                  <a:t>2-</a:t>
                </a:r>
                <a:r>
                  <a:rPr lang="fi-FI" dirty="0" smtClean="0"/>
                  <a:t>rasm</a:t>
                </a:r>
                <a:r>
                  <a:rPr lang="fi-FI" i="0" dirty="0" smtClean="0"/>
                  <a:t>)</a:t>
                </a:r>
                <a:r>
                  <a:rPr lang="en-US" i="0" dirty="0" smtClean="0"/>
                  <a:t>. </a:t>
                </a:r>
                <a:r>
                  <a:rPr lang="en-US" i="0" dirty="0" err="1"/>
                  <a:t>Aylanani</a:t>
                </a:r>
                <a:r>
                  <a:rPr lang="en-US" i="0" dirty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𝑀</m:t>
                    </m:r>
                    <m:d>
                      <m:dPr>
                        <m:ctrlPr>
                          <a:rPr lang="en-US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;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d>
                  </m:oMath>
                </a14:m>
                <a:r>
                  <a:rPr lang="en-US" i="0" dirty="0" smtClean="0"/>
                  <a:t> </a:t>
                </a:r>
                <a:r>
                  <a:rPr lang="en-US" i="0" dirty="0" err="1"/>
                  <a:t>nuqtada</a:t>
                </a:r>
                <a:r>
                  <a:rPr lang="en-US" i="0" dirty="0"/>
                  <a:t> </a:t>
                </a:r>
                <a:r>
                  <a:rPr lang="en-US" i="0" dirty="0" err="1"/>
                  <a:t>kesuvchi</a:t>
                </a:r>
                <a:r>
                  <a:rPr lang="en-US" i="0" dirty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𝑂𝑃</m:t>
                    </m:r>
                  </m:oMath>
                </a14:m>
                <a:r>
                  <a:rPr lang="en-US" dirty="0" smtClean="0"/>
                  <a:t> </a:t>
                </a:r>
                <a:r>
                  <a:rPr lang="en-US" i="0" dirty="0" err="1" smtClean="0"/>
                  <a:t>nurni</a:t>
                </a:r>
                <a:r>
                  <a:rPr lang="en-US" i="0" dirty="0" smtClean="0"/>
                  <a:t> </a:t>
                </a:r>
                <a:r>
                  <a:rPr lang="en-US" i="0" dirty="0" err="1"/>
                  <a:t>o‘tkazamiz</a:t>
                </a:r>
                <a:r>
                  <a:rPr lang="en-US" i="0" dirty="0"/>
                  <a:t>. Bu </a:t>
                </a:r>
                <a:r>
                  <a:rPr lang="en-US" i="0" dirty="0" err="1"/>
                  <a:t>nurning</a:t>
                </a:r>
                <a:r>
                  <a:rPr lang="en-US" i="0" dirty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b="0" i="1" smtClean="0">
                        <a:latin typeface="Cambria Math"/>
                      </a:rPr>
                      <m:t>𝑋</m:t>
                    </m:r>
                  </m:oMath>
                </a14:m>
                <a:r>
                  <a:rPr lang="en-US" dirty="0" smtClean="0"/>
                  <a:t> </a:t>
                </a:r>
                <a:r>
                  <a:rPr lang="en-US" i="0" dirty="0" err="1"/>
                  <a:t>nur</a:t>
                </a:r>
                <a:r>
                  <a:rPr lang="en-US" i="0" dirty="0"/>
                  <a:t> </a:t>
                </a:r>
                <a:r>
                  <a:rPr lang="en-US" i="0" dirty="0" err="1"/>
                  <a:t>bilan</a:t>
                </a:r>
                <a:r>
                  <a:rPr lang="en-US" i="0" dirty="0"/>
                  <a:t> </a:t>
                </a:r>
                <a:r>
                  <a:rPr lang="en-US" i="0" dirty="0" err="1" smtClean="0"/>
                  <a:t>hosil</a:t>
                </a:r>
                <a:r>
                  <a:rPr lang="en-US" i="0" dirty="0"/>
                  <a:t> </a:t>
                </a:r>
                <a:r>
                  <a:rPr lang="en-US" i="0" dirty="0" err="1" smtClean="0"/>
                  <a:t>qilgan</a:t>
                </a:r>
                <a:r>
                  <a:rPr lang="en-US" i="0" dirty="0" smtClean="0"/>
                  <a:t> </a:t>
                </a:r>
                <a:r>
                  <a:rPr lang="en-US" i="0" dirty="0" err="1"/>
                  <a:t>burchagini</a:t>
                </a:r>
                <a:r>
                  <a:rPr lang="en-US" i="0" dirty="0"/>
                  <a:t>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l-GR" i="0" dirty="0" smtClean="0"/>
                  <a:t> </a:t>
                </a:r>
                <a:r>
                  <a:rPr lang="en-US" i="0" dirty="0" err="1"/>
                  <a:t>bilan</a:t>
                </a:r>
                <a:r>
                  <a:rPr lang="en-US" i="0" dirty="0"/>
                  <a:t> </a:t>
                </a:r>
                <a:r>
                  <a:rPr lang="en-US" i="0" dirty="0" err="1"/>
                  <a:t>belgilaymiz</a:t>
                </a:r>
                <a:r>
                  <a:rPr lang="en-US" i="0" dirty="0"/>
                  <a:t>.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𝑂𝑃</m:t>
                    </m:r>
                  </m:oMath>
                </a14:m>
                <a:r>
                  <a:rPr lang="en-US" dirty="0" smtClean="0"/>
                  <a:t> </a:t>
                </a:r>
                <a:r>
                  <a:rPr lang="en-US" i="0" dirty="0" err="1" smtClean="0"/>
                  <a:t>nurning</a:t>
                </a:r>
                <a:r>
                  <a:rPr lang="en-US" i="0" dirty="0"/>
                  <a:t>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b="0" i="1" smtClean="0">
                        <a:latin typeface="Cambria Math"/>
                      </a:rPr>
                      <m:t>𝑋</m:t>
                    </m:r>
                  </m:oMath>
                </a14:m>
                <a:r>
                  <a:rPr lang="en-US" dirty="0" smtClean="0"/>
                  <a:t> </a:t>
                </a:r>
                <a:r>
                  <a:rPr lang="en-US" i="0" dirty="0" err="1"/>
                  <a:t>nur</a:t>
                </a:r>
                <a:r>
                  <a:rPr lang="en-US" i="0" dirty="0"/>
                  <a:t> </a:t>
                </a:r>
                <a:r>
                  <a:rPr lang="en-US" i="0" dirty="0" err="1"/>
                  <a:t>bilan</a:t>
                </a:r>
                <a:r>
                  <a:rPr lang="en-US" i="0" dirty="0"/>
                  <a:t> </a:t>
                </a:r>
                <a:r>
                  <a:rPr lang="en-US" i="0" dirty="0" err="1"/>
                  <a:t>ustma-ust</a:t>
                </a:r>
                <a:r>
                  <a:rPr lang="en-US" i="0" dirty="0"/>
                  <a:t> </a:t>
                </a:r>
                <a:r>
                  <a:rPr lang="en-US" i="0" dirty="0" err="1"/>
                  <a:t>tushgan</a:t>
                </a:r>
                <a:r>
                  <a:rPr lang="en-US" i="0" dirty="0"/>
                  <a:t> </a:t>
                </a:r>
                <a:r>
                  <a:rPr lang="en-US" i="0" dirty="0" err="1"/>
                  <a:t>holdagi</a:t>
                </a:r>
                <a:r>
                  <a:rPr lang="en-US" i="0" dirty="0"/>
                  <a:t> </a:t>
                </a:r>
                <a:r>
                  <a:rPr lang="en-US" i="0" dirty="0" err="1" smtClean="0"/>
                  <a:t>burchakni</a:t>
                </a:r>
                <a:r>
                  <a:rPr lang="en-US" i="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e>
                      <m:sup>
                        <m: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sup>
                    </m:sSup>
                  </m:oMath>
                </a14:m>
                <a:r>
                  <a:rPr lang="en-US" i="0" dirty="0" smtClean="0"/>
                  <a:t> </a:t>
                </a:r>
                <a:r>
                  <a:rPr lang="en-US" i="0" dirty="0"/>
                  <a:t>li </a:t>
                </a:r>
                <a:r>
                  <a:rPr lang="en-US" i="0" dirty="0" err="1"/>
                  <a:t>burchak</a:t>
                </a:r>
                <a:r>
                  <a:rPr lang="en-US" i="0" dirty="0"/>
                  <a:t> </a:t>
                </a:r>
                <a:r>
                  <a:rPr lang="en-US" i="0" dirty="0" err="1"/>
                  <a:t>sifatida</a:t>
                </a:r>
                <a:r>
                  <a:rPr lang="en-US" i="0" dirty="0"/>
                  <a:t> </a:t>
                </a:r>
                <a:r>
                  <a:rPr lang="en-US" i="0" dirty="0" err="1"/>
                  <a:t>qabul</a:t>
                </a:r>
                <a:r>
                  <a:rPr lang="en-US" i="0" dirty="0"/>
                  <a:t> </a:t>
                </a:r>
                <a:r>
                  <a:rPr lang="en-US" i="0" dirty="0" err="1"/>
                  <a:t>qilamiz</a:t>
                </a:r>
                <a:r>
                  <a:rPr lang="en-US" i="0" dirty="0"/>
                  <a:t>.</a:t>
                </a:r>
                <a:endParaRPr lang="ru-RU" dirty="0"/>
              </a:p>
            </p:txBody>
          </p:sp>
        </mc:Choice>
        <mc:Fallback xmlns="">
          <p:sp>
            <p:nvSpPr>
              <p:cNvPr id="3" name="Текс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292100" y="863898"/>
                <a:ext cx="3056394" cy="1990994"/>
              </a:xfrm>
              <a:blipFill rotWithShape="1">
                <a:blip r:embed="rId2"/>
                <a:stretch>
                  <a:fillRect l="-3593" t="-2761" r="-3593" b="-21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8700" y="640195"/>
            <a:ext cx="2057400" cy="24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5614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700" y="174625"/>
            <a:ext cx="5562600" cy="381000"/>
          </a:xfrm>
        </p:spPr>
        <p:txBody>
          <a:bodyPr/>
          <a:lstStyle/>
          <a:p>
            <a:pPr algn="l"/>
            <a:r>
              <a:rPr lang="sv-SE" sz="1800" dirty="0">
                <a:latin typeface="Arial" panose="020B0604020202020204" pitchFamily="34" charset="0"/>
                <a:cs typeface="Arial" panose="020B0604020202020204" pitchFamily="34" charset="0"/>
              </a:rPr>
              <a:t>Burchak sinusi, kosinusi, </a:t>
            </a:r>
            <a:r>
              <a:rPr lang="sv-SE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tangensi  va kotangensi</a:t>
            </a:r>
            <a:endParaRPr lang="ru-RU" sz="1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Текст 2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139700" y="722693"/>
                <a:ext cx="3352800" cy="2213042"/>
              </a:xfrm>
            </p:spPr>
            <p:txBody>
              <a:bodyPr/>
              <a:lstStyle/>
              <a:p>
                <a:r>
                  <a:rPr lang="en-US" i="0" dirty="0" smtClean="0"/>
                  <a:t>  </a:t>
                </a:r>
                <a:r>
                  <a:rPr lang="en-US" i="0" dirty="0" err="1" smtClean="0"/>
                  <a:t>Ma’lumki</a:t>
                </a:r>
                <a:r>
                  <a:rPr lang="en-US" i="0" dirty="0"/>
                  <a:t>, </a:t>
                </a:r>
                <a14:m>
                  <m:oMath xmlns:m="http://schemas.openxmlformats.org/officeDocument/2006/math">
                    <m:r>
                      <a:rPr lang="el-GR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l-GR" i="0" dirty="0" smtClean="0"/>
                  <a:t> </a:t>
                </a:r>
                <a:r>
                  <a:rPr lang="en-US" i="0" dirty="0" err="1"/>
                  <a:t>o‘tkir</a:t>
                </a:r>
                <a:r>
                  <a:rPr lang="en-US" i="0" dirty="0"/>
                  <a:t> </a:t>
                </a:r>
                <a:r>
                  <a:rPr lang="en-US" i="0" dirty="0" err="1"/>
                  <a:t>burchak</a:t>
                </a:r>
                <a:r>
                  <a:rPr lang="en-US" i="0" dirty="0"/>
                  <a:t> </a:t>
                </a:r>
                <a:r>
                  <a:rPr lang="en-US" i="0" dirty="0" err="1"/>
                  <a:t>bo‘lganda</a:t>
                </a:r>
                <a:r>
                  <a:rPr lang="en-US" i="0" dirty="0"/>
                  <a:t> </a:t>
                </a:r>
                <a:endParaRPr lang="en-US" i="0" dirty="0" smtClean="0"/>
              </a:p>
              <a:p>
                <a:r>
                  <a:rPr lang="en-US" i="0" dirty="0" smtClean="0"/>
                  <a:t>(</a:t>
                </a:r>
                <a:r>
                  <a:rPr lang="en-US" dirty="0" smtClean="0"/>
                  <a:t>2-a </a:t>
                </a:r>
                <a:r>
                  <a:rPr lang="fi-FI" dirty="0" smtClean="0"/>
                  <a:t>rasm</a:t>
                </a:r>
                <a:r>
                  <a:rPr lang="fi-FI" i="0" dirty="0" smtClean="0"/>
                  <a:t>), </a:t>
                </a:r>
              </a:p>
              <a:p>
                <a:r>
                  <a:rPr lang="fi-FI" i="0" dirty="0" smtClean="0"/>
                  <a:t>bu </a:t>
                </a:r>
                <a:r>
                  <a:rPr lang="fi-FI" i="0" dirty="0"/>
                  <a:t>burchakning sinusi, kosinusi, tangensi </a:t>
                </a:r>
                <a:r>
                  <a:rPr lang="fi-FI" i="0" dirty="0" smtClean="0"/>
                  <a:t>va </a:t>
                </a:r>
                <a:r>
                  <a:rPr lang="en-US" i="0" dirty="0" err="1" smtClean="0"/>
                  <a:t>kotangensi</a:t>
                </a:r>
                <a:r>
                  <a:rPr lang="en-US" i="0" dirty="0" smtClean="0"/>
                  <a:t> </a:t>
                </a:r>
                <a:r>
                  <a:rPr lang="en-US" i="0" dirty="0" err="1"/>
                  <a:t>to‘g‘ri</a:t>
                </a:r>
                <a:r>
                  <a:rPr lang="en-US" i="0" dirty="0"/>
                  <a:t> </a:t>
                </a:r>
                <a:r>
                  <a:rPr lang="en-US" i="0" dirty="0" err="1"/>
                  <a:t>burchakli</a:t>
                </a:r>
                <a:r>
                  <a:rPr lang="en-US" i="0" dirty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𝑂𝐷𝑀</m:t>
                    </m:r>
                  </m:oMath>
                </a14:m>
                <a:r>
                  <a:rPr lang="en-US" dirty="0" smtClean="0"/>
                  <a:t> </a:t>
                </a:r>
                <a:r>
                  <a:rPr lang="en-US" i="0" dirty="0" smtClean="0"/>
                  <a:t>uchburchakdan</a:t>
                </a:r>
              </a:p>
              <a:p>
                <a:pPr algn="ctr">
                  <a:lnSpc>
                    <a:spcPct val="150000"/>
                  </a:lnSpc>
                </a:pPr>
                <a:r>
                  <a:rPr lang="en-US" b="0" dirty="0" smtClean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𝑠𝑖𝑛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𝐷𝑀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𝑀𝑂</m:t>
                        </m:r>
                      </m:den>
                    </m:f>
                    <m:r>
                      <a:rPr lang="en-US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;</m:t>
                    </m:r>
                  </m:oMath>
                </a14:m>
                <a:r>
                  <a:rPr lang="en-US" i="0" dirty="0" smtClean="0"/>
                  <a:t>  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𝑐𝑜𝑠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𝑂𝐷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𝑀𝑂</m:t>
                        </m:r>
                      </m:den>
                    </m:f>
                    <m:r>
                      <a:rPr lang="en-US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;</m:t>
                    </m:r>
                  </m:oMath>
                </a14:m>
                <a:r>
                  <a:rPr lang="en-US" i="0" dirty="0" smtClean="0"/>
                  <a:t> </a:t>
                </a:r>
              </a:p>
              <a:p>
                <a:pPr algn="ctr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𝑡𝑔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𝐷𝑀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𝑂𝐷</m:t>
                        </m:r>
                      </m:den>
                    </m:f>
                    <m:r>
                      <a:rPr lang="en-US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;</m:t>
                    </m:r>
                  </m:oMath>
                </a14:m>
                <a:r>
                  <a:rPr lang="en-US" i="0" dirty="0" smtClean="0"/>
                  <a:t>  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𝑐𝑡𝑔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𝑂𝐷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𝐷𝑀</m:t>
                        </m:r>
                      </m:den>
                    </m:f>
                    <m:r>
                      <a:rPr lang="en-US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s-ES" i="0" dirty="0" smtClean="0"/>
                  <a:t> </a:t>
                </a:r>
              </a:p>
              <a:p>
                <a:r>
                  <a:rPr lang="es-ES" i="0" dirty="0" smtClean="0"/>
                  <a:t>tengliklar </a:t>
                </a:r>
                <a:r>
                  <a:rPr lang="es-ES" i="0" dirty="0"/>
                  <a:t>yordamida aniqlanadi. </a:t>
                </a:r>
                <a:endParaRPr lang="ru-RU" dirty="0"/>
              </a:p>
            </p:txBody>
          </p:sp>
        </mc:Choice>
        <mc:Fallback xmlns="">
          <p:sp>
            <p:nvSpPr>
              <p:cNvPr id="3" name="Текс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139700" y="722693"/>
                <a:ext cx="3352800" cy="2213042"/>
              </a:xfrm>
              <a:blipFill rotWithShape="1">
                <a:blip r:embed="rId2"/>
                <a:stretch>
                  <a:fillRect l="-3273" t="-2479" r="-909" b="-38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4900" y="687427"/>
            <a:ext cx="1828800" cy="220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2417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700" y="174625"/>
            <a:ext cx="5486400" cy="381000"/>
          </a:xfrm>
        </p:spPr>
        <p:txBody>
          <a:bodyPr/>
          <a:lstStyle/>
          <a:p>
            <a:r>
              <a:rPr lang="sv-SE" sz="1800" dirty="0">
                <a:latin typeface="Arial" panose="020B0604020202020204" pitchFamily="34" charset="0"/>
                <a:cs typeface="Arial" panose="020B0604020202020204" pitchFamily="34" charset="0"/>
              </a:rPr>
              <a:t>Burchak sinusi, kosinusi, tangensi va kotangensi</a:t>
            </a:r>
            <a:endParaRPr lang="ru-RU" sz="1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Текст 2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2120900" y="708025"/>
                <a:ext cx="3352800" cy="487985"/>
              </a:xfrm>
            </p:spPr>
            <p:txBody>
              <a:bodyPr/>
              <a:lstStyle/>
              <a:p>
                <a:r>
                  <a:rPr lang="es-ES" i="0" dirty="0"/>
                  <a:t>Agar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𝑀𝑂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s-ES" i="0" dirty="0"/>
                  <a:t>,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𝐷𝑀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US" i="0" dirty="0"/>
                  <a:t>,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𝑂𝐷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dirty="0"/>
                  <a:t> </a:t>
                </a:r>
                <a:r>
                  <a:rPr lang="en-US" i="0" dirty="0" err="1"/>
                  <a:t>ekanligini</a:t>
                </a:r>
                <a:r>
                  <a:rPr lang="en-US" i="0" dirty="0"/>
                  <a:t> </a:t>
                </a:r>
                <a:r>
                  <a:rPr lang="en-US" i="0" dirty="0" err="1"/>
                  <a:t>hisobga</a:t>
                </a:r>
                <a:r>
                  <a:rPr lang="en-US" i="0" dirty="0"/>
                  <a:t> </a:t>
                </a:r>
                <a:r>
                  <a:rPr lang="en-US" i="0" dirty="0" err="1"/>
                  <a:t>olsak</a:t>
                </a:r>
                <a:r>
                  <a:rPr lang="en-US" i="0" dirty="0"/>
                  <a:t>, </a:t>
                </a:r>
                <a:endParaRPr lang="ru-RU" dirty="0"/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3" name="Текс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2120900" y="708025"/>
                <a:ext cx="3352800" cy="487985"/>
              </a:xfrm>
              <a:blipFill>
                <a:blip r:embed="rId2"/>
                <a:stretch>
                  <a:fillRect l="-3273" t="-11250" b="-10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2578100" y="1165225"/>
                <a:ext cx="1905000" cy="1639616"/>
              </a:xfrm>
              <a:prstGeom prst="rect">
                <a:avLst/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1400" smtClean="0">
                        <a:latin typeface="Cambria Math" panose="02040503050406030204" pitchFamily="18" charset="0"/>
                      </a:rPr>
                      <m:t>𝑠𝑖𝑛</m:t>
                    </m:r>
                    <m:r>
                      <a:rPr lang="en-US" sz="14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en-US" sz="1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1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US" sz="1400" dirty="0" smtClean="0"/>
                  <a:t>, </a:t>
                </a: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𝑐𝑜𝑠</m:t>
                    </m:r>
                    <m:r>
                      <a:rPr lang="en-US" sz="1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en-US" sz="1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1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lang="en-US" sz="1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en-US" sz="1400" dirty="0" smtClean="0"/>
                  <a:t> </a:t>
                </a: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1400" b="0" i="1" dirty="0" smtClean="0">
                        <a:latin typeface="Cambria Math" panose="02040503050406030204" pitchFamily="18" charset="0"/>
                      </a:rPr>
                      <m:t>𝑡𝑔</m:t>
                    </m:r>
                    <m:r>
                      <a:rPr lang="en-US" sz="1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en-US" sz="1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1400" b="0" i="1" dirty="0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𝑦</m:t>
                        </m:r>
                      </m:num>
                      <m:den>
                        <m:r>
                          <a:rPr lang="en-US" sz="1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den>
                    </m:f>
                  </m:oMath>
                </a14:m>
                <a:r>
                  <a:rPr lang="en-US" sz="1400" dirty="0" smtClean="0"/>
                  <a:t>,                   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140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e>
                    </m:d>
                  </m:oMath>
                </a14:m>
                <a:endParaRPr lang="en-US" sz="1400" dirty="0" smtClean="0"/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𝑐𝑡𝑔</m:t>
                    </m:r>
                    <m:r>
                      <a:rPr lang="en-US" sz="1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en-US" sz="1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1400" b="0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en-US" sz="1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𝑦</m:t>
                        </m:r>
                      </m:den>
                    </m:f>
                  </m:oMath>
                </a14:m>
                <a:r>
                  <a:rPr lang="en-US" sz="1400" dirty="0" smtClean="0"/>
                  <a:t> </a:t>
                </a:r>
                <a:endParaRPr lang="ru-RU" sz="1400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78100" y="1165225"/>
                <a:ext cx="1905000" cy="163961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Прямоугольник 4"/>
          <p:cNvSpPr/>
          <p:nvPr/>
        </p:nvSpPr>
        <p:spPr>
          <a:xfrm>
            <a:off x="2044700" y="2841625"/>
            <a:ext cx="220445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tengliklarga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bo‘lamiz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700" y="708025"/>
            <a:ext cx="1828800" cy="220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587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700" y="174625"/>
            <a:ext cx="5486400" cy="457200"/>
          </a:xfrm>
        </p:spPr>
        <p:txBody>
          <a:bodyPr/>
          <a:lstStyle/>
          <a:p>
            <a:r>
              <a:rPr lang="sv-SE" sz="1800" dirty="0">
                <a:latin typeface="Arial" panose="020B0604020202020204" pitchFamily="34" charset="0"/>
                <a:cs typeface="Arial" panose="020B0604020202020204" pitchFamily="34" charset="0"/>
              </a:rPr>
              <a:t>Burchak sinusi, kosinusi, tangensi va kotangensi</a:t>
            </a:r>
            <a:endParaRPr lang="ru-RU" sz="1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Текст 2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2578100" y="784225"/>
                <a:ext cx="2895600" cy="1297471"/>
              </a:xfrm>
            </p:spPr>
            <p:txBody>
              <a:bodyPr/>
              <a:lstStyle/>
              <a:p>
                <a:r>
                  <a:rPr lang="es-ES" i="0" dirty="0" smtClean="0"/>
                  <a:t>Umumiy holda,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>
                            <a:latin typeface="Cambria Math" panose="02040503050406030204" pitchFamily="18" charset="0"/>
                          </a:rPr>
                          <m:t>0</m:t>
                        </m:r>
                      </m:e>
                      <m:sup>
                        <m:r>
                          <a:rPr lang="en-US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sup>
                    </m:sSup>
                  </m:oMath>
                </a14:m>
                <a:r>
                  <a:rPr lang="es-ES" i="0" dirty="0" smtClean="0"/>
                  <a:t> </a:t>
                </a:r>
                <a:r>
                  <a:rPr lang="es-ES" i="0" dirty="0"/>
                  <a:t>dan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180</m:t>
                        </m:r>
                      </m:e>
                      <m:sup>
                        <m:r>
                          <a:rPr lang="en-US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sup>
                    </m:sSup>
                  </m:oMath>
                </a14:m>
                <a:r>
                  <a:rPr lang="es-ES" i="0" dirty="0" smtClean="0"/>
                  <a:t>gacha bo‘lgan </a:t>
                </a:r>
                <a:r>
                  <a:rPr lang="en-US" i="0" dirty="0" err="1" smtClean="0"/>
                  <a:t>burchakning</a:t>
                </a:r>
                <a:r>
                  <a:rPr lang="en-US" i="0" dirty="0" smtClean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𝑠𝑖𝑛𝑢𝑠𝑖</m:t>
                    </m:r>
                  </m:oMath>
                </a14:m>
                <a:r>
                  <a:rPr lang="en-US" i="0" dirty="0" smtClean="0"/>
                  <a:t>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k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𝑜𝑠𝑖𝑛𝑢𝑠𝑖</m:t>
                    </m:r>
                  </m:oMath>
                </a14:m>
                <a:r>
                  <a:rPr lang="en-US" i="0" dirty="0" smtClean="0"/>
                  <a:t>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𝑡𝑎𝑛𝑔𝑒𝑛𝑠𝑖</m:t>
                    </m:r>
                  </m:oMath>
                </a14:m>
                <a:r>
                  <a:rPr lang="en-US" i="0" dirty="0" smtClean="0"/>
                  <a:t> </a:t>
                </a:r>
                <a:r>
                  <a:rPr lang="en-US" i="0" dirty="0" err="1"/>
                  <a:t>va</a:t>
                </a:r>
                <a:endParaRPr lang="en-US" i="0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𝑘𝑜𝑡𝑎𝑛𝑔𝑒𝑛𝑠𝑖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ni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i="0" dirty="0" smtClean="0"/>
                  <a:t> ham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e>
                    </m:d>
                  </m:oMath>
                </a14:m>
                <a:r>
                  <a:rPr lang="en-US" i="0" dirty="0" smtClean="0"/>
                  <a:t> </a:t>
                </a:r>
                <a:r>
                  <a:rPr lang="en-US" i="0" dirty="0"/>
                  <a:t>formula </a:t>
                </a:r>
                <a:r>
                  <a:rPr lang="en-US" i="0" dirty="0" err="1"/>
                  <a:t>orqali</a:t>
                </a:r>
                <a:r>
                  <a:rPr lang="en-US" i="0" dirty="0"/>
                  <a:t> </a:t>
                </a:r>
                <a:r>
                  <a:rPr lang="en-US" i="0" dirty="0" err="1" smtClean="0"/>
                  <a:t>aniqlaymiz</a:t>
                </a:r>
                <a:r>
                  <a:rPr lang="en-US" i="0" dirty="0"/>
                  <a:t> </a:t>
                </a:r>
                <a:r>
                  <a:rPr lang="en-US" i="0" dirty="0" smtClean="0"/>
                  <a:t>(2.b-rasm):</a:t>
                </a:r>
              </a:p>
              <a:p>
                <a:r>
                  <a:rPr lang="en-US" dirty="0" smtClean="0"/>
                  <a:t>      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𝑂𝑀𝐷</m:t>
                    </m:r>
                  </m:oMath>
                </a14:m>
                <a:r>
                  <a:rPr lang="en-US" dirty="0" smtClean="0"/>
                  <a:t> </a:t>
                </a:r>
                <a:r>
                  <a:rPr lang="en-US" i="0" dirty="0" err="1"/>
                  <a:t>uchburchakda</a:t>
                </a:r>
                <a:r>
                  <a:rPr lang="en-US" i="0" dirty="0"/>
                  <a:t> </a:t>
                </a:r>
                <a:endParaRPr lang="en-US" i="0" dirty="0" smtClean="0"/>
              </a:p>
            </p:txBody>
          </p:sp>
        </mc:Choice>
        <mc:Fallback xmlns="">
          <p:sp>
            <p:nvSpPr>
              <p:cNvPr id="3" name="Текс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2578100" y="784225"/>
                <a:ext cx="2895600" cy="1297471"/>
              </a:xfrm>
              <a:blipFill>
                <a:blip r:embed="rId2"/>
                <a:stretch>
                  <a:fillRect l="-3789" t="-4245" b="-80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100" y="708025"/>
            <a:ext cx="2133600" cy="232738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2882900" y="2155825"/>
                <a:ext cx="1734193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1400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𝑂𝐷</m:t>
                          </m:r>
                        </m:e>
                        <m:sup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1400" i="1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1400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𝐷𝑀</m:t>
                          </m:r>
                        </m:e>
                        <m:sup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1400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1400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𝑀𝑂</m:t>
                          </m:r>
                        </m:e>
                        <m:sup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2900" y="2155825"/>
                <a:ext cx="1734193" cy="3077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Прямоугольник 5"/>
          <p:cNvSpPr/>
          <p:nvPr/>
        </p:nvSpPr>
        <p:spPr>
          <a:xfrm>
            <a:off x="3492500" y="2460625"/>
            <a:ext cx="55335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3263900" y="2765425"/>
                <a:ext cx="122482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14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1400" i="1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sz="14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1400" i="1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s-ES" dirty="0"/>
                  <a:t>. </a:t>
                </a:r>
                <a:endParaRPr lang="ru-RU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63900" y="2765425"/>
                <a:ext cx="1224822" cy="369332"/>
              </a:xfrm>
              <a:prstGeom prst="rect">
                <a:avLst/>
              </a:prstGeom>
              <a:blipFill>
                <a:blip r:embed="rId5"/>
                <a:stretch>
                  <a:fillRect t="-10000" r="-3483" b="-2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75896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700" y="174625"/>
            <a:ext cx="5562600" cy="304800"/>
          </a:xfrm>
        </p:spPr>
        <p:txBody>
          <a:bodyPr/>
          <a:lstStyle/>
          <a:p>
            <a:r>
              <a:rPr lang="sv-SE" sz="1800" dirty="0">
                <a:latin typeface="Arial" panose="020B0604020202020204" pitchFamily="34" charset="0"/>
                <a:cs typeface="Arial" panose="020B0604020202020204" pitchFamily="34" charset="0"/>
              </a:rPr>
              <a:t>Burchak sinusi, kosinusi, tangensi va kotangensi</a:t>
            </a:r>
            <a:endParaRPr lang="ru-RU" sz="1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Текст 2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2730500" y="784225"/>
                <a:ext cx="2819400" cy="674031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𝑠𝑖𝑛</m:t>
                    </m:r>
                    <m:r>
                      <a:rPr lang="en-US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en-US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𝑦</m:t>
                    </m:r>
                    <m:r>
                      <a:rPr lang="en-US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s-ES" dirty="0"/>
                  <a:t> </a:t>
                </a:r>
                <a:r>
                  <a:rPr lang="es-ES" i="0" dirty="0"/>
                  <a:t>va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𝑐𝑜𝑠</m:t>
                    </m:r>
                    <m:r>
                      <a:rPr lang="en-US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en-US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lang="en-US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s-ES" i="0" dirty="0"/>
                  <a:t> ekanligini hisobga </a:t>
                </a:r>
                <a:r>
                  <a:rPr lang="en-US" i="0" dirty="0" err="1"/>
                  <a:t>olsak</a:t>
                </a:r>
                <a:r>
                  <a:rPr lang="en-US" i="0" dirty="0"/>
                  <a:t>, </a:t>
                </a:r>
                <a:r>
                  <a:rPr lang="en-US" i="0" dirty="0" err="1"/>
                  <a:t>istalgan</a:t>
                </a:r>
                <a:r>
                  <a:rPr lang="en-US" i="0" dirty="0"/>
                  <a:t>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</m:oMath>
                </a14:m>
                <a:endParaRPr lang="en-US" i="0" dirty="0" smtClean="0"/>
              </a:p>
              <a:p>
                <a:r>
                  <a:rPr lang="el-GR" i="0" dirty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l-GR" i="1" dirty="0">
                            <a:latin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l-GR" i="1" dirty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dirty="0"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sup>
                            <m:r>
                              <a:rPr lang="el-GR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°</m:t>
                            </m:r>
                          </m:sup>
                        </m:sSup>
                        <m:r>
                          <a:rPr lang="el-GR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≤</m:t>
                        </m:r>
                        <m:r>
                          <a:rPr lang="el-GR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  <m:r>
                          <a:rPr lang="el-GR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≤</m:t>
                        </m:r>
                        <m:sSup>
                          <m:sSupPr>
                            <m:ctrlPr>
                              <a:rPr lang="el-GR" i="1" dirty="0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180</m:t>
                            </m:r>
                          </m:e>
                          <m:sup>
                            <m:r>
                              <a:rPr lang="el-GR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°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i="0" dirty="0"/>
                  <a:t> </a:t>
                </a:r>
                <a:r>
                  <a:rPr lang="en-US" i="0" dirty="0" err="1"/>
                  <a:t>burchak</a:t>
                </a:r>
                <a:r>
                  <a:rPr lang="en-US" i="0" dirty="0"/>
                  <a:t> </a:t>
                </a:r>
                <a:r>
                  <a:rPr lang="en-US" i="0" dirty="0" err="1"/>
                  <a:t>uchun</a:t>
                </a:r>
                <a:endParaRPr lang="ru-RU" dirty="0"/>
              </a:p>
            </p:txBody>
          </p:sp>
        </mc:Choice>
        <mc:Fallback xmlns="">
          <p:sp>
            <p:nvSpPr>
              <p:cNvPr id="3" name="Текс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2730500" y="784225"/>
                <a:ext cx="2819400" cy="674031"/>
              </a:xfrm>
              <a:blipFill>
                <a:blip r:embed="rId2"/>
                <a:stretch>
                  <a:fillRect l="-3896" t="-9091" b="-136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2882900" y="1622425"/>
                <a:ext cx="2206438" cy="369332"/>
              </a:xfrm>
              <a:prstGeom prst="rect">
                <a:avLst/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1400" i="1" smtClean="0">
                            <a:latin typeface="Cambria Math"/>
                          </a:rPr>
                        </m:ctrlPr>
                      </m:sSupPr>
                      <m:e>
                        <m:sSup>
                          <m:sSupPr>
                            <m:ctrlPr>
                              <a:rPr lang="en-US" sz="14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1400" i="1">
                                <a:latin typeface="Cambria Math" panose="02040503050406030204" pitchFamily="18" charset="0"/>
                              </a:rPr>
                              <m:t>𝑠𝑖𝑛</m:t>
                            </m:r>
                          </m:e>
                          <m:sup>
                            <m:r>
                              <a:rPr lang="en-US" sz="1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1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𝑐𝑜𝑠</m:t>
                        </m:r>
                      </m:e>
                      <m:sup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1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en-US" sz="1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l-GR" dirty="0"/>
                  <a:t> </a:t>
                </a:r>
                <a:r>
                  <a:rPr lang="en-US" dirty="0" smtClean="0"/>
                  <a:t>  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l-GR" sz="1400" i="1" dirty="0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14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d>
                  </m:oMath>
                </a14:m>
                <a:r>
                  <a:rPr lang="en-US" dirty="0" smtClean="0"/>
                  <a:t> </a:t>
                </a:r>
                <a:endParaRPr lang="ru-RU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2900" y="1622425"/>
                <a:ext cx="2206438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Прямоугольник 4"/>
          <p:cNvSpPr/>
          <p:nvPr/>
        </p:nvSpPr>
        <p:spPr>
          <a:xfrm>
            <a:off x="2654300" y="2079625"/>
            <a:ext cx="2971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trigonometrik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ayniyatni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qilamiz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2100" y="708025"/>
            <a:ext cx="2133600" cy="2327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533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700" y="174625"/>
            <a:ext cx="5562600" cy="381000"/>
          </a:xfrm>
        </p:spPr>
        <p:txBody>
          <a:bodyPr/>
          <a:lstStyle/>
          <a:p>
            <a:r>
              <a:rPr lang="sv-SE" sz="1800" dirty="0">
                <a:latin typeface="Arial" panose="020B0604020202020204" pitchFamily="34" charset="0"/>
                <a:cs typeface="Arial" panose="020B0604020202020204" pitchFamily="34" charset="0"/>
              </a:rPr>
              <a:t>Burchak sinusi, kosinusi, tangensi va kotangensi</a:t>
            </a:r>
            <a:endParaRPr lang="ru-RU" sz="1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Текст 2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139700" y="631826"/>
                <a:ext cx="5486400" cy="304800"/>
              </a:xfrm>
            </p:spPr>
            <p:txBody>
              <a:bodyPr/>
              <a:lstStyle/>
              <a:p>
                <a:r>
                  <a:rPr lang="en-US" i="0" dirty="0" smtClean="0"/>
                  <a:t>Ta’rifga</a:t>
                </a:r>
                <a:r>
                  <a:rPr lang="en-US" i="0" dirty="0"/>
                  <a:t> </a:t>
                </a:r>
                <a:r>
                  <a:rPr lang="en-US" i="0" dirty="0" err="1"/>
                  <a:t>ko‘ra</a:t>
                </a:r>
                <a:r>
                  <a:rPr lang="en-US" i="0" dirty="0"/>
                  <a:t>, </a:t>
                </a:r>
                <a14:m>
                  <m:oMath xmlns:m="http://schemas.openxmlformats.org/officeDocument/2006/math">
                    <m:r>
                      <a:rPr lang="en-US" dirty="0">
                        <a:latin typeface="Cambria Math" panose="02040503050406030204" pitchFamily="18" charset="0"/>
                      </a:rPr>
                      <m:t>𝑡𝑔</m:t>
                    </m:r>
                    <m:r>
                      <a:rPr lang="en-US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en-US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 dirty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𝑦</m:t>
                        </m:r>
                      </m:num>
                      <m:den>
                        <m:r>
                          <a:rPr lang="en-US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den>
                    </m:f>
                    <m:r>
                      <a:rPr lang="en-US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𝑐𝑡𝑔</m:t>
                    </m:r>
                    <m:r>
                      <a:rPr lang="en-US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en-US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en-US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𝑦</m:t>
                        </m:r>
                      </m:den>
                    </m:f>
                    <m:r>
                      <a:rPr lang="en-US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el-GR" i="0" dirty="0" smtClean="0"/>
                  <a:t>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>
                        <a:latin typeface="Cambria Math" panose="02040503050406030204" pitchFamily="18" charset="0"/>
                      </a:rPr>
                      <m:t>𝑐𝑜𝑠</m:t>
                    </m:r>
                    <m:r>
                      <a:rPr lang="en-US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en-US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>
                        <a:latin typeface="Cambria Math" panose="02040503050406030204" pitchFamily="18" charset="0"/>
                      </a:rPr>
                      <m:t>𝑠𝑖𝑛</m:t>
                    </m:r>
                    <m:r>
                      <a:rPr lang="en-US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smtClean="0"/>
                  <a:t> </a:t>
                </a:r>
                <a:r>
                  <a:rPr lang="en-US" i="0" dirty="0" err="1" smtClean="0"/>
                  <a:t>bo‘lgani</a:t>
                </a:r>
                <a:r>
                  <a:rPr lang="en-US" i="0" dirty="0" smtClean="0"/>
                  <a:t> </a:t>
                </a:r>
                <a:r>
                  <a:rPr lang="en-US" i="0" dirty="0" err="1" smtClean="0"/>
                  <a:t>uchun</a:t>
                </a:r>
                <a:r>
                  <a:rPr lang="en-US" i="0" dirty="0" smtClean="0"/>
                  <a:t>, </a:t>
                </a:r>
                <a:endParaRPr lang="ru-RU" dirty="0"/>
              </a:p>
            </p:txBody>
          </p:sp>
        </mc:Choice>
        <mc:Fallback xmlns="">
          <p:sp>
            <p:nvSpPr>
              <p:cNvPr id="3" name="Текс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139700" y="631826"/>
                <a:ext cx="5486400" cy="304800"/>
              </a:xfrm>
              <a:blipFill>
                <a:blip r:embed="rId2"/>
                <a:stretch>
                  <a:fillRect l="-2000" t="-12000" r="-1778" b="-1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139700" y="1927225"/>
                <a:ext cx="5486400" cy="3077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1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2) </a:t>
                </a:r>
                <a:r>
                  <a:rPr lang="en-US" sz="1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tenglikning</a:t>
                </a:r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har</a:t>
                </a:r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ikki</a:t>
                </a:r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qismini</a:t>
                </a:r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oldin</a:t>
                </a:r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400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1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𝑐𝑜𝑠</m:t>
                        </m:r>
                      </m:e>
                      <m:sup>
                        <m:r>
                          <a:rPr lang="en-US" sz="1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1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𝛼</m:t>
                    </m:r>
                  </m:oMath>
                </a14:m>
                <a:r>
                  <a:rPr lang="el-GR" sz="1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1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keyin</a:t>
                </a:r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400" i="1" smtClean="0">
                            <a:latin typeface="Cambria Math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1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𝑠𝑖𝑛</m:t>
                        </m:r>
                      </m:e>
                      <m:sup>
                        <m:r>
                          <a:rPr lang="en-US" sz="1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1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𝛼</m:t>
                    </m:r>
                  </m:oMath>
                </a14:m>
                <a:r>
                  <a:rPr lang="el-GR" sz="1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bo‘lib</a:t>
                </a:r>
                <a:r>
                  <a:rPr lang="en-US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endParaRPr lang="ru-RU"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700" y="1927225"/>
                <a:ext cx="5486400" cy="307777"/>
              </a:xfrm>
              <a:prstGeom prst="rect">
                <a:avLst/>
              </a:prstGeom>
              <a:blipFill>
                <a:blip r:embed="rId3"/>
                <a:stretch>
                  <a:fillRect l="-333" t="-3922" b="-196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68300" y="1012825"/>
                <a:ext cx="1066800" cy="645048"/>
              </a:xfrm>
              <a:prstGeom prst="rect">
                <a:avLst/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𝑡𝑔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𝑠𝑖𝑛</m:t>
                          </m:r>
                          <m:r>
                            <a:rPr lang="en-US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num>
                        <m:den>
                          <m:r>
                            <a:rPr lang="en-US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𝑐𝑜𝑠</m:t>
                          </m:r>
                          <m:r>
                            <a:rPr lang="en-US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den>
                      </m:f>
                    </m:oMath>
                  </m:oMathPara>
                </a14:m>
                <a:endParaRPr lang="en-US" sz="1400" b="0" dirty="0" smtClean="0"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ru-RU" sz="140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ru-RU" sz="1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  <m:r>
                            <a:rPr lang="ru-RU" sz="1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≠</m:t>
                          </m:r>
                          <m:sSup>
                            <m:sSupPr>
                              <m:ctrlPr>
                                <a:rPr lang="ru-RU" sz="1400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90</m:t>
                              </m:r>
                            </m:e>
                            <m:sup>
                              <m:r>
                                <a:rPr lang="ru-RU" sz="14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°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300" y="1012825"/>
                <a:ext cx="1066800" cy="64504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816100" y="1012825"/>
                <a:ext cx="1417439" cy="612091"/>
              </a:xfrm>
              <a:prstGeom prst="rect">
                <a:avLst/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𝑐𝑡𝑔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400" b="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𝑐𝑜𝑠</m:t>
                          </m:r>
                          <m:r>
                            <a:rPr lang="en-US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num>
                        <m:den>
                          <m:r>
                            <a:rPr lang="en-US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𝑠𝑖𝑛</m:t>
                          </m:r>
                          <m:r>
                            <a:rPr lang="en-US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den>
                      </m:f>
                    </m:oMath>
                  </m:oMathPara>
                </a14:m>
                <a:endParaRPr lang="en-US" sz="1400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ru-RU" sz="140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ru-RU" sz="1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  <m:r>
                            <a:rPr lang="ru-RU" sz="1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≠0, </m:t>
                          </m:r>
                          <m:r>
                            <a:rPr lang="en-US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  <m:r>
                            <a:rPr lang="en-US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≠</m:t>
                          </m:r>
                          <m:sSup>
                            <m:sSupPr>
                              <m:ctrlPr>
                                <a:rPr lang="en-US" sz="1400" b="0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180</m:t>
                              </m:r>
                            </m:e>
                            <m:sup>
                              <m:r>
                                <a:rPr lang="en-US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°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6100" y="1012825"/>
                <a:ext cx="1417439" cy="61209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492500" y="1089025"/>
                <a:ext cx="2057400" cy="458587"/>
              </a:xfrm>
              <a:prstGeom prst="rect">
                <a:avLst/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𝑡𝑔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𝑐𝑡𝑔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en-US" sz="1400" b="0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ru-RU" sz="140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ru-RU" sz="1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  <m:r>
                            <a:rPr lang="ru-RU" sz="1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≠0, </m:t>
                          </m:r>
                          <m:r>
                            <a:rPr lang="en-US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  <m:r>
                            <a:rPr lang="en-US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≠</m:t>
                          </m:r>
                          <m:sSup>
                            <m:sSupPr>
                              <m:ctrlPr>
                                <a:rPr lang="en-US" sz="1400" b="0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90</m:t>
                              </m:r>
                            </m:e>
                            <m:sup>
                              <m:r>
                                <a:rPr lang="en-US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°</m:t>
                              </m:r>
                            </m:sup>
                          </m:sSup>
                          <m:r>
                            <a:rPr lang="en-US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  <m:r>
                            <a:rPr lang="en-US" sz="1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≠</m:t>
                          </m:r>
                          <m:sSup>
                            <m:sSupPr>
                              <m:ctrlPr>
                                <a:rPr lang="en-US" sz="1400" b="0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180</m:t>
                              </m:r>
                            </m:e>
                            <m:sup>
                              <m:r>
                                <a:rPr lang="en-US" sz="1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°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en-US" sz="1400" dirty="0" smtClean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2500" y="1089025"/>
                <a:ext cx="2057400" cy="45858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Прямоугольник 8"/>
          <p:cNvSpPr/>
          <p:nvPr/>
        </p:nvSpPr>
        <p:spPr>
          <a:xfrm>
            <a:off x="368300" y="1698625"/>
            <a:ext cx="165757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ayniyatlar o‘rinlidir.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292100" y="2308225"/>
                <a:ext cx="2104166" cy="305340"/>
              </a:xfrm>
              <a:prstGeom prst="rect">
                <a:avLst/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1+</m:t>
                    </m:r>
                    <m:sSup>
                      <m:sSupPr>
                        <m:ctrlPr>
                          <a:rPr lang="en-US" sz="1400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𝑡𝑔</m:t>
                        </m:r>
                      </m:e>
                      <m:sup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1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en-US" sz="1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1400" b="0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sz="1400" b="0" i="1" smtClean="0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1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𝑐𝑜𝑠</m:t>
                            </m:r>
                          </m:e>
                          <m:sup>
                            <m:r>
                              <a:rPr lang="en-US" sz="1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1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den>
                    </m:f>
                  </m:oMath>
                </a14:m>
                <a:r>
                  <a:rPr lang="en-US" sz="1400" dirty="0" smtClean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1400" i="1" dirty="0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14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  <m:r>
                          <a:rPr lang="en-US" sz="14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≠</m:t>
                        </m:r>
                        <m:sSup>
                          <m:sSupPr>
                            <m:ctrlPr>
                              <a:rPr lang="en-US" sz="1400" i="1" dirty="0" smtClean="0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14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90</m:t>
                            </m:r>
                          </m:e>
                          <m:sup>
                            <m:r>
                              <a:rPr lang="en-US" sz="140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°</m:t>
                            </m:r>
                          </m:sup>
                        </m:sSup>
                      </m:e>
                    </m:d>
                  </m:oMath>
                </a14:m>
                <a:endParaRPr lang="ru-RU" sz="14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100" y="2308225"/>
                <a:ext cx="2104166" cy="305340"/>
              </a:xfrm>
              <a:prstGeom prst="rect">
                <a:avLst/>
              </a:prstGeom>
              <a:blipFill>
                <a:blip r:embed="rId7"/>
                <a:stretch>
                  <a:fillRect l="-2292" b="-55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2654300" y="2308225"/>
                <a:ext cx="2786789" cy="305340"/>
              </a:xfrm>
              <a:prstGeom prst="rect">
                <a:avLst/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1+</m:t>
                    </m:r>
                    <m:sSup>
                      <m:sSupPr>
                        <m:ctrlPr>
                          <a:rPr lang="en-US" sz="1400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𝑐𝑡𝑔</m:t>
                        </m:r>
                      </m:e>
                      <m:sup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1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en-US" sz="1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1400" b="0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sz="1400" b="0" i="1" smtClean="0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1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𝑠𝑖𝑛</m:t>
                            </m:r>
                          </m:e>
                          <m:sup>
                            <m:r>
                              <a:rPr lang="en-US" sz="1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1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den>
                    </m:f>
                  </m:oMath>
                </a14:m>
                <a:r>
                  <a:rPr lang="en-US" sz="1400" dirty="0" smtClean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1400" i="1" dirty="0" smtClean="0">
                            <a:latin typeface="Cambria Math"/>
                          </a:rPr>
                        </m:ctrlPr>
                      </m:dPr>
                      <m:e>
                        <m:r>
                          <a:rPr lang="ru-RU" sz="1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  <m:r>
                          <a:rPr lang="ru-RU" sz="1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≠0, </m:t>
                        </m:r>
                        <m:r>
                          <a:rPr lang="en-US" sz="1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  <m:r>
                          <a:rPr lang="en-US" sz="1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≠</m:t>
                        </m:r>
                        <m:sSup>
                          <m:sSupPr>
                            <m:ctrlPr>
                              <a:rPr lang="en-US" sz="1400" i="1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1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180</m:t>
                            </m:r>
                          </m:e>
                          <m:sup>
                            <m:r>
                              <a:rPr lang="en-US" sz="1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°</m:t>
                            </m:r>
                          </m:sup>
                        </m:sSup>
                      </m:e>
                    </m:d>
                  </m:oMath>
                </a14:m>
                <a:endParaRPr lang="ru-RU" sz="14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54300" y="2308225"/>
                <a:ext cx="2786789" cy="305340"/>
              </a:xfrm>
              <a:prstGeom prst="rect">
                <a:avLst/>
              </a:prstGeom>
              <a:blipFill>
                <a:blip r:embed="rId8"/>
                <a:stretch>
                  <a:fillRect l="-1732" b="-925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Прямоугольник 13"/>
          <p:cNvSpPr/>
          <p:nvPr/>
        </p:nvSpPr>
        <p:spPr>
          <a:xfrm>
            <a:off x="215900" y="2689225"/>
            <a:ext cx="216597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ayniyatlarni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qilamiz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2874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2" grpId="0" animBg="1"/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700" y="174625"/>
            <a:ext cx="5486400" cy="276999"/>
          </a:xfrm>
        </p:spPr>
        <p:txBody>
          <a:bodyPr/>
          <a:lstStyle/>
          <a:p>
            <a:r>
              <a:rPr lang="sv-SE" sz="1800" dirty="0">
                <a:latin typeface="Arial" panose="020B0604020202020204" pitchFamily="34" charset="0"/>
                <a:cs typeface="Arial" panose="020B0604020202020204" pitchFamily="34" charset="0"/>
              </a:rPr>
              <a:t>Burchak sinusi, kosinusi, tangensi va kotangensi</a:t>
            </a:r>
            <a:endParaRPr lang="ru-RU" sz="1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Текст 2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139700" y="555626"/>
                <a:ext cx="5486400" cy="2528641"/>
              </a:xfrm>
            </p:spPr>
            <p:txBody>
              <a:bodyPr/>
              <a:lstStyle/>
              <a:p>
                <a:pPr algn="just"/>
                <a:r>
                  <a:rPr lang="en-US" i="0" dirty="0" smtClean="0"/>
                  <a:t>    </a:t>
                </a:r>
                <a:r>
                  <a:rPr lang="en-US" sz="1800" i="0" dirty="0" err="1" smtClean="0"/>
                  <a:t>Yuqoridagi</a:t>
                </a:r>
                <a:r>
                  <a:rPr lang="en-US" sz="1800" i="0" dirty="0" smtClean="0"/>
                  <a:t> </a:t>
                </a:r>
                <a:r>
                  <a:rPr lang="en-US" sz="1800" i="0" dirty="0" err="1" smtClean="0"/>
                  <a:t>tengliklar</a:t>
                </a:r>
                <a:r>
                  <a:rPr lang="en-US" sz="1800" i="0" dirty="0" smtClean="0"/>
                  <a:t> </a:t>
                </a:r>
                <a:r>
                  <a:rPr lang="en-US" sz="1800" i="0" dirty="0" err="1"/>
                  <a:t>asosida</a:t>
                </a:r>
                <a:r>
                  <a:rPr lang="en-US" sz="1800" i="0" dirty="0"/>
                  <a:t> </a:t>
                </a:r>
                <a:r>
                  <a:rPr lang="en-US" sz="1800" i="0" dirty="0" err="1"/>
                  <a:t>har</a:t>
                </a:r>
                <a:r>
                  <a:rPr lang="en-US" sz="1800" i="0" dirty="0"/>
                  <a:t> </a:t>
                </a:r>
                <a:r>
                  <a:rPr lang="en-US" sz="1800" i="0" dirty="0" err="1"/>
                  <a:t>bir</a:t>
                </a:r>
                <a:r>
                  <a:rPr lang="en-US" sz="1800" i="0" dirty="0"/>
                  <a:t> </a:t>
                </a:r>
                <a14:m>
                  <m:oMath xmlns:m="http://schemas.openxmlformats.org/officeDocument/2006/math">
                    <m:r>
                      <a:rPr lang="en-US" sz="1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ru-RU" sz="1800" i="0" dirty="0" smtClean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l-GR" sz="1800" i="1" dirty="0">
                            <a:latin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l-GR" sz="1800" i="1" dirty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1800" dirty="0"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sup>
                            <m:r>
                              <a:rPr lang="el-GR" sz="1800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°</m:t>
                            </m:r>
                          </m:sup>
                        </m:sSup>
                        <m:r>
                          <a:rPr lang="el-GR" sz="180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≤</m:t>
                        </m:r>
                        <m:r>
                          <a:rPr lang="el-GR" sz="180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  <m:r>
                          <a:rPr lang="el-GR" sz="180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≤</m:t>
                        </m:r>
                        <m:sSup>
                          <m:sSupPr>
                            <m:ctrlPr>
                              <a:rPr lang="el-GR" sz="1800" i="1" dirty="0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1800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180</m:t>
                            </m:r>
                          </m:e>
                          <m:sup>
                            <m:r>
                              <a:rPr lang="el-GR" sz="1800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°</m:t>
                            </m:r>
                          </m:sup>
                        </m:sSup>
                      </m:e>
                    </m:d>
                  </m:oMath>
                </a14:m>
                <a:r>
                  <a:rPr lang="el-GR" sz="1800" i="0" dirty="0" smtClean="0"/>
                  <a:t> </a:t>
                </a:r>
                <a:r>
                  <a:rPr lang="en-US" sz="1800" i="0" dirty="0" err="1"/>
                  <a:t>burchakka</a:t>
                </a:r>
                <a:r>
                  <a:rPr lang="en-US" sz="1800" i="0" dirty="0"/>
                  <a:t> </a:t>
                </a:r>
                <a:r>
                  <a:rPr lang="en-US" sz="1800" i="0" dirty="0" err="1"/>
                  <a:t>bu</a:t>
                </a:r>
                <a:r>
                  <a:rPr lang="en-US" sz="1800" i="0" dirty="0"/>
                  <a:t> </a:t>
                </a:r>
                <a:r>
                  <a:rPr lang="en-US" sz="1800" i="0" dirty="0" err="1"/>
                  <a:t>burchak</a:t>
                </a:r>
                <a:r>
                  <a:rPr lang="en-US" sz="1800" i="0" dirty="0"/>
                  <a:t> </a:t>
                </a:r>
                <a:r>
                  <a:rPr lang="en-US" sz="1800" i="0" dirty="0" err="1"/>
                  <a:t>sinusining</a:t>
                </a:r>
                <a:r>
                  <a:rPr lang="en-US" sz="1800" i="0" dirty="0"/>
                  <a:t> (</a:t>
                </a:r>
                <a:r>
                  <a:rPr lang="en-US" sz="1800" i="0" dirty="0" err="1" smtClean="0"/>
                  <a:t>kosinusi</a:t>
                </a:r>
                <a:r>
                  <a:rPr lang="en-US" sz="1800" i="0" dirty="0" smtClean="0"/>
                  <a:t>,</a:t>
                </a:r>
                <a:r>
                  <a:rPr lang="ru-RU" sz="1800" i="0" dirty="0" smtClean="0"/>
                  <a:t>  </a:t>
                </a:r>
                <a:r>
                  <a:rPr lang="nb-NO" sz="1800" i="0" dirty="0" smtClean="0"/>
                  <a:t>tangensi </a:t>
                </a:r>
                <a:r>
                  <a:rPr lang="nb-NO" sz="1800" i="0" dirty="0"/>
                  <a:t>va kotangensining) bitta </a:t>
                </a:r>
                <a:r>
                  <a:rPr lang="nb-NO" sz="1800" i="0" dirty="0" smtClean="0"/>
                  <a:t>qiymati</a:t>
                </a:r>
                <a:r>
                  <a:rPr lang="ru-RU" sz="1800" i="0" dirty="0" smtClean="0"/>
                  <a:t> </a:t>
                </a:r>
                <a:r>
                  <a:rPr lang="en-US" sz="1800" i="0" dirty="0" err="1" smtClean="0"/>
                  <a:t>mos</a:t>
                </a:r>
                <a:r>
                  <a:rPr lang="en-US" sz="1800" i="0" dirty="0" smtClean="0"/>
                  <a:t> </a:t>
                </a:r>
                <a:r>
                  <a:rPr lang="en-US" sz="1800" i="0" dirty="0" err="1"/>
                  <a:t>qo‘yilayapti</a:t>
                </a:r>
                <a:r>
                  <a:rPr lang="en-US" sz="1800" i="0" dirty="0"/>
                  <a:t>. Bu </a:t>
                </a:r>
                <a:r>
                  <a:rPr lang="en-US" sz="1800" i="0" dirty="0" err="1" smtClean="0"/>
                  <a:t>mosliklar</a:t>
                </a:r>
                <a:r>
                  <a:rPr lang="ru-RU" sz="1800" i="0" dirty="0"/>
                  <a:t> </a:t>
                </a:r>
                <a:r>
                  <a:rPr lang="en-US" sz="1800" i="0" dirty="0" err="1" smtClean="0"/>
                  <a:t>burchakning</a:t>
                </a:r>
                <a:r>
                  <a:rPr lang="ru-RU" sz="1800" i="0" dirty="0" smtClean="0"/>
                  <a:t> </a:t>
                </a:r>
                <a:r>
                  <a:rPr lang="en-US" sz="1800" i="0" dirty="0" smtClean="0"/>
                  <a:t>“sinus”,</a:t>
                </a:r>
                <a:r>
                  <a:rPr lang="ru-RU" sz="1800" i="0" dirty="0" smtClean="0"/>
                  <a:t> </a:t>
                </a:r>
                <a:r>
                  <a:rPr lang="en-US" sz="1800" i="0" dirty="0" smtClean="0"/>
                  <a:t>“</a:t>
                </a:r>
                <a:r>
                  <a:rPr lang="en-US" sz="1800" i="0" dirty="0" err="1" smtClean="0"/>
                  <a:t>kosinus</a:t>
                </a:r>
                <a:r>
                  <a:rPr lang="en-US" sz="1800" i="0" dirty="0" smtClean="0"/>
                  <a:t>”, “</a:t>
                </a:r>
                <a:r>
                  <a:rPr lang="en-US" sz="1800" i="0" dirty="0" err="1" smtClean="0"/>
                  <a:t>tangens</a:t>
                </a:r>
                <a:r>
                  <a:rPr lang="en-US" sz="1800" i="0" dirty="0" smtClean="0"/>
                  <a:t>” </a:t>
                </a:r>
                <a:r>
                  <a:rPr lang="en-US" sz="1800" i="0" dirty="0" err="1"/>
                  <a:t>va</a:t>
                </a:r>
                <a:r>
                  <a:rPr lang="en-US" sz="1800" i="0" dirty="0"/>
                  <a:t> </a:t>
                </a:r>
                <a:r>
                  <a:rPr lang="en-US" sz="1800" i="0" dirty="0" smtClean="0"/>
                  <a:t>“</a:t>
                </a:r>
                <a:r>
                  <a:rPr lang="en-US" sz="1800" i="0" dirty="0" err="1" smtClean="0"/>
                  <a:t>kotangens</a:t>
                </a:r>
                <a:r>
                  <a:rPr lang="en-US" sz="1800" i="0" dirty="0" smtClean="0"/>
                  <a:t>” </a:t>
                </a:r>
                <a:r>
                  <a:rPr lang="en-US" sz="1800" i="0" dirty="0"/>
                  <a:t>deb </a:t>
                </a:r>
                <a:r>
                  <a:rPr lang="en-US" sz="1800" i="0" dirty="0" err="1" smtClean="0"/>
                  <a:t>nomlanuvchi</a:t>
                </a:r>
                <a:r>
                  <a:rPr lang="ru-RU" sz="1800" i="0" dirty="0"/>
                  <a:t> </a:t>
                </a:r>
                <a:r>
                  <a:rPr lang="en-US" sz="1800" i="0" dirty="0" err="1" smtClean="0"/>
                  <a:t>funksiyalarini</a:t>
                </a:r>
                <a:r>
                  <a:rPr lang="en-US" sz="1800" i="0" dirty="0" smtClean="0"/>
                  <a:t> </a:t>
                </a:r>
                <a:r>
                  <a:rPr lang="en-US" sz="1800" i="0" dirty="0" err="1"/>
                  <a:t>aniqlaydi</a:t>
                </a:r>
                <a:r>
                  <a:rPr lang="en-US" sz="1800" i="0" dirty="0"/>
                  <a:t>. </a:t>
                </a:r>
                <a:r>
                  <a:rPr lang="en-US" sz="1800" i="0" dirty="0" err="1"/>
                  <a:t>Ular</a:t>
                </a:r>
                <a:r>
                  <a:rPr lang="en-US" sz="1800" i="0" dirty="0"/>
                  <a:t> </a:t>
                </a:r>
                <a:r>
                  <a:rPr lang="en-US" sz="1800" i="0" dirty="0" err="1"/>
                  <a:t>trigonometrik</a:t>
                </a:r>
                <a:r>
                  <a:rPr lang="en-US" sz="1800" i="0" dirty="0"/>
                  <a:t> </a:t>
                </a:r>
                <a:r>
                  <a:rPr lang="en-US" sz="1800" i="0" dirty="0" err="1" smtClean="0"/>
                  <a:t>funksiyalar</a:t>
                </a:r>
                <a:r>
                  <a:rPr lang="en-US" sz="1800" i="0" dirty="0"/>
                  <a:t> </a:t>
                </a:r>
                <a:r>
                  <a:rPr lang="en-US" sz="1800" i="0" dirty="0" smtClean="0"/>
                  <a:t>deb </a:t>
                </a:r>
                <a:r>
                  <a:rPr lang="en-US" sz="1800" i="0" dirty="0" err="1"/>
                  <a:t>ataladi</a:t>
                </a:r>
                <a:r>
                  <a:rPr lang="en-US" sz="1800" i="0" dirty="0" smtClean="0"/>
                  <a:t>. </a:t>
                </a:r>
                <a:r>
                  <a:rPr lang="en-US" sz="1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“</a:t>
                </a:r>
                <a:r>
                  <a:rPr lang="en-US" sz="1800" i="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Trigonometriya</a:t>
                </a:r>
                <a:r>
                  <a:rPr lang="en-US" sz="1800" i="0" dirty="0">
                    <a:latin typeface="Arial" panose="020B0604020202020204" pitchFamily="34" charset="0"/>
                    <a:cs typeface="Arial" panose="020B0604020202020204" pitchFamily="34" charset="0"/>
                  </a:rPr>
                  <a:t>” </a:t>
                </a:r>
                <a:r>
                  <a:rPr lang="en-US" sz="1800" i="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so‘zi</a:t>
                </a:r>
                <a:r>
                  <a:rPr lang="en-US" sz="1800" i="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- </a:t>
                </a:r>
                <a:r>
                  <a:rPr lang="en-US" sz="1800" i="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yunoncha</a:t>
                </a:r>
                <a:r>
                  <a:rPr lang="en-US" sz="1800" i="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00" i="0" dirty="0">
                    <a:latin typeface="Arial" panose="020B0604020202020204" pitchFamily="34" charset="0"/>
                    <a:cs typeface="Arial" panose="020B0604020202020204" pitchFamily="34" charset="0"/>
                  </a:rPr>
                  <a:t>“</a:t>
                </a:r>
                <a:r>
                  <a:rPr lang="en-US" sz="1800" i="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uchburchaklarni</a:t>
                </a:r>
                <a:r>
                  <a:rPr lang="en-US" sz="1800" i="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00" i="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1800" i="0" dirty="0">
                    <a:latin typeface="Arial" panose="020B0604020202020204" pitchFamily="34" charset="0"/>
                    <a:cs typeface="Arial" panose="020B0604020202020204" pitchFamily="34" charset="0"/>
                  </a:rPr>
                  <a:t>” </a:t>
                </a:r>
                <a:r>
                  <a:rPr lang="en-US" sz="1800" i="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degan</a:t>
                </a:r>
                <a:r>
                  <a:rPr lang="en-US" sz="1800" i="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00" i="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ma’noni</a:t>
                </a:r>
                <a:r>
                  <a:rPr lang="en-US" sz="1800" i="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00" i="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anglatadi</a:t>
                </a:r>
                <a:r>
                  <a:rPr lang="en-US" sz="1800" i="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pPr algn="just"/>
                <a:r>
                  <a:rPr lang="en-US" sz="1800" i="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800" i="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:endParaRPr lang="ru-RU" sz="1800" dirty="0"/>
              </a:p>
            </p:txBody>
          </p:sp>
        </mc:Choice>
        <mc:Fallback xmlns="">
          <p:sp>
            <p:nvSpPr>
              <p:cNvPr id="3" name="Текс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139700" y="555626"/>
                <a:ext cx="5486400" cy="2528641"/>
              </a:xfrm>
              <a:blipFill rotWithShape="1">
                <a:blip r:embed="rId2"/>
                <a:stretch>
                  <a:fillRect l="-2667" t="-2892" r="-25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20849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12700"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sp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13355</TotalTime>
  <Words>1223</Words>
  <Application>Microsoft Office PowerPoint</Application>
  <PresentationFormat>Произвольный</PresentationFormat>
  <Paragraphs>145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20</vt:i4>
      </vt:variant>
    </vt:vector>
  </HeadingPairs>
  <TitlesOfParts>
    <vt:vector size="22" baseType="lpstr">
      <vt:lpstr>Office Theme</vt:lpstr>
      <vt:lpstr>1_Office Theme</vt:lpstr>
      <vt:lpstr>Презентация PowerPoint</vt:lpstr>
      <vt:lpstr> Burchak sinusi, kosinusi, tangensi va kotangensi</vt:lpstr>
      <vt:lpstr>Burchak sinusi, kosinusi, tangensi va kotangensi</vt:lpstr>
      <vt:lpstr>Burchak sinusi, kosinusi, tangensi  va kotangensi</vt:lpstr>
      <vt:lpstr>Burchak sinusi, kosinusi, tangensi va kotangensi</vt:lpstr>
      <vt:lpstr>Burchak sinusi, kosinusi, tangensi va kotangensi</vt:lpstr>
      <vt:lpstr>Burchak sinusi, kosinusi, tangensi va kotangensi</vt:lpstr>
      <vt:lpstr>Burchak sinusi, kosinusi, tangensi va kotangensi</vt:lpstr>
      <vt:lpstr>Burchak sinusi, kosinusi, tangensi va kotangensi</vt:lpstr>
      <vt:lpstr>Burchak sinusi, kosinusi, tangensi va kotangensi</vt:lpstr>
      <vt:lpstr>25.1-mashq</vt:lpstr>
      <vt:lpstr>25.1-mashq</vt:lpstr>
      <vt:lpstr>25.1-mashq</vt:lpstr>
      <vt:lpstr>25.1-mashq</vt:lpstr>
      <vt:lpstr>25.5-mashq</vt:lpstr>
      <vt:lpstr>25.5-mashq</vt:lpstr>
      <vt:lpstr>25.5-mashq</vt:lpstr>
      <vt:lpstr>25.5-mashq</vt:lpstr>
      <vt:lpstr>25.6-mashq</vt:lpstr>
      <vt:lpstr>       Mustaqil bajarish uchun topshiriqlar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1124</cp:revision>
  <dcterms:created xsi:type="dcterms:W3CDTF">2020-04-13T08:05:16Z</dcterms:created>
  <dcterms:modified xsi:type="dcterms:W3CDTF">2020-12-18T20:18:44Z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