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</p:sldMasterIdLst>
  <p:notesMasterIdLst>
    <p:notesMasterId r:id="rId23"/>
  </p:notesMasterIdLst>
  <p:sldIdLst>
    <p:sldId id="413" r:id="rId4"/>
    <p:sldId id="508" r:id="rId5"/>
    <p:sldId id="509" r:id="rId6"/>
    <p:sldId id="513" r:id="rId7"/>
    <p:sldId id="510" r:id="rId8"/>
    <p:sldId id="512" r:id="rId9"/>
    <p:sldId id="474" r:id="rId10"/>
    <p:sldId id="504" r:id="rId11"/>
    <p:sldId id="502" r:id="rId12"/>
    <p:sldId id="462" r:id="rId13"/>
    <p:sldId id="505" r:id="rId14"/>
    <p:sldId id="506" r:id="rId15"/>
    <p:sldId id="463" r:id="rId16"/>
    <p:sldId id="499" r:id="rId17"/>
    <p:sldId id="503" r:id="rId18"/>
    <p:sldId id="507" r:id="rId19"/>
    <p:sldId id="490" r:id="rId20"/>
    <p:sldId id="491" r:id="rId21"/>
    <p:sldId id="284" r:id="rId2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D5"/>
    <a:srgbClr val="7EA297"/>
    <a:srgbClr val="70B09B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>
      <p:cViewPr varScale="1">
        <p:scale>
          <a:sx n="145" d="100"/>
          <a:sy n="145" d="100"/>
        </p:scale>
        <p:origin x="58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7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9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7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12/4/2020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1.png"/><Relationship Id="rId7" Type="http://schemas.openxmlformats.org/officeDocument/2006/relationships/image" Target="../media/image270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61.png"/><Relationship Id="rId11" Type="http://schemas.openxmlformats.org/officeDocument/2006/relationships/image" Target="../media/image31.png"/><Relationship Id="rId5" Type="http://schemas.openxmlformats.org/officeDocument/2006/relationships/image" Target="../media/image251.png"/><Relationship Id="rId10" Type="http://schemas.openxmlformats.org/officeDocument/2006/relationships/image" Target="../media/image30.png"/><Relationship Id="rId4" Type="http://schemas.openxmlformats.org/officeDocument/2006/relationships/image" Target="../media/image241.png"/><Relationship Id="rId9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13" Type="http://schemas.openxmlformats.org/officeDocument/2006/relationships/image" Target="../media/image51.png"/><Relationship Id="rId3" Type="http://schemas.openxmlformats.org/officeDocument/2006/relationships/image" Target="../media/image43.png"/><Relationship Id="rId7" Type="http://schemas.openxmlformats.org/officeDocument/2006/relationships/image" Target="../media/image240.png"/><Relationship Id="rId12" Type="http://schemas.openxmlformats.org/officeDocument/2006/relationships/image" Target="../media/image49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11" Type="http://schemas.openxmlformats.org/officeDocument/2006/relationships/image" Target="../media/image48.png"/><Relationship Id="rId5" Type="http://schemas.openxmlformats.org/officeDocument/2006/relationships/image" Target="../media/image44.png"/><Relationship Id="rId10" Type="http://schemas.openxmlformats.org/officeDocument/2006/relationships/image" Target="../media/image46.png"/><Relationship Id="rId4" Type="http://schemas.openxmlformats.org/officeDocument/2006/relationships/image" Target="../media/image210.png"/><Relationship Id="rId9" Type="http://schemas.openxmlformats.org/officeDocument/2006/relationships/image" Target="../media/image45.png"/><Relationship Id="rId14" Type="http://schemas.openxmlformats.org/officeDocument/2006/relationships/image" Target="../media/image31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2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1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311.png"/><Relationship Id="rId7" Type="http://schemas.openxmlformats.org/officeDocument/2006/relationships/image" Target="../media/image7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10" Type="http://schemas.openxmlformats.org/officeDocument/2006/relationships/image" Target="../media/image100.png"/><Relationship Id="rId4" Type="http://schemas.openxmlformats.org/officeDocument/2006/relationships/image" Target="../media/image47.png"/><Relationship Id="rId9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47626" y="1184158"/>
            <a:ext cx="4397474" cy="768150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sz="25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5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O‘xshash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ko‘pburchaklarning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xossalari</a:t>
            </a:r>
            <a:r>
              <a:rPr lang="en-US" sz="2400" b="1" dirty="0" smtClean="0"/>
              <a:t> </a:t>
            </a:r>
            <a:endParaRPr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30994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30995" y="228106"/>
            <a:ext cx="976208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50799" y="269493"/>
            <a:ext cx="951501" cy="362332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="" xmlns:a16="http://schemas.microsoft.com/office/drawing/2014/main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en-US" kern="0" spc="10" dirty="0" err="1">
                <a:solidFill>
                  <a:sysClr val="window" lastClr="FFFFFF"/>
                </a:solidFill>
              </a:rPr>
              <a:t>Geometriya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155825"/>
            <a:ext cx="167640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55265"/>
                <a:ext cx="3467100" cy="2363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Natijada,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ko‘pburchaklar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sondagi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uchburchaklarga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ajraldi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juft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o‘xshashligini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ko‘rsatamiz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Chunki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ko‘pburchaklarda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</m:t>
                        </m:r>
                      </m:num>
                      <m:den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𝐵𝐶</m:t>
                        </m:r>
                      </m:num>
                      <m:den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o‘xshashligining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2-alomatiga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55265"/>
                <a:ext cx="3467100" cy="2363980"/>
              </a:xfrm>
              <a:prstGeom prst="rect">
                <a:avLst/>
              </a:prstGeom>
              <a:blipFill rotWithShape="0">
                <a:blip r:embed="rId2"/>
                <a:stretch>
                  <a:fillRect l="-527" t="-515" r="-3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100" y="1317625"/>
            <a:ext cx="1921262" cy="172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0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06810" y="784225"/>
                <a:ext cx="2628900" cy="15022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0"/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lvl="0"/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𝐶𝐷</m:t>
                        </m:r>
                      </m:num>
                      <m:den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𝐷𝐸</m:t>
                        </m:r>
                      </m:num>
                      <m:den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o‘xshashligining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lvl="0"/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2-alomatiga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𝐶𝐷𝐸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10" y="784225"/>
                <a:ext cx="2628900" cy="1502206"/>
              </a:xfrm>
              <a:prstGeom prst="rect">
                <a:avLst/>
              </a:prstGeom>
              <a:blipFill rotWithShape="0">
                <a:blip r:embed="rId2"/>
                <a:stretch>
                  <a:fillRect l="-694" t="-813" r="-463" b="-3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3786" y="775203"/>
            <a:ext cx="1921262" cy="172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44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7800" y="555265"/>
                <a:ext cx="3543300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𝐴𝐶𝐸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Haqiqatan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qaraymiz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𝐶𝐴𝐸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𝐵𝐴𝐸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14:m>
                  <m:oMath xmlns:m="http://schemas.openxmlformats.org/officeDocument/2006/math">
                    <m:r>
                      <a:rPr lang="en-US" sz="140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−∠</m:t>
                    </m:r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yerda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𝐵𝐴𝐸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beshburchaklarning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𝐶𝐴𝐵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uchburchaklarning 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𝐶𝐴𝐸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555265"/>
                <a:ext cx="3543300" cy="2462213"/>
              </a:xfrm>
              <a:prstGeom prst="rect">
                <a:avLst/>
              </a:prstGeom>
              <a:blipFill rotWithShape="0">
                <a:blip r:embed="rId2"/>
                <a:stretch>
                  <a:fillRect l="-516" t="-495" b="-17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1100" y="1056858"/>
            <a:ext cx="1921262" cy="172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2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909808"/>
                <a:ext cx="3619971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prstClr val="black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𝐴𝐸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hamda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tomonlarni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qaraymiz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chunki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uchburchaklarning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𝐴𝐸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chunki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ular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ham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beshburchaklarning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o‘xshashligining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2-alomatiga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𝐴𝐶𝐸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~∆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909808"/>
                <a:ext cx="3619971" cy="2031325"/>
              </a:xfrm>
              <a:prstGeom prst="rect">
                <a:avLst/>
              </a:prstGeom>
              <a:blipFill rotWithShape="0">
                <a:blip r:embed="rId2"/>
                <a:stretch>
                  <a:fillRect l="-505" t="-601" b="-2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671" y="1012825"/>
            <a:ext cx="1921262" cy="1729355"/>
          </a:xfrm>
          <a:prstGeom prst="rect">
            <a:avLst/>
          </a:prstGeom>
        </p:spPr>
      </p:pic>
      <p:sp>
        <p:nvSpPr>
          <p:cNvPr id="5" name="Равнобедренный треугольник 4"/>
          <p:cNvSpPr/>
          <p:nvPr/>
        </p:nvSpPr>
        <p:spPr>
          <a:xfrm>
            <a:off x="1587500" y="2665980"/>
            <a:ext cx="228600" cy="152400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02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1" y="631825"/>
            <a:ext cx="5334000" cy="533400"/>
          </a:xfrm>
        </p:spPr>
        <p:txBody>
          <a:bodyPr/>
          <a:lstStyle/>
          <a:p>
            <a:r>
              <a:rPr lang="en-US" b="1" i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3-teorema</a:t>
            </a:r>
            <a:r>
              <a:rPr lang="en-US" b="1" i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0" dirty="0" err="1" smtClean="0">
                <a:solidFill>
                  <a:schemeClr val="tx1"/>
                </a:solidFill>
              </a:rPr>
              <a:t>O‘xshash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ko‘pburchaklar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yuzlarining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nisbati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 smtClean="0">
                <a:solidFill>
                  <a:schemeClr val="tx1"/>
                </a:solidFill>
              </a:rPr>
              <a:t>o‘xshashlik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 smtClean="0">
                <a:solidFill>
                  <a:schemeClr val="tx1"/>
                </a:solidFill>
              </a:rPr>
              <a:t>koeffitsiyentining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kvadratiga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err="1">
                <a:solidFill>
                  <a:schemeClr val="tx1"/>
                </a:solidFill>
              </a:rPr>
              <a:t>teng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endParaRPr lang="en-US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Объект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177" y="1393825"/>
            <a:ext cx="1990724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>
                <a:off x="130250" y="1089025"/>
                <a:ext cx="3286050" cy="1752600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b="1" kern="0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Isbot.</a:t>
                </a:r>
                <a:r>
                  <a:rPr lang="ru-RU" sz="1400" b="1" kern="0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Aytaylik</a:t>
                </a:r>
                <a:r>
                  <a:rPr lang="pt-BR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pt-BR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1400" ker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…</m:t>
                    </m:r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1400" ker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…</m:t>
                    </m:r>
                    <m:sSub>
                      <m:sSubPr>
                        <m:ctrlPr>
                          <a:rPr lang="en-US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ko‘pburchaklar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endParaRPr lang="en-US" sz="1400" kern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ker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—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pt-BR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 </a:t>
                </a:r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holda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,...,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400" kern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1400" kern="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pt-BR" sz="1400" kern="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,...,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sSub>
                      <m:sSubPr>
                        <m:ctrlPr>
                          <a:rPr lang="pt-BR" sz="14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1400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400" kern="0" dirty="0" smtClean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uchburchaklarga </a:t>
                </a:r>
                <a:r>
                  <a:rPr lang="en-US" sz="1400" kern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400" kern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50" y="1089025"/>
                <a:ext cx="3286050" cy="1752600"/>
              </a:xfrm>
              <a:prstGeom prst="rect">
                <a:avLst/>
              </a:prstGeom>
              <a:blipFill rotWithShape="0">
                <a:blip r:embed="rId3"/>
                <a:stretch>
                  <a:fillRect l="-557" t="-697" r="-1670" b="-62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174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Teoremaning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kern="1200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7020" y="631824"/>
                <a:ext cx="3285955" cy="2741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kern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1400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‘xshash</a:t>
                </a:r>
                <a:r>
                  <a:rPr lang="en-US" sz="1400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uchburchaklar</a:t>
                </a:r>
                <a:r>
                  <a:rPr lang="en-US" sz="14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yuzlarining</a:t>
                </a:r>
                <a:r>
                  <a:rPr lang="en-US" sz="14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1400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ga </a:t>
                </a:r>
                <a:r>
                  <a:rPr lang="en-US" sz="1400" kern="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kern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400" kern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1400" kern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b>
                        </m:sSub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,…,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sub>
                    </m:sSub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=</m:t>
                        </m:r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1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tengliklarning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qismlarini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qo‘shsak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…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…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 </a:t>
                </a:r>
                <a:r>
                  <a:rPr lang="en-US" sz="14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1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20" y="631824"/>
                <a:ext cx="3285955" cy="2741776"/>
              </a:xfrm>
              <a:prstGeom prst="rect">
                <a:avLst/>
              </a:prstGeom>
              <a:blipFill rotWithShape="0">
                <a:blip r:embed="rId2"/>
                <a:stretch>
                  <a:fillRect l="-557" t="-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9177" y="1393825"/>
            <a:ext cx="1990724" cy="1447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0580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Masalalar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yechish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2100" y="631824"/>
                <a:ext cx="5334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i="1" dirty="0" smtClean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1-Masala.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Perimetrlari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18 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24 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yuzlarining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nisbatini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631824"/>
                <a:ext cx="533400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43" t="-2353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авильный пятиугольник 7"/>
          <p:cNvSpPr/>
          <p:nvPr/>
        </p:nvSpPr>
        <p:spPr>
          <a:xfrm>
            <a:off x="426984" y="2024813"/>
            <a:ext cx="838199" cy="756843"/>
          </a:xfrm>
          <a:custGeom>
            <a:avLst/>
            <a:gdLst>
              <a:gd name="connsiteX0" fmla="*/ 1 w 1066800"/>
              <a:gd name="connsiteY0" fmla="*/ 493615 h 1292304"/>
              <a:gd name="connsiteX1" fmla="*/ 533400 w 1066800"/>
              <a:gd name="connsiteY1" fmla="*/ 0 h 1292304"/>
              <a:gd name="connsiteX2" fmla="*/ 1066799 w 1066800"/>
              <a:gd name="connsiteY2" fmla="*/ 493615 h 1292304"/>
              <a:gd name="connsiteX3" fmla="*/ 863059 w 1066800"/>
              <a:gd name="connsiteY3" fmla="*/ 1292301 h 1292304"/>
              <a:gd name="connsiteX4" fmla="*/ 203741 w 1066800"/>
              <a:gd name="connsiteY4" fmla="*/ 1292301 h 1292304"/>
              <a:gd name="connsiteX5" fmla="*/ 1 w 1066800"/>
              <a:gd name="connsiteY5" fmla="*/ 493615 h 1292304"/>
              <a:gd name="connsiteX0" fmla="*/ 0 w 1453659"/>
              <a:gd name="connsiteY0" fmla="*/ 493615 h 1292301"/>
              <a:gd name="connsiteX1" fmla="*/ 533399 w 1453659"/>
              <a:gd name="connsiteY1" fmla="*/ 0 h 1292301"/>
              <a:gd name="connsiteX2" fmla="*/ 1453659 w 1453659"/>
              <a:gd name="connsiteY2" fmla="*/ 521750 h 1292301"/>
              <a:gd name="connsiteX3" fmla="*/ 863058 w 1453659"/>
              <a:gd name="connsiteY3" fmla="*/ 1292301 h 1292301"/>
              <a:gd name="connsiteX4" fmla="*/ 203740 w 1453659"/>
              <a:gd name="connsiteY4" fmla="*/ 1292301 h 1292301"/>
              <a:gd name="connsiteX5" fmla="*/ 0 w 1453659"/>
              <a:gd name="connsiteY5" fmla="*/ 493615 h 129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3659" h="1292301">
                <a:moveTo>
                  <a:pt x="0" y="493615"/>
                </a:moveTo>
                <a:lnTo>
                  <a:pt x="533399" y="0"/>
                </a:lnTo>
                <a:lnTo>
                  <a:pt x="1453659" y="521750"/>
                </a:lnTo>
                <a:lnTo>
                  <a:pt x="863058" y="1292301"/>
                </a:lnTo>
                <a:lnTo>
                  <a:pt x="203740" y="1292301"/>
                </a:lnTo>
                <a:lnTo>
                  <a:pt x="0" y="49361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авильный пятиугольник 7"/>
          <p:cNvSpPr/>
          <p:nvPr/>
        </p:nvSpPr>
        <p:spPr>
          <a:xfrm>
            <a:off x="1665906" y="1493590"/>
            <a:ext cx="1453659" cy="1292301"/>
          </a:xfrm>
          <a:custGeom>
            <a:avLst/>
            <a:gdLst>
              <a:gd name="connsiteX0" fmla="*/ 1 w 1066800"/>
              <a:gd name="connsiteY0" fmla="*/ 493615 h 1292304"/>
              <a:gd name="connsiteX1" fmla="*/ 533400 w 1066800"/>
              <a:gd name="connsiteY1" fmla="*/ 0 h 1292304"/>
              <a:gd name="connsiteX2" fmla="*/ 1066799 w 1066800"/>
              <a:gd name="connsiteY2" fmla="*/ 493615 h 1292304"/>
              <a:gd name="connsiteX3" fmla="*/ 863059 w 1066800"/>
              <a:gd name="connsiteY3" fmla="*/ 1292301 h 1292304"/>
              <a:gd name="connsiteX4" fmla="*/ 203741 w 1066800"/>
              <a:gd name="connsiteY4" fmla="*/ 1292301 h 1292304"/>
              <a:gd name="connsiteX5" fmla="*/ 1 w 1066800"/>
              <a:gd name="connsiteY5" fmla="*/ 493615 h 1292304"/>
              <a:gd name="connsiteX0" fmla="*/ 0 w 1453659"/>
              <a:gd name="connsiteY0" fmla="*/ 493615 h 1292301"/>
              <a:gd name="connsiteX1" fmla="*/ 533399 w 1453659"/>
              <a:gd name="connsiteY1" fmla="*/ 0 h 1292301"/>
              <a:gd name="connsiteX2" fmla="*/ 1453659 w 1453659"/>
              <a:gd name="connsiteY2" fmla="*/ 521750 h 1292301"/>
              <a:gd name="connsiteX3" fmla="*/ 863058 w 1453659"/>
              <a:gd name="connsiteY3" fmla="*/ 1292301 h 1292301"/>
              <a:gd name="connsiteX4" fmla="*/ 203740 w 1453659"/>
              <a:gd name="connsiteY4" fmla="*/ 1292301 h 1292301"/>
              <a:gd name="connsiteX5" fmla="*/ 0 w 1453659"/>
              <a:gd name="connsiteY5" fmla="*/ 493615 h 129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3659" h="1292301">
                <a:moveTo>
                  <a:pt x="0" y="493615"/>
                </a:moveTo>
                <a:lnTo>
                  <a:pt x="533399" y="0"/>
                </a:lnTo>
                <a:lnTo>
                  <a:pt x="1453659" y="521750"/>
                </a:lnTo>
                <a:lnTo>
                  <a:pt x="863058" y="1292301"/>
                </a:lnTo>
                <a:lnTo>
                  <a:pt x="203740" y="1292301"/>
                </a:lnTo>
                <a:lnTo>
                  <a:pt x="0" y="49361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46548" y="2680460"/>
                <a:ext cx="4572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48" y="2680460"/>
                <a:ext cx="457200" cy="307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1433" y="2128877"/>
                <a:ext cx="42133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33" y="2128877"/>
                <a:ext cx="421333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57669" y="1741812"/>
                <a:ext cx="42133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69" y="1741812"/>
                <a:ext cx="421334" cy="3077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880151" y="2691957"/>
                <a:ext cx="43319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151" y="2691957"/>
                <a:ext cx="433196" cy="3077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575318" y="2703028"/>
                <a:ext cx="41408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318" y="2703028"/>
                <a:ext cx="414088" cy="30777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313347" y="1806735"/>
                <a:ext cx="41825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347" y="1806735"/>
                <a:ext cx="418255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044700" y="1192233"/>
                <a:ext cx="41825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700" y="1192233"/>
                <a:ext cx="418255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438833" y="2699428"/>
                <a:ext cx="42223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833" y="2699428"/>
                <a:ext cx="422231" cy="3077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102190" y="1213991"/>
                <a:ext cx="2514600" cy="1545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 smtClean="0">
                    <a:solidFill>
                      <a:prstClr val="black"/>
                    </a:solidFill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ru-RU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40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=24, 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=18</m:t>
                      </m:r>
                    </m:oMath>
                  </m:oMathPara>
                </a14:m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:pPr lvl="0" algn="ctr"/>
                <a:endParaRPr lang="en-US" sz="1400" i="1" dirty="0" smtClean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lvl="0" algn="ctr"/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</a:rPr>
                  <a:t> 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:pPr lvl="0" algn="ctr"/>
                <a:r>
                  <a:rPr lang="en-US" sz="1400" dirty="0">
                    <a:solidFill>
                      <a:prstClr val="black"/>
                    </a:solidFill>
                  </a:rPr>
                  <a:t>2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ru-RU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num>
                              <m:den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.</a:t>
                </a:r>
                <a:endParaRPr lang="en-US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190" y="1213991"/>
                <a:ext cx="2514600" cy="1545872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594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одзаголовок 24"/>
          <p:cNvSpPr>
            <a:spLocks noGrp="1"/>
          </p:cNvSpPr>
          <p:nvPr>
            <p:ph type="subTitle" idx="4"/>
          </p:nvPr>
        </p:nvSpPr>
        <p:spPr>
          <a:xfrm>
            <a:off x="265748" y="1731962"/>
            <a:ext cx="133985" cy="238125"/>
          </a:xfrm>
        </p:spPr>
        <p:txBody>
          <a:bodyPr/>
          <a:lstStyle/>
          <a:p>
            <a:r>
              <a:rPr lang="en-US" dirty="0" smtClean="0"/>
              <a:t>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Yuzlari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6 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24 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27" y="545902"/>
                <a:ext cx="541020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38" t="-2353" r="-338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21024" y="1345411"/>
                <a:ext cx="1293158" cy="296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=6 </m:t>
                          </m:r>
                          <m:r>
                            <m:rPr>
                              <m:sty m:val="p"/>
                            </m:rP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1024" y="1345411"/>
                <a:ext cx="1293158" cy="2966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/>
          <p:cNvCxnSpPr/>
          <p:nvPr/>
        </p:nvCxnSpPr>
        <p:spPr>
          <a:xfrm>
            <a:off x="438785" y="1851025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38785" y="1241425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32435" y="1241425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575435" y="1241425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одзаголовок 24"/>
          <p:cNvSpPr txBox="1">
            <a:spLocks/>
          </p:cNvSpPr>
          <p:nvPr/>
        </p:nvSpPr>
        <p:spPr>
          <a:xfrm>
            <a:off x="280353" y="1129967"/>
            <a:ext cx="13398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/>
              <a:t>B</a:t>
            </a:r>
            <a:endParaRPr lang="ru-RU" kern="0" dirty="0"/>
          </a:p>
        </p:txBody>
      </p:sp>
      <p:sp>
        <p:nvSpPr>
          <p:cNvPr id="27" name="Подзаголовок 24"/>
          <p:cNvSpPr txBox="1">
            <a:spLocks/>
          </p:cNvSpPr>
          <p:nvPr/>
        </p:nvSpPr>
        <p:spPr>
          <a:xfrm>
            <a:off x="1597124" y="1136494"/>
            <a:ext cx="1524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/>
              <a:t>C</a:t>
            </a:r>
            <a:endParaRPr lang="ru-RU" kern="0" dirty="0"/>
          </a:p>
        </p:txBody>
      </p:sp>
      <p:sp>
        <p:nvSpPr>
          <p:cNvPr id="28" name="Подзаголовок 24"/>
          <p:cNvSpPr txBox="1">
            <a:spLocks/>
          </p:cNvSpPr>
          <p:nvPr/>
        </p:nvSpPr>
        <p:spPr>
          <a:xfrm>
            <a:off x="1604110" y="1712365"/>
            <a:ext cx="13398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0" dirty="0"/>
              <a:t>D</a:t>
            </a:r>
            <a:endParaRPr lang="ru-RU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47882" y="1371933"/>
                <a:ext cx="81412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𝐴𝐵𝐶𝐷</m:t>
                              </m:r>
                            </m:sub>
                          </m:sSub>
                          <m: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=24 </m:t>
                          </m:r>
                          <m:r>
                            <m:rPr>
                              <m:sty m:val="p"/>
                            </m:rP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882" y="1371933"/>
                <a:ext cx="814124" cy="276999"/>
              </a:xfrm>
              <a:prstGeom prst="rect">
                <a:avLst/>
              </a:prstGeom>
              <a:blipFill rotWithShape="0">
                <a:blip r:embed="rId4"/>
                <a:stretch>
                  <a:fillRect r="-335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/>
          <p:cNvCxnSpPr/>
          <p:nvPr/>
        </p:nvCxnSpPr>
        <p:spPr>
          <a:xfrm>
            <a:off x="3735457" y="1589419"/>
            <a:ext cx="57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306957" y="1351461"/>
            <a:ext cx="0" cy="237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одзаголовок 24"/>
              <p:cNvSpPr txBox="1">
                <a:spLocks/>
              </p:cNvSpPr>
              <p:nvPr/>
            </p:nvSpPr>
            <p:spPr>
              <a:xfrm>
                <a:off x="3573093" y="1589419"/>
                <a:ext cx="228600" cy="21544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kern="0" dirty="0"/>
              </a:p>
            </p:txBody>
          </p:sp>
        </mc:Choice>
        <mc:Fallback xmlns="">
          <p:sp>
            <p:nvSpPr>
              <p:cNvPr id="39" name="Подзаголовок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093" y="1589419"/>
                <a:ext cx="228600" cy="215444"/>
              </a:xfrm>
              <a:prstGeom prst="rect">
                <a:avLst/>
              </a:prstGeom>
              <a:blipFill rotWithShape="0">
                <a:blip r:embed="rId5"/>
                <a:stretch>
                  <a:fillRect l="-18421" r="-2632"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одзаголовок 24"/>
              <p:cNvSpPr txBox="1">
                <a:spLocks/>
              </p:cNvSpPr>
              <p:nvPr/>
            </p:nvSpPr>
            <p:spPr>
              <a:xfrm>
                <a:off x="3505498" y="1108106"/>
                <a:ext cx="228600" cy="21544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kern="0" dirty="0"/>
              </a:p>
            </p:txBody>
          </p:sp>
        </mc:Choice>
        <mc:Fallback xmlns="">
          <p:sp>
            <p:nvSpPr>
              <p:cNvPr id="41" name="Подзаголовок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498" y="1108106"/>
                <a:ext cx="228600" cy="215444"/>
              </a:xfrm>
              <a:prstGeom prst="rect">
                <a:avLst/>
              </a:prstGeom>
              <a:blipFill rotWithShape="0">
                <a:blip r:embed="rId6"/>
                <a:stretch>
                  <a:fillRect l="-18421" r="-2632"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одзаголовок 24"/>
              <p:cNvSpPr txBox="1">
                <a:spLocks/>
              </p:cNvSpPr>
              <p:nvPr/>
            </p:nvSpPr>
            <p:spPr>
              <a:xfrm>
                <a:off x="4251378" y="1106931"/>
                <a:ext cx="228600" cy="21544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kern="0" dirty="0"/>
              </a:p>
            </p:txBody>
          </p:sp>
        </mc:Choice>
        <mc:Fallback xmlns="">
          <p:sp>
            <p:nvSpPr>
              <p:cNvPr id="42" name="Подзаголовок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378" y="1106931"/>
                <a:ext cx="228600" cy="215444"/>
              </a:xfrm>
              <a:prstGeom prst="rect">
                <a:avLst/>
              </a:prstGeom>
              <a:blipFill rotWithShape="0">
                <a:blip r:embed="rId7"/>
                <a:stretch>
                  <a:fillRect l="-15789"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одзаголовок 24"/>
              <p:cNvSpPr txBox="1">
                <a:spLocks/>
              </p:cNvSpPr>
              <p:nvPr/>
            </p:nvSpPr>
            <p:spPr>
              <a:xfrm>
                <a:off x="4306957" y="1575051"/>
                <a:ext cx="228600" cy="21544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1400" b="0" i="1">
                    <a:solidFill>
                      <a:srgbClr val="231F20"/>
                    </a:solidFill>
                    <a:latin typeface="Arial"/>
                    <a:ea typeface="+mn-ea"/>
                    <a:cs typeface="Arial"/>
                  </a:defRPr>
                </a:lvl1pPr>
                <a:lvl2pPr marL="457200">
                  <a:defRPr>
                    <a:latin typeface="+mn-lt"/>
                    <a:ea typeface="+mn-ea"/>
                    <a:cs typeface="+mn-cs"/>
                  </a:defRPr>
                </a:lvl2pPr>
                <a:lvl3pPr marL="914400">
                  <a:defRPr>
                    <a:latin typeface="+mn-lt"/>
                    <a:ea typeface="+mn-ea"/>
                    <a:cs typeface="+mn-cs"/>
                  </a:defRPr>
                </a:lvl3pPr>
                <a:lvl4pPr marL="1371600">
                  <a:defRPr>
                    <a:latin typeface="+mn-lt"/>
                    <a:ea typeface="+mn-ea"/>
                    <a:cs typeface="+mn-cs"/>
                  </a:defRPr>
                </a:lvl4pPr>
                <a:lvl5pPr marL="1828800">
                  <a:defRPr>
                    <a:latin typeface="+mn-lt"/>
                    <a:ea typeface="+mn-ea"/>
                    <a:cs typeface="+mn-cs"/>
                  </a:defRPr>
                </a:lvl5pPr>
                <a:lvl6pPr marL="2286000">
                  <a:defRPr>
                    <a:latin typeface="+mn-lt"/>
                    <a:ea typeface="+mn-ea"/>
                    <a:cs typeface="+mn-cs"/>
                  </a:defRPr>
                </a:lvl6pPr>
                <a:lvl7pPr marL="2743200">
                  <a:defRPr>
                    <a:latin typeface="+mn-lt"/>
                    <a:ea typeface="+mn-ea"/>
                    <a:cs typeface="+mn-cs"/>
                  </a:defRPr>
                </a:lvl7pPr>
                <a:lvl8pPr marL="3200400">
                  <a:defRPr>
                    <a:latin typeface="+mn-lt"/>
                    <a:ea typeface="+mn-ea"/>
                    <a:cs typeface="+mn-cs"/>
                  </a:defRPr>
                </a:lvl8pPr>
                <a:lvl9pPr marL="3657600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b="0" i="1" kern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kern="0" dirty="0"/>
              </a:p>
            </p:txBody>
          </p:sp>
        </mc:Choice>
        <mc:Fallback xmlns="">
          <p:sp>
            <p:nvSpPr>
              <p:cNvPr id="43" name="Подзаголовок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957" y="1575051"/>
                <a:ext cx="228600" cy="215444"/>
              </a:xfrm>
              <a:prstGeom prst="rect">
                <a:avLst/>
              </a:prstGeom>
              <a:blipFill rotWithShape="0">
                <a:blip r:embed="rId8"/>
                <a:stretch>
                  <a:fillRect l="-18919" r="-5405" b="-13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280352" y="2026864"/>
            <a:ext cx="5345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3-teoremaga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164027" y="2573155"/>
                <a:ext cx="1741170" cy="3304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𝐴𝐵𝐶𝐷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027" y="2573155"/>
                <a:ext cx="1741170" cy="3304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Стрелка вправо 47"/>
          <p:cNvSpPr/>
          <p:nvPr/>
        </p:nvSpPr>
        <p:spPr>
          <a:xfrm>
            <a:off x="4205238" y="2683893"/>
            <a:ext cx="228600" cy="170033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1916196" y="2481741"/>
                <a:ext cx="2050995" cy="558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sz="1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𝐴𝐵𝐶𝐷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num>
                        <m:den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196" y="2481741"/>
                <a:ext cx="2050995" cy="55893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635500" y="2653486"/>
                <a:ext cx="540894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k</m:t>
                      </m:r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=2.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00" y="2653486"/>
                <a:ext cx="540894" cy="215444"/>
              </a:xfrm>
              <a:prstGeom prst="rect">
                <a:avLst/>
              </a:prstGeom>
              <a:blipFill rotWithShape="0">
                <a:blip r:embed="rId11"/>
                <a:stretch>
                  <a:fillRect l="-4494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object 6"/>
          <p:cNvSpPr txBox="1">
            <a:spLocks/>
          </p:cNvSpPr>
          <p:nvPr/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1449768" rtl="0"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19.</a:t>
            </a:r>
            <a:r>
              <a:rPr lang="ru-RU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3735457" y="1351938"/>
            <a:ext cx="5715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734098" y="1351938"/>
            <a:ext cx="0" cy="237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248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 animBg="1"/>
      <p:bldP spid="49" grpId="0"/>
      <p:bldP spid="5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19.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-mashq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9700" y="592118"/>
                <a:ext cx="5410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Ikkita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ko‘pburchakning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perimetrlari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18 </a:t>
                </a:r>
                <a:r>
                  <a:rPr lang="en-US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36 </a:t>
                </a:r>
                <a:r>
                  <a:rPr lang="en-US" sz="1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14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yuzlarining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yig‘indisi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Ko‘pburchaklar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yuzlarini</a:t>
                </a: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en-US" sz="14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92118"/>
                <a:ext cx="5410200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338" t="-2326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 flipH="1">
                <a:off x="221445" y="1124864"/>
                <a:ext cx="142386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𝑃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18 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𝑐𝑚</m:t>
                      </m:r>
                    </m:oMath>
                  </m:oMathPara>
                </a14:m>
                <a:endParaRPr lang="en-US" sz="1200" dirty="0" smtClean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2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1200">
                          <a:latin typeface="Cambria Math" panose="02040503050406030204" pitchFamily="18" charset="0"/>
                          <a:cs typeface="Arial" pitchFamily="34" charset="0"/>
                        </a:rPr>
                        <m:t>36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𝑐</m:t>
                      </m:r>
                      <m:r>
                        <a:rPr lang="en-US" sz="1200" i="1">
                          <a:latin typeface="Cambria Math" panose="02040503050406030204" pitchFamily="18" charset="0"/>
                          <a:cs typeface="Arial" pitchFamily="34" charset="0"/>
                        </a:rPr>
                        <m:t>𝑚</m:t>
                      </m:r>
                      <m:r>
                        <a:rPr lang="en-US" sz="1200" b="0" i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1200" b="0" i="0" dirty="0" smtClean="0">
                  <a:latin typeface="Cambria Math" panose="02040503050406030204" pitchFamily="18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𝑆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200" i="1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120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1200" i="1">
                          <a:latin typeface="Cambria Math" panose="02040503050406030204" pitchFamily="18" charset="0"/>
                          <a:cs typeface="Arial" pitchFamily="34" charset="0"/>
                        </a:rPr>
                        <m:t>0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𝑐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𝑚</m:t>
                          </m:r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1200" dirty="0">
                  <a:latin typeface="Arial" pitchFamily="34" charset="0"/>
                  <a:cs typeface="Arial" pitchFamily="34" charset="0"/>
                </a:endParaRPr>
              </a:p>
              <a:p>
                <a:endParaRPr lang="ru-RU" sz="1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21445" y="1124864"/>
                <a:ext cx="1423866" cy="1015663"/>
              </a:xfrm>
              <a:prstGeom prst="rect">
                <a:avLst/>
              </a:prstGeom>
              <a:blipFill rotWithShape="0">
                <a:blip r:embed="rId3"/>
                <a:stretch>
                  <a:fillRect t="-12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404081" y="2002027"/>
                <a:ext cx="11072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𝑆</m:t>
                    </m:r>
                    <m:r>
                      <a:rPr lang="en-US" sz="12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2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?</m:t>
                    </m:r>
                  </m:oMath>
                </a14:m>
                <a:r>
                  <a:rPr lang="en-US" sz="12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12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12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lang="en-US" sz="1200" i="1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200">
                        <a:latin typeface="Cambria Math" panose="02040503050406030204" pitchFamily="18" charset="0"/>
                        <a:cs typeface="Arial" pitchFamily="34" charset="0"/>
                      </a:rPr>
                      <m:t>?</m:t>
                    </m:r>
                  </m:oMath>
                </a14:m>
                <a:endParaRPr lang="ru-RU" sz="1200" dirty="0">
                  <a:latin typeface="Arial" pitchFamily="34" charset="0"/>
                  <a:cs typeface="Arial" pitchFamily="34" charset="0"/>
                </a:endParaRPr>
              </a:p>
              <a:p>
                <a:endParaRPr lang="ru-RU" sz="1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81" y="2002027"/>
                <a:ext cx="1107219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Box 67"/>
          <p:cNvSpPr txBox="1"/>
          <p:nvPr/>
        </p:nvSpPr>
        <p:spPr>
          <a:xfrm flipH="1">
            <a:off x="1931736" y="1064184"/>
            <a:ext cx="3707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                        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formulalarga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ko‘ra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koeffitsiyentini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yuzalarni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topamiz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1684318" y="2011969"/>
                <a:ext cx="1586779" cy="5322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400" b="0" i="0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4318" y="2011969"/>
                <a:ext cx="1586779" cy="53226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5" name="Прямая соединительная линия 74"/>
          <p:cNvCxnSpPr/>
          <p:nvPr/>
        </p:nvCxnSpPr>
        <p:spPr>
          <a:xfrm>
            <a:off x="1587500" y="1165225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260882" y="1927225"/>
            <a:ext cx="1631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42726" y="1089367"/>
                <a:ext cx="685800" cy="43992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726" y="1089367"/>
                <a:ext cx="685800" cy="439929"/>
              </a:xfrm>
              <a:prstGeom prst="rect">
                <a:avLst/>
              </a:prstGeom>
              <a:blipFill>
                <a:blip r:embed="rId6"/>
                <a:stretch>
                  <a:fillRect l="-2679" t="-1389" b="-8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239884" y="2011969"/>
                <a:ext cx="723851" cy="5322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1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9884" y="2011969"/>
                <a:ext cx="723851" cy="5322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Стрелка вправо 8"/>
          <p:cNvSpPr/>
          <p:nvPr/>
        </p:nvSpPr>
        <p:spPr>
          <a:xfrm>
            <a:off x="3983515" y="2181388"/>
            <a:ext cx="250368" cy="191077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330700" y="2181388"/>
                <a:ext cx="63729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700" y="2181388"/>
                <a:ext cx="637290" cy="215444"/>
              </a:xfrm>
              <a:prstGeom prst="rect">
                <a:avLst/>
              </a:prstGeom>
              <a:blipFill>
                <a:blip r:embed="rId8"/>
                <a:stretch>
                  <a:fillRect l="-5714" r="-4762" b="-1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04081" y="2430771"/>
                <a:ext cx="131106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=30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81" y="2430771"/>
                <a:ext cx="1311064" cy="215444"/>
              </a:xfrm>
              <a:prstGeom prst="rect">
                <a:avLst/>
              </a:prstGeom>
              <a:blipFill rotWithShape="0">
                <a:blip r:embed="rId9"/>
                <a:stretch>
                  <a:fillRect l="-2791" b="-1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Стрелка вправо 11"/>
          <p:cNvSpPr/>
          <p:nvPr/>
        </p:nvSpPr>
        <p:spPr>
          <a:xfrm>
            <a:off x="1511300" y="2936458"/>
            <a:ext cx="228599" cy="145207"/>
          </a:xfrm>
          <a:prstGeom prst="rightArrow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06895" y="2662438"/>
                <a:ext cx="134325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=30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895" y="2662438"/>
                <a:ext cx="1343253" cy="215444"/>
              </a:xfrm>
              <a:prstGeom prst="rect">
                <a:avLst/>
              </a:prstGeom>
              <a:blipFill rotWithShape="0">
                <a:blip r:embed="rId10"/>
                <a:stretch>
                  <a:fillRect l="-2727" r="-455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394195" y="2894105"/>
                <a:ext cx="103073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=30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4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95" y="2894105"/>
                <a:ext cx="1030730" cy="215444"/>
              </a:xfrm>
              <a:prstGeom prst="rect">
                <a:avLst/>
              </a:prstGeom>
              <a:blipFill rotWithShape="0">
                <a:blip r:embed="rId11"/>
                <a:stretch>
                  <a:fillRect l="-4142" r="-592"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1822394" y="2897429"/>
                <a:ext cx="83676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=6 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/>
                  <a:t>,</a:t>
                </a:r>
                <a:endParaRPr lang="ru-RU" sz="14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394" y="2897429"/>
                <a:ext cx="836768" cy="215444"/>
              </a:xfrm>
              <a:prstGeom prst="rect">
                <a:avLst/>
              </a:prstGeom>
              <a:blipFill rotWithShape="0">
                <a:blip r:embed="rId12"/>
                <a:stretch>
                  <a:fillRect l="-7299" t="-22222" r="-12409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2844800" y="2894105"/>
                <a:ext cx="1567609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∙6=24</m:t>
                    </m:r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400" dirty="0" smtClean="0"/>
                  <a:t>.</a:t>
                </a:r>
                <a:endParaRPr lang="ru-RU" sz="14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800" y="2894105"/>
                <a:ext cx="1567609" cy="215444"/>
              </a:xfrm>
              <a:prstGeom prst="rect">
                <a:avLst/>
              </a:prstGeom>
              <a:blipFill rotWithShape="0">
                <a:blip r:embed="rId13"/>
                <a:stretch>
                  <a:fillRect l="-3891" t="-22857" r="-5837" b="-542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015061" y="1046704"/>
                <a:ext cx="800540" cy="5308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5061" y="1046704"/>
                <a:ext cx="800540" cy="53085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64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4" grpId="0"/>
      <p:bldP spid="69" grpId="0"/>
      <p:bldP spid="3" grpId="0"/>
      <p:bldP spid="8" grpId="0"/>
      <p:bldP spid="9" grpId="0" animBg="1"/>
      <p:bldP spid="10" grpId="0"/>
      <p:bldP spid="11" grpId="0"/>
      <p:bldP spid="12" grpId="0" animBg="1"/>
      <p:bldP spid="13" grpId="0"/>
      <p:bldP spid="19" grpId="0"/>
      <p:bldP spid="20" grpId="0"/>
      <p:bldP spid="21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kern="0" dirty="0" err="1">
                <a:solidFill>
                  <a:schemeClr val="tx2"/>
                </a:solidFill>
                <a:latin typeface="Arial"/>
                <a:cs typeface="Arial"/>
              </a:rPr>
              <a:t>Darslikning</a:t>
            </a:r>
            <a:r>
              <a:rPr lang="en-US" sz="2000" b="1" kern="0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61-sahifasidagi</a:t>
            </a:r>
            <a:r>
              <a:rPr lang="en-US" sz="2000" b="1" kern="0" dirty="0" smtClean="0">
                <a:solidFill>
                  <a:srgbClr val="1F497D"/>
                </a:solidFill>
                <a:latin typeface="Arial"/>
                <a:cs typeface="Arial"/>
              </a:rPr>
              <a:t>                            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19.6- 19.</a:t>
            </a:r>
            <a:r>
              <a:rPr lang="ru-RU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9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-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masalalarni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2000" b="1" kern="0" dirty="0" err="1" smtClean="0">
                <a:solidFill>
                  <a:schemeClr val="tx2"/>
                </a:solidFill>
                <a:latin typeface="Arial"/>
                <a:cs typeface="Arial"/>
              </a:rPr>
              <a:t>bajaring</a:t>
            </a:r>
            <a:r>
              <a:rPr lang="en-US" sz="2000" b="1" kern="0" dirty="0" smtClean="0">
                <a:solidFill>
                  <a:schemeClr val="tx2"/>
                </a:solidFill>
                <a:latin typeface="Arial"/>
                <a:cs typeface="Arial"/>
              </a:rPr>
              <a:t>.</a:t>
            </a:r>
            <a:endParaRPr lang="ru-RU" sz="3200" b="1" kern="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5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Mustahkamlash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649" y="1393825"/>
            <a:ext cx="1600200" cy="10167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83990" y="622895"/>
                <a:ext cx="551831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18.5</a:t>
                </a: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dirty="0" smtClean="0"/>
                  <a:t> 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Agar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xarita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1:50000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masshtabda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tasvirlangan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Obod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Ozod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qishloqlari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markazlari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orasidagi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masofani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toping.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90" y="622895"/>
                <a:ext cx="5518310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884" t="-6250" b="-9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68300" y="1470025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15900" y="1267289"/>
                <a:ext cx="358140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dirty="0" err="1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Yechish</a:t>
                </a:r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Obod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Ozod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qishloqlari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markazlari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orasidagi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masofa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3,7 </m:t>
                    </m:r>
                    <m:r>
                      <m:rPr>
                        <m:sty m:val="p"/>
                      </m:rP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cm</m:t>
                    </m:r>
                  </m:oMath>
                </a14:m>
                <a:r>
                  <a:rPr lang="en-US" sz="1400" b="0" i="1" dirty="0" smtClean="0">
                    <a:solidFill>
                      <a:prstClr val="black"/>
                    </a:solidFill>
                    <a:latin typeface="Cambria Math"/>
                    <a:cs typeface="Arial" panose="020B0604020202020204" pitchFamily="34" charset="0"/>
                  </a:rPr>
                  <a:t> </a:t>
                </a:r>
                <a:r>
                  <a:rPr lang="en-US" sz="1400" b="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bo‘lsin</a:t>
                </a:r>
                <a:r>
                  <a:rPr lang="en-US" sz="1400" b="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=50000</m:t>
                      </m:r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,7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⋅50000=185000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𝑐𝑚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=1850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1400" b="0" i="0" dirty="0" smtClean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r>
                  <a:rPr lang="en-US" sz="1400" b="1" dirty="0" err="1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Obod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Ozod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qishloqlari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markazlari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orasidagi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haqiqiy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masofa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1850 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267289"/>
                <a:ext cx="3581400" cy="1600438"/>
              </a:xfrm>
              <a:prstGeom prst="rect">
                <a:avLst/>
              </a:prstGeom>
              <a:blipFill rotWithShape="1">
                <a:blip r:embed="rId4"/>
                <a:stretch>
                  <a:fillRect l="-340" t="-382" r="-510" b="-3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877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Mustaqil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bajarilgan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topshiriqlarni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tekshirish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990" y="622895"/>
            <a:ext cx="5518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18.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almashtirishida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nurlar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orasidagi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saqlanishini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isbotlang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368300" y="1470025"/>
            <a:ext cx="838200" cy="762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368300" y="2232025"/>
            <a:ext cx="1295400" cy="621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4737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37" y="1959983"/>
                <a:ext cx="3810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27635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635" y="1959983"/>
                <a:ext cx="3810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7402" y="1574249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02" y="1574249"/>
                <a:ext cx="3810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 flipV="1">
            <a:off x="777902" y="1858201"/>
            <a:ext cx="236498" cy="36339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018136" y="1629600"/>
            <a:ext cx="416964" cy="60553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44600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600" y="1959983"/>
                <a:ext cx="3810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33933" y="1357074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933" y="1357074"/>
                <a:ext cx="3810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742" y="1451189"/>
            <a:ext cx="1311275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462879" y="1340018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879" y="1340018"/>
                <a:ext cx="3810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827519" y="1944798"/>
                <a:ext cx="3726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519" y="1944798"/>
                <a:ext cx="372676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39700" y="208435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084353"/>
                <a:ext cx="304800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47595" y="1586229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595" y="1586229"/>
                <a:ext cx="3048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852395" y="2221592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395" y="2221592"/>
                <a:ext cx="3048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7400" y="132182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ru-RU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" y="1321823"/>
                <a:ext cx="304800" cy="307777"/>
              </a:xfrm>
              <a:prstGeom prst="rect">
                <a:avLst/>
              </a:prstGeom>
              <a:blipFill rotWithShape="1">
                <a:blip r:embed="rId13"/>
                <a:stretch>
                  <a:fillRect r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326990" y="2175426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ru-RU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990" y="2175426"/>
                <a:ext cx="3048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442322" y="1305497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322" y="1305497"/>
                <a:ext cx="304800" cy="307777"/>
              </a:xfrm>
              <a:prstGeom prst="rect">
                <a:avLst/>
              </a:prstGeom>
              <a:blipFill rotWithShape="1">
                <a:blip r:embed="rId15"/>
                <a:stretch>
                  <a:fillRect r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921480" y="2175426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480" y="2175426"/>
                <a:ext cx="3048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716314" y="2058280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314" y="2058280"/>
                <a:ext cx="304800" cy="307777"/>
              </a:xfrm>
              <a:prstGeom prst="rect">
                <a:avLst/>
              </a:prstGeom>
              <a:blipFill rotWithShape="1">
                <a:blip r:embed="rId16"/>
                <a:stretch>
                  <a:fillRect r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3404037" y="958572"/>
                <a:ext cx="22860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O‘xshashlik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almashtirishda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  <a:cs typeface="Arial" pitchFamily="34" charset="0"/>
                      </a:rPr>
                      <m:t>𝐴𝐵𝐶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burchak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b="0" i="1" dirty="0" smtClean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burchakka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o‘tsin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almashtirishida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nuqta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nuqtaga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𝐴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</a:t>
                </a:r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nuqtaga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o‘tadi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4037" y="958572"/>
                <a:ext cx="2286000" cy="2031325"/>
              </a:xfrm>
              <a:prstGeom prst="rect">
                <a:avLst/>
              </a:prstGeom>
              <a:blipFill rotWithShape="0">
                <a:blip r:embed="rId17"/>
                <a:stretch>
                  <a:fillRect l="-800" t="-601" r="-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" name="Дуга 1023"/>
          <p:cNvSpPr/>
          <p:nvPr/>
        </p:nvSpPr>
        <p:spPr>
          <a:xfrm>
            <a:off x="395195" y="2138222"/>
            <a:ext cx="152400" cy="2107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Дуга 65"/>
          <p:cNvSpPr/>
          <p:nvPr/>
        </p:nvSpPr>
        <p:spPr>
          <a:xfrm>
            <a:off x="2033388" y="2132864"/>
            <a:ext cx="152400" cy="2107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67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Mustaqil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bajarilgan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topshiriqlarni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tekshirish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368300" y="1470025"/>
            <a:ext cx="838200" cy="7620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368300" y="2232025"/>
            <a:ext cx="1295400" cy="621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84737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737" y="1959983"/>
                <a:ext cx="381000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27635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635" y="1959983"/>
                <a:ext cx="3810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87402" y="1574249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02" y="1574249"/>
                <a:ext cx="381000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H="1" flipV="1">
            <a:off x="777902" y="1858201"/>
            <a:ext cx="236498" cy="36339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018136" y="1629600"/>
            <a:ext cx="416964" cy="60553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44600" y="1959983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600" y="1959983"/>
                <a:ext cx="381000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33933" y="1357074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933" y="1357074"/>
                <a:ext cx="381000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742" y="1451189"/>
            <a:ext cx="1311275" cy="101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462879" y="1340018"/>
                <a:ext cx="381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879" y="1340018"/>
                <a:ext cx="3810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827519" y="1944798"/>
                <a:ext cx="3726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1F497D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2800" dirty="0">
                  <a:solidFill>
                    <a:srgbClr val="1F497D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7519" y="1944798"/>
                <a:ext cx="372676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139700" y="208435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2084353"/>
                <a:ext cx="304800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547595" y="1586229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595" y="1586229"/>
                <a:ext cx="304800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852395" y="2221592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395" y="2221592"/>
                <a:ext cx="304800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787400" y="1321823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0" y="1321823"/>
                <a:ext cx="304800" cy="307777"/>
              </a:xfrm>
              <a:prstGeom prst="rect">
                <a:avLst/>
              </a:prstGeom>
              <a:blipFill rotWithShape="1">
                <a:blip r:embed="rId13"/>
                <a:stretch>
                  <a:fillRect r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1326990" y="2175426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990" y="2175426"/>
                <a:ext cx="3048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2442322" y="1305497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2322" y="1305497"/>
                <a:ext cx="304800" cy="307777"/>
              </a:xfrm>
              <a:prstGeom prst="rect">
                <a:avLst/>
              </a:prstGeom>
              <a:blipFill rotWithShape="1">
                <a:blip r:embed="rId15"/>
                <a:stretch>
                  <a:fillRect r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921480" y="2175426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480" y="2175426"/>
                <a:ext cx="304800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716314" y="2058280"/>
                <a:ext cx="304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314" y="2058280"/>
                <a:ext cx="304800" cy="307777"/>
              </a:xfrm>
              <a:prstGeom prst="rect">
                <a:avLst/>
              </a:prstGeom>
              <a:blipFill rotWithShape="1">
                <a:blip r:embed="rId16"/>
                <a:stretch>
                  <a:fillRect r="-2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3390402" y="669806"/>
                <a:ext cx="2133600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U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holda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o‘xshashligining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3-alomatiga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ko‘ra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</a:p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dirty="0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Demak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 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∠</m:t>
                    </m:r>
                    <m:sSub>
                      <m:sSub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 dirty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0402" y="669806"/>
                <a:ext cx="2133600" cy="1600438"/>
              </a:xfrm>
              <a:prstGeom prst="rect">
                <a:avLst/>
              </a:prstGeom>
              <a:blipFill rotWithShape="0">
                <a:blip r:embed="rId17"/>
                <a:stretch>
                  <a:fillRect l="-857" t="-763" b="-3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" name="Дуга 1023"/>
          <p:cNvSpPr/>
          <p:nvPr/>
        </p:nvSpPr>
        <p:spPr>
          <a:xfrm>
            <a:off x="395195" y="2138222"/>
            <a:ext cx="152400" cy="2107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66" name="Дуга 65"/>
          <p:cNvSpPr/>
          <p:nvPr/>
        </p:nvSpPr>
        <p:spPr>
          <a:xfrm>
            <a:off x="2033388" y="2132864"/>
            <a:ext cx="152400" cy="2107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68444" y="631825"/>
                <a:ext cx="2578754" cy="515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𝑘</m:t>
                      </m:r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𝐴𝐶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𝐵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𝐴𝐵</m:t>
                          </m:r>
                        </m:den>
                      </m:f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/>
                            </a:rPr>
                            <m:t>𝐵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b="0" i="1" smtClean="0">
                              <a:latin typeface="Cambria Math"/>
                            </a:rPr>
                            <m:t>𝐵𝐶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444" y="631825"/>
                <a:ext cx="2578754" cy="51565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48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Mustaqil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bajarilgan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topshiriqlarni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tekshirish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83990" y="622895"/>
                <a:ext cx="551831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18.</a:t>
                </a:r>
                <a:r>
                  <a:rPr lang="en-US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8.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almashtirishida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p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uchburchakka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almashadi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 Agar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o‘xshashlik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koeffitsiyenti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0,6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1400" dirty="0">
                    <a:solidFill>
                      <a:prstClr val="black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𝐴𝐵𝐶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perimetri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12 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𝑐𝑚</m:t>
                    </m:r>
                  </m:oMath>
                </a14:m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bo‘lsa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perimetrini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toping. </a:t>
                </a:r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90" y="622895"/>
                <a:ext cx="5518310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884" t="-2994" b="-47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00" y="1638558"/>
                <a:ext cx="4876800" cy="1328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b="1" dirty="0" smtClean="0">
                    <a:solidFill>
                      <a:schemeClr val="tx2"/>
                    </a:solidFill>
                    <a:latin typeface="Arial" pitchFamily="34" charset="0"/>
                    <a:cs typeface="Arial" pitchFamily="34" charset="0"/>
                  </a:rPr>
                  <a:t>Yechish: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                        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=0,6</m:t>
                    </m:r>
                  </m:oMath>
                </a14:m>
                <a:endParaRPr lang="en-US" sz="1400" b="0" dirty="0" smtClean="0">
                  <a:solidFill>
                    <a:prstClr val="black"/>
                  </a:solidFill>
                  <a:latin typeface="Arial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400" b="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0,6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sSup>
                            <m:sSup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Arial" pitchFamily="34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  ⇒  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itchFamily="34" charset="0"/>
                            </a:rPr>
                            <m:t>𝑃</m:t>
                          </m:r>
                        </m:e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∗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itchFamily="34" charset="0"/>
                        </a:rPr>
                        <m:t>=12:0,6=20</m:t>
                      </m:r>
                    </m:oMath>
                  </m:oMathPara>
                </a14:m>
                <a:endParaRPr lang="en-US" sz="1400" b="1" dirty="0" smtClean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1400" b="1" dirty="0" err="1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Javob</a:t>
                </a:r>
                <a:r>
                  <a:rPr lang="en-US" sz="1400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𝐴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𝐵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𝐶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uchburchakning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perimetri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dirty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20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𝑐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1638558"/>
                <a:ext cx="4876800" cy="1328441"/>
              </a:xfrm>
              <a:prstGeom prst="rect">
                <a:avLst/>
              </a:prstGeom>
              <a:blipFill rotWithShape="1">
                <a:blip r:embed="rId3"/>
                <a:stretch>
                  <a:fillRect l="-375" t="-459" b="-36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67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Mustaqil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bajarilgan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topshiriqlarni</a:t>
            </a:r>
            <a:r>
              <a:rPr lang="en-US" sz="18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8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tekshirish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990" y="622895"/>
            <a:ext cx="55183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18.</a:t>
            </a:r>
            <a:r>
              <a:rPr lang="en-US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en-US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Rasmdan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to‘rtburchaklar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juftliklarini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toping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o‘xshashlik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koeffitsiyentlarini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aniqlang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500" y="1241425"/>
            <a:ext cx="1376803" cy="16966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9442" y="1317625"/>
                <a:ext cx="2743200" cy="1708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𝑎</m:t>
                    </m:r>
                    <m:r>
                      <a:rPr lang="en-US" sz="1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va c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rasmlardagi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to‘rtburchaklar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o‘xshashdir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𝑘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 smtClean="0"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14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b="0" i="0" smtClean="0">
                        <a:solidFill>
                          <a:prstClr val="black"/>
                        </a:solidFill>
                        <a:latin typeface="Cambria Math"/>
                      </a:rPr>
                      <m:t>d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va 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e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rasmlardagi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to‘g‘ri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to‘rtburchaklar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o‘xshashdir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bunda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𝑘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=2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ga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1400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teng</a:t>
                </a:r>
                <a:r>
                  <a:rPr lang="en-US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endParaRPr lang="ru-RU" sz="1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442" y="1317625"/>
                <a:ext cx="2743200" cy="1708738"/>
              </a:xfrm>
              <a:prstGeom prst="rect">
                <a:avLst/>
              </a:prstGeom>
              <a:blipFill rotWithShape="1">
                <a:blip r:embed="rId3"/>
                <a:stretch>
                  <a:fillRect l="-667" t="-3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67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smtClean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smtClean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Teorema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100" y="631824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1-teorema.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ko‘pburchaklar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perimetrlarining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koeffitsiyentiga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авильный пятиугольник 7"/>
          <p:cNvSpPr/>
          <p:nvPr/>
        </p:nvSpPr>
        <p:spPr>
          <a:xfrm>
            <a:off x="673100" y="1998271"/>
            <a:ext cx="838199" cy="756843"/>
          </a:xfrm>
          <a:custGeom>
            <a:avLst/>
            <a:gdLst>
              <a:gd name="connsiteX0" fmla="*/ 1 w 1066800"/>
              <a:gd name="connsiteY0" fmla="*/ 493615 h 1292304"/>
              <a:gd name="connsiteX1" fmla="*/ 533400 w 1066800"/>
              <a:gd name="connsiteY1" fmla="*/ 0 h 1292304"/>
              <a:gd name="connsiteX2" fmla="*/ 1066799 w 1066800"/>
              <a:gd name="connsiteY2" fmla="*/ 493615 h 1292304"/>
              <a:gd name="connsiteX3" fmla="*/ 863059 w 1066800"/>
              <a:gd name="connsiteY3" fmla="*/ 1292301 h 1292304"/>
              <a:gd name="connsiteX4" fmla="*/ 203741 w 1066800"/>
              <a:gd name="connsiteY4" fmla="*/ 1292301 h 1292304"/>
              <a:gd name="connsiteX5" fmla="*/ 1 w 1066800"/>
              <a:gd name="connsiteY5" fmla="*/ 493615 h 1292304"/>
              <a:gd name="connsiteX0" fmla="*/ 0 w 1453659"/>
              <a:gd name="connsiteY0" fmla="*/ 493615 h 1292301"/>
              <a:gd name="connsiteX1" fmla="*/ 533399 w 1453659"/>
              <a:gd name="connsiteY1" fmla="*/ 0 h 1292301"/>
              <a:gd name="connsiteX2" fmla="*/ 1453659 w 1453659"/>
              <a:gd name="connsiteY2" fmla="*/ 521750 h 1292301"/>
              <a:gd name="connsiteX3" fmla="*/ 863058 w 1453659"/>
              <a:gd name="connsiteY3" fmla="*/ 1292301 h 1292301"/>
              <a:gd name="connsiteX4" fmla="*/ 203740 w 1453659"/>
              <a:gd name="connsiteY4" fmla="*/ 1292301 h 1292301"/>
              <a:gd name="connsiteX5" fmla="*/ 0 w 1453659"/>
              <a:gd name="connsiteY5" fmla="*/ 493615 h 129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3659" h="1292301">
                <a:moveTo>
                  <a:pt x="0" y="493615"/>
                </a:moveTo>
                <a:lnTo>
                  <a:pt x="533399" y="0"/>
                </a:lnTo>
                <a:lnTo>
                  <a:pt x="1453659" y="521750"/>
                </a:lnTo>
                <a:lnTo>
                  <a:pt x="863058" y="1292301"/>
                </a:lnTo>
                <a:lnTo>
                  <a:pt x="203740" y="1292301"/>
                </a:lnTo>
                <a:lnTo>
                  <a:pt x="0" y="49361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ильный пятиугольник 7"/>
          <p:cNvSpPr/>
          <p:nvPr/>
        </p:nvSpPr>
        <p:spPr>
          <a:xfrm>
            <a:off x="1968500" y="1476912"/>
            <a:ext cx="1453659" cy="1292301"/>
          </a:xfrm>
          <a:custGeom>
            <a:avLst/>
            <a:gdLst>
              <a:gd name="connsiteX0" fmla="*/ 1 w 1066800"/>
              <a:gd name="connsiteY0" fmla="*/ 493615 h 1292304"/>
              <a:gd name="connsiteX1" fmla="*/ 533400 w 1066800"/>
              <a:gd name="connsiteY1" fmla="*/ 0 h 1292304"/>
              <a:gd name="connsiteX2" fmla="*/ 1066799 w 1066800"/>
              <a:gd name="connsiteY2" fmla="*/ 493615 h 1292304"/>
              <a:gd name="connsiteX3" fmla="*/ 863059 w 1066800"/>
              <a:gd name="connsiteY3" fmla="*/ 1292301 h 1292304"/>
              <a:gd name="connsiteX4" fmla="*/ 203741 w 1066800"/>
              <a:gd name="connsiteY4" fmla="*/ 1292301 h 1292304"/>
              <a:gd name="connsiteX5" fmla="*/ 1 w 1066800"/>
              <a:gd name="connsiteY5" fmla="*/ 493615 h 1292304"/>
              <a:gd name="connsiteX0" fmla="*/ 0 w 1453659"/>
              <a:gd name="connsiteY0" fmla="*/ 493615 h 1292301"/>
              <a:gd name="connsiteX1" fmla="*/ 533399 w 1453659"/>
              <a:gd name="connsiteY1" fmla="*/ 0 h 1292301"/>
              <a:gd name="connsiteX2" fmla="*/ 1453659 w 1453659"/>
              <a:gd name="connsiteY2" fmla="*/ 521750 h 1292301"/>
              <a:gd name="connsiteX3" fmla="*/ 863058 w 1453659"/>
              <a:gd name="connsiteY3" fmla="*/ 1292301 h 1292301"/>
              <a:gd name="connsiteX4" fmla="*/ 203740 w 1453659"/>
              <a:gd name="connsiteY4" fmla="*/ 1292301 h 1292301"/>
              <a:gd name="connsiteX5" fmla="*/ 0 w 1453659"/>
              <a:gd name="connsiteY5" fmla="*/ 493615 h 1292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3659" h="1292301">
                <a:moveTo>
                  <a:pt x="0" y="493615"/>
                </a:moveTo>
                <a:lnTo>
                  <a:pt x="533399" y="0"/>
                </a:lnTo>
                <a:lnTo>
                  <a:pt x="1453659" y="521750"/>
                </a:lnTo>
                <a:lnTo>
                  <a:pt x="863058" y="1292301"/>
                </a:lnTo>
                <a:lnTo>
                  <a:pt x="203740" y="1292301"/>
                </a:lnTo>
                <a:lnTo>
                  <a:pt x="0" y="49361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20701" y="2652826"/>
                <a:ext cx="4572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1" y="2652826"/>
                <a:ext cx="457200" cy="3077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58526" y="2032203"/>
                <a:ext cx="42133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26" y="2032203"/>
                <a:ext cx="421333" cy="3077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14432" y="1724426"/>
                <a:ext cx="421334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ru-RU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432" y="1724426"/>
                <a:ext cx="421334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063197" y="2679604"/>
                <a:ext cx="43319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197" y="2679604"/>
                <a:ext cx="433196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915937" y="2679603"/>
                <a:ext cx="41408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937" y="2679603"/>
                <a:ext cx="414088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663698" y="1821890"/>
                <a:ext cx="41825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698" y="1821890"/>
                <a:ext cx="418255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330025" y="1192233"/>
                <a:ext cx="41825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0025" y="1192233"/>
                <a:ext cx="418255" cy="3077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769444" y="2647237"/>
                <a:ext cx="42223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9444" y="2647237"/>
                <a:ext cx="422231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02100" y="1755594"/>
                <a:ext cx="1143000" cy="656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2100" y="1755594"/>
                <a:ext cx="1143000" cy="65620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51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 smtClean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              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Teoremaning</a:t>
            </a:r>
            <a:r>
              <a:rPr lang="en-US" sz="2400" kern="1200" dirty="0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2400" kern="1200" dirty="0" err="1" smtClean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isboti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15900" y="636353"/>
                <a:ext cx="5410200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1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Isbot</a:t>
                </a:r>
                <a:r>
                  <a:rPr kumimoji="0" lang="en-US" sz="1400" b="1" i="1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Haqiqatan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ham,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…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va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…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endPara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ko‘pburchaklar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o‘xshash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va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o‘xshashlik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koeffitsiyenti</a:t>
                </a:r>
                <a14:m>
                  <m:oMath xmlns:m="http://schemas.openxmlformats.org/officeDocument/2006/math">
                    <m:r>
                      <a: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anose="020B0604020202020204" pitchFamily="34" charset="0"/>
                      </a:rPr>
                      <m:t>  </m:t>
                    </m:r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bo‘lsa,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… ,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bo‘ladi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Bundan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𝑃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+…+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+…+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=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anose="020B0604020202020204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d>
                      <m:d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3</m:t>
                            </m:r>
                          </m:sub>
                        </m:s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anose="020B0604020202020204" pitchFamily="34" charset="0"/>
                          </a:rPr>
                          <m:t>+…+</m:t>
                        </m:r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kumimoji="0" lang="en-US" sz="14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</a:p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tenglikni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hosil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</a:t>
                </a: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qilamiz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. </a:t>
                </a:r>
              </a:p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Demak</a:t>
                </a:r>
                <a:r>
                  <a:rPr kumimoji="0" 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, </a:t>
                </a:r>
                <a:r>
                  <a:rPr kumimoji="0" lang="en-US" sz="14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rPr>
                  <a:t>                           </a:t>
                </a:r>
                <a:endParaRPr lang="en-US" sz="1400" i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1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636353"/>
                <a:ext cx="5410200" cy="2462213"/>
              </a:xfrm>
              <a:prstGeom prst="rect">
                <a:avLst/>
              </a:prstGeom>
              <a:blipFill>
                <a:blip r:embed="rId2"/>
                <a:stretch>
                  <a:fillRect l="-338" t="-2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54100" y="2536825"/>
                <a:ext cx="1219200" cy="423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ru-RU" sz="1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1400" dirty="0" smtClean="0"/>
                  <a:t>.</a:t>
                </a:r>
                <a:endParaRPr lang="ru-RU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00" y="2536825"/>
                <a:ext cx="1219200" cy="4237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730500" y="2558328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</a:t>
            </a:r>
            <a:r>
              <a:rPr lang="en-US" sz="1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isbotlandi</a:t>
            </a: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591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Teorema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0990" y="555625"/>
            <a:ext cx="5176769" cy="738664"/>
          </a:xfrm>
        </p:spPr>
        <p:txBody>
          <a:bodyPr/>
          <a:lstStyle/>
          <a:p>
            <a:r>
              <a:rPr lang="en-US" b="1" i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2-teorema.</a:t>
            </a:r>
            <a:r>
              <a:rPr lang="en-US" sz="2000" b="1" i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ko‘pburchaklarni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ko‘pburchaklarga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215900" y="1172893"/>
                <a:ext cx="2971800" cy="1508105"/>
              </a:xfrm>
            </p:spPr>
            <p:txBody>
              <a:bodyPr/>
              <a:lstStyle/>
              <a:p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b="1" dirty="0" err="1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Aytaylik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𝐴𝐵𝐶𝐷𝐸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ko‘pburchaklar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o‘xshashlik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dirty="0">
                    <a:solidFill>
                      <a:prstClr val="black"/>
                    </a:solidFill>
                    <a:latin typeface="Cambria Math"/>
                    <a:cs typeface="Arial" panose="020B0604020202020204" pitchFamily="34" charset="0"/>
                  </a:rPr>
                  <a:t>       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i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uchlardan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𝐶𝐴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𝐶𝐸</m:t>
                    </m:r>
                  </m:oMath>
                </a14:m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err="1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i="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diagonallarni </a:t>
                </a:r>
                <a:r>
                  <a:rPr lang="en-US" i="0" dirty="0" err="1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o‘tkazamiz</a:t>
                </a:r>
                <a:r>
                  <a:rPr lang="en-US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215900" y="1172893"/>
                <a:ext cx="2971800" cy="1508105"/>
              </a:xfrm>
              <a:blipFill rotWithShape="0">
                <a:blip r:embed="rId2"/>
                <a:stretch>
                  <a:fillRect l="-3689" t="-3629" b="-6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4900" y="1172893"/>
            <a:ext cx="1921262" cy="1729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2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11324</TotalTime>
  <Words>391</Words>
  <Application>Microsoft Office PowerPoint</Application>
  <PresentationFormat>Произвольный</PresentationFormat>
  <Paragraphs>215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Office Theme</vt:lpstr>
      <vt:lpstr>1_Office Theme</vt:lpstr>
      <vt:lpstr>2_Office Theme</vt:lpstr>
      <vt:lpstr>Презентация PowerPoint</vt:lpstr>
      <vt:lpstr>Mustahkamlash</vt:lpstr>
      <vt:lpstr>Mustaqil bajarilgan topshiriqlarni tekshirish</vt:lpstr>
      <vt:lpstr>Mustaqil bajarilgan topshiriqlarni tekshirish</vt:lpstr>
      <vt:lpstr>Mustaqil bajarilgan topshiriqlarni tekshirish</vt:lpstr>
      <vt:lpstr>Mustaqil bajarilgan topshiriqlarni tekshirish</vt:lpstr>
      <vt:lpstr>Teorema</vt:lpstr>
      <vt:lpstr>Teoremaning isboti</vt:lpstr>
      <vt:lpstr>Teorema</vt:lpstr>
      <vt:lpstr>Teoremaning isboti</vt:lpstr>
      <vt:lpstr>Teoremaning isboti</vt:lpstr>
      <vt:lpstr>Teoremaning isboti</vt:lpstr>
      <vt:lpstr>Teoremaning isboti</vt:lpstr>
      <vt:lpstr>Teorema </vt:lpstr>
      <vt:lpstr>Teoremaning isboti</vt:lpstr>
      <vt:lpstr>Masalalar yechish</vt:lpstr>
      <vt:lpstr>Презентация PowerPoint</vt:lpstr>
      <vt:lpstr>19.5-mashq</vt:lpstr>
      <vt:lpstr>      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Учетная запись Майкрософт</cp:lastModifiedBy>
  <cp:revision>980</cp:revision>
  <dcterms:created xsi:type="dcterms:W3CDTF">2020-04-13T08:05:16Z</dcterms:created>
  <dcterms:modified xsi:type="dcterms:W3CDTF">2020-12-04T07:44:48Z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