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68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672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35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341" y="2492896"/>
            <a:ext cx="2776629" cy="2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168341" y="646986"/>
            <a:ext cx="181232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en-US" sz="7197" kern="0" spc="11" dirty="0">
                <a:solidFill>
                  <a:sysClr val="window" lastClr="FFFFFF"/>
                </a:solidFill>
              </a:rPr>
              <a:t>GEOMETRIYA</a:t>
            </a: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1371" y="2721446"/>
            <a:ext cx="519243" cy="14884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45179" y="4378274"/>
            <a:ext cx="505435" cy="13254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02212" y="2783510"/>
            <a:ext cx="8306156" cy="171513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en-US"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40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7000" b="1" dirty="0" err="1" smtClean="0">
                <a:solidFill>
                  <a:srgbClr val="002060"/>
                </a:solidFill>
                <a:latin typeface="Arial"/>
                <a:cs typeface="Arial"/>
              </a:rPr>
              <a:t>Takrorlash</a:t>
            </a:r>
            <a:endParaRPr lang="en-US" sz="7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436228" y="1324079"/>
                <a:ext cx="11449272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30.3.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uchta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26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6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6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=9, </m:t>
                    </m:r>
                    <m:r>
                      <a:rPr lang="ru-RU" sz="26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6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=5, </m:t>
                    </m:r>
                    <m:r>
                      <a:rPr lang="ru-RU" sz="26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ru-RU" sz="2600" b="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=6.</m:t>
                    </m:r>
                  </m:oMath>
                </a14:m>
                <a:endParaRPr lang="ru-RU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o‘tkir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o‘tmas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ekanligini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228" y="1324079"/>
                <a:ext cx="11449272" cy="1292662"/>
              </a:xfrm>
              <a:prstGeom prst="rect">
                <a:avLst/>
              </a:prstGeom>
              <a:blipFill>
                <a:blip r:embed="rId3"/>
                <a:stretch>
                  <a:fillRect l="-958" t="-4245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436228" y="2838420"/>
            <a:ext cx="17733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i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0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454697" y="3501008"/>
                <a:ext cx="11737303" cy="27604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burchagiga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turini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aniqlash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burchagini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yetarli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tomonga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nisbatan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kosinuslar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teoremasini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qo‘llaymiz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𝑑</m:t>
                      </m:r>
                      <m:r>
                        <a:rPr lang="en-US" sz="2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sSup>
                        <m:sSupPr>
                          <m:ctrlPr>
                            <a:rPr lang="en-US" sz="2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sz="2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  <m:sup>
                          <m:r>
                            <a:rPr lang="en-US" sz="2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2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p>
                          <m:r>
                            <a:rPr lang="en-US" sz="2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−2</m:t>
                      </m:r>
                      <m:r>
                        <a:rPr lang="en-US" sz="2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𝑏𝑐</m:t>
                      </m:r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𝑐𝑜𝑠</m:t>
                      </m:r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  <m:r>
                        <a:rPr lang="en-US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2600" dirty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600" i="1" dirty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6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25</m:t>
                          </m:r>
                          <m:r>
                            <a:rPr lang="en-US" sz="26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6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6−</m:t>
                          </m:r>
                          <m:r>
                            <a:rPr lang="en-US" sz="2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81</m:t>
                          </m:r>
                        </m:num>
                        <m:den>
                          <m:r>
                            <a:rPr lang="en-US" sz="26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2∙</m:t>
                          </m:r>
                          <m:r>
                            <a:rPr lang="en-US" sz="2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6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2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6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−20</m:t>
                          </m:r>
                        </m:num>
                        <m:den>
                          <m:r>
                            <a:rPr lang="en-US" sz="2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60</m:t>
                          </m:r>
                        </m:den>
                      </m:f>
                      <m:r>
                        <a:rPr lang="en-US" sz="2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6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26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60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Demak, </a:t>
                </a:r>
                <a14:m>
                  <m:oMath xmlns:m="http://schemas.openxmlformats.org/officeDocument/2006/math">
                    <m:r>
                      <a:rPr lang="en-US" sz="2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o‘tmas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o‘tmas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697" y="3501008"/>
                <a:ext cx="11737303" cy="2760436"/>
              </a:xfrm>
              <a:prstGeom prst="rect">
                <a:avLst/>
              </a:prstGeom>
              <a:blipFill>
                <a:blip r:embed="rId4"/>
                <a:stretch>
                  <a:fillRect l="-935" t="-1987" b="-4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37728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263352" y="332239"/>
            <a:ext cx="11665296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/>
              <p:cNvSpPr/>
              <p:nvPr/>
            </p:nvSpPr>
            <p:spPr>
              <a:xfrm>
                <a:off x="407368" y="1268761"/>
                <a:ext cx="1137726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30.4.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𝟑𝟓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𝟐𝟗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 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𝒆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</m:oMath>
                </a14:m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uchburchakka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268761"/>
                <a:ext cx="11377264" cy="830997"/>
              </a:xfrm>
              <a:prstGeom prst="rect">
                <a:avLst/>
              </a:prstGeom>
              <a:blipFill>
                <a:blip r:embed="rId2"/>
                <a:stretch>
                  <a:fillRect l="-857"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84125" y="2538841"/>
                <a:ext cx="9020098" cy="7330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) 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=35, 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=29, 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=8, 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35+29+8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36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25" y="2538841"/>
                <a:ext cx="9020098" cy="7330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79062" y="3198057"/>
                <a:ext cx="10497682" cy="12345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2200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ru-RU" sz="2200" i="1" dirty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2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sz="2200" i="1" dirty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–</m:t>
                              </m:r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–</m:t>
                              </m:r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d>
                            <m:dPr>
                              <m:ctrlP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–</m:t>
                              </m:r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d>
                        </m:e>
                      </m:rad>
                      <m:r>
                        <a:rPr lang="en-US" sz="2200" dirty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36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36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35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36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29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36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220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rad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36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∙7∙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28</m:t>
                          </m:r>
                        </m:e>
                      </m:rad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84</m:t>
                      </m:r>
                    </m:oMath>
                  </m:oMathPara>
                </a14:m>
                <a:endParaRPr lang="en-US" sz="22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𝑎𝑏𝑐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29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∙84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145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062" y="3198057"/>
                <a:ext cx="10497682" cy="12345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07368" y="4514722"/>
                <a:ext cx="8215839" cy="7330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) 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=4, 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=5, 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=7, 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4+5+7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514722"/>
                <a:ext cx="8215839" cy="7330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51992" y="5189522"/>
                <a:ext cx="9439059" cy="12977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2200" i="1" dirty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ru-RU" sz="2200" i="1" dirty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2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sz="2200" i="1" dirty="0"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–</m:t>
                              </m:r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d>
                            <m:dPr>
                              <m:ctrlP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–</m:t>
                              </m:r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d>
                            <m:dPr>
                              <m:ctrlP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–</m:t>
                              </m:r>
                              <m:r>
                                <a:rPr lang="ru-RU" sz="2200" i="1" dirty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</m:d>
                        </m:e>
                      </m:rad>
                      <m:r>
                        <a:rPr lang="en-US" sz="2200" dirty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rad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e>
                      </m:rad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0" i="1" dirty="0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endParaRPr lang="en-US" sz="22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𝑎𝑏𝑐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𝑆</m:t>
                          </m:r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2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i="1" dirty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den>
                      </m:f>
                      <m:r>
                        <a:rPr lang="en-US" sz="2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num>
                        <m:den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sz="2200" i="1" dirty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i="1" dirty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992" y="5189522"/>
                <a:ext cx="9439059" cy="129779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рямоугольник 26"/>
          <p:cNvSpPr/>
          <p:nvPr/>
        </p:nvSpPr>
        <p:spPr>
          <a:xfrm>
            <a:off x="473603" y="2028729"/>
            <a:ext cx="17733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i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0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18796333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263352" y="188640"/>
            <a:ext cx="11665296" cy="79586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263352" y="1196752"/>
                <a:ext cx="11665296" cy="14378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28.7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𝟏𝟑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𝟔𝟕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burchaklarini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96752"/>
                <a:ext cx="11665296" cy="1437894"/>
              </a:xfrm>
              <a:prstGeom prst="rect">
                <a:avLst/>
              </a:prstGeom>
              <a:blipFill>
                <a:blip r:embed="rId2"/>
                <a:stretch>
                  <a:fillRect l="-1202" t="-2966" b="-118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Равнобедренный треугольник 6"/>
          <p:cNvSpPr/>
          <p:nvPr/>
        </p:nvSpPr>
        <p:spPr>
          <a:xfrm>
            <a:off x="8400256" y="3170585"/>
            <a:ext cx="3096344" cy="2160240"/>
          </a:xfrm>
          <a:prstGeom prst="triangle">
            <a:avLst>
              <a:gd name="adj" fmla="val 60923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1405170" y="5157192"/>
                <a:ext cx="4514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5170" y="5157192"/>
                <a:ext cx="45147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040216" y="5157192"/>
                <a:ext cx="45717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5157192"/>
                <a:ext cx="45717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0109026" y="2780928"/>
                <a:ext cx="4764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9026" y="2780928"/>
                <a:ext cx="47641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35360" y="2780928"/>
                <a:ext cx="8064896" cy="38948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Sinuslar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𝐵𝐶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𝑠𝑖𝑛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67°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𝐴𝐶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𝑠𝑖𝑛𝐵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ru-RU" sz="2400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𝑠𝑖𝑛𝐵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𝐴𝐶𝑠𝑖𝑛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67°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𝐵𝐶</m:t>
                          </m:r>
                        </m:den>
                      </m:f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13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∙0,921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=0,598</m:t>
                      </m:r>
                    </m:oMath>
                  </m:oMathPara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∠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=37°</m:t>
                      </m:r>
                    </m:oMath>
                  </m:oMathPara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∠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=180°−37°−67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°=76°</m:t>
                      </m:r>
                    </m:oMath>
                  </m:oMathPara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𝑠𝑖𝑛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76°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𝐵𝐶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𝑠𝑖𝑛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67°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ru-RU" sz="2400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𝐵𝐶𝑠𝑖𝑛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76°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67°</m:t>
                          </m:r>
                        </m:den>
                      </m:f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∙0,97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0,921</m:t>
                          </m:r>
                        </m:den>
                      </m:f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=21,07 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780928"/>
                <a:ext cx="8064896" cy="3894849"/>
              </a:xfrm>
              <a:prstGeom prst="rect">
                <a:avLst/>
              </a:prstGeom>
              <a:blipFill>
                <a:blip r:embed="rId6"/>
                <a:stretch>
                  <a:fillRect l="-11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80004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263352" y="188640"/>
            <a:ext cx="11665296" cy="79586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263352" y="1205795"/>
                <a:ext cx="11665296" cy="15234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28.8*.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Agar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1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𝒅𝒎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𝟒𝟐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°, ∠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𝟔𝟐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burchagini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tomonlarini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205795"/>
                <a:ext cx="11665296" cy="1523494"/>
              </a:xfrm>
              <a:prstGeom prst="rect">
                <a:avLst/>
              </a:prstGeom>
              <a:blipFill>
                <a:blip r:embed="rId2"/>
                <a:stretch>
                  <a:fillRect l="-1202" t="-2800" b="-5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Равнобедренный треугольник 6"/>
          <p:cNvSpPr/>
          <p:nvPr/>
        </p:nvSpPr>
        <p:spPr>
          <a:xfrm>
            <a:off x="8400256" y="3170585"/>
            <a:ext cx="3096344" cy="2160240"/>
          </a:xfrm>
          <a:prstGeom prst="triangle">
            <a:avLst>
              <a:gd name="adj" fmla="val 60923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1405170" y="5157192"/>
                <a:ext cx="4514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5170" y="5157192"/>
                <a:ext cx="45147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040216" y="5157192"/>
                <a:ext cx="45717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5157192"/>
                <a:ext cx="45717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0109026" y="2780928"/>
                <a:ext cx="47641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9026" y="2780928"/>
                <a:ext cx="47641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63350" y="2751106"/>
                <a:ext cx="8712970" cy="3774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Bilamizki,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uchuburchak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180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∠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=180°−42°−62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°=76°</m:t>
                      </m:r>
                    </m:oMath>
                  </m:oMathPara>
                </a14:m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𝐴𝐵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𝑠𝑖𝑛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76°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𝐵𝐶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𝑠𝑖𝑛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42°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ru-RU" sz="2400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𝐵𝐶𝑠𝑖𝑛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76°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42°</m:t>
                          </m:r>
                        </m:den>
                      </m:f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∙0,97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0,669</m:t>
                          </m:r>
                        </m:den>
                      </m:f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=26,09 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𝑑𝑚</m:t>
                      </m:r>
                    </m:oMath>
                  </m:oMathPara>
                </a14:m>
                <a:endParaRPr lang="en-US" sz="2400" b="0" dirty="0" smtClean="0">
                  <a:latin typeface="Arial" panose="020B0604020202020204" pitchFamily="34" charset="0"/>
                </a:endParaRPr>
              </a:p>
              <a:p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𝐴𝐶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𝑠𝑖𝑛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62°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𝐵𝐶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𝑠𝑖𝑛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42°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ru-RU" sz="2400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400" b="0" i="0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𝐴𝐶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𝐵𝐶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62°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42°</m:t>
                          </m:r>
                        </m:den>
                      </m:f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∙0,883</m:t>
                          </m:r>
                        </m:num>
                        <m:den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0,669</m:t>
                          </m:r>
                        </m:den>
                      </m:f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=23,75 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𝑑𝑚</m:t>
                      </m:r>
                    </m:oMath>
                  </m:oMathPara>
                </a14:m>
                <a:endParaRPr lang="ru-RU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0" y="2751106"/>
                <a:ext cx="8712970" cy="3774238"/>
              </a:xfrm>
              <a:prstGeom prst="rect">
                <a:avLst/>
              </a:prstGeom>
              <a:blipFill>
                <a:blip r:embed="rId6"/>
                <a:stretch>
                  <a:fillRect l="-1050" t="-1131" r="-11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03154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263352" y="188640"/>
            <a:ext cx="11665296" cy="79586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279322" y="1127010"/>
                <a:ext cx="11737304" cy="15234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29.6.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1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1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parallelogrammning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𝟏𝟐𝟎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diagonallarini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0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Masala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322" y="1127010"/>
                <a:ext cx="11737304" cy="1523494"/>
              </a:xfrm>
              <a:prstGeom prst="rect">
                <a:avLst/>
              </a:prstGeom>
              <a:blipFill>
                <a:blip r:embed="rId2"/>
                <a:stretch>
                  <a:fillRect l="-1247" t="-2800" b="-5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араллелограмм 6"/>
          <p:cNvSpPr/>
          <p:nvPr/>
        </p:nvSpPr>
        <p:spPr>
          <a:xfrm>
            <a:off x="8040216" y="3134001"/>
            <a:ext cx="3384376" cy="1944216"/>
          </a:xfrm>
          <a:prstGeom prst="parallelogram">
            <a:avLst>
              <a:gd name="adj" fmla="val 46905"/>
            </a:avLst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8040216" y="3135630"/>
            <a:ext cx="3385974" cy="19495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976320" y="3127031"/>
            <a:ext cx="1512168" cy="195118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253552" y="2567677"/>
                <a:ext cx="7416824" cy="41213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Bilamizki,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parallelogrammda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yopishgan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180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parallelogrammning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o‘tkir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60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Kosinuslar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teoremasiga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25+49−2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∙5∙7∙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109</m:t>
                          </m:r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𝑐𝑚</m:t>
                      </m:r>
                    </m:oMath>
                  </m:oMathPara>
                </a14:m>
                <a:endParaRPr lang="en-US" sz="2400" b="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𝑑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25+49−2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∙5∙7∙</m:t>
                          </m:r>
                          <m:f>
                            <m:f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39</m:t>
                          </m:r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𝑐𝑚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552" y="2567677"/>
                <a:ext cx="7416824" cy="4121385"/>
              </a:xfrm>
              <a:prstGeom prst="rect">
                <a:avLst/>
              </a:prstGeom>
              <a:blipFill>
                <a:blip r:embed="rId3"/>
                <a:stretch>
                  <a:fillRect l="-1316" t="-1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9888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263352" y="188640"/>
            <a:ext cx="11665296" cy="79586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767408" y="1254989"/>
                <a:ext cx="10585176" cy="10102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29.7*.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𝑩𝑫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medianasi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𝑩𝑫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ad>
                      <m:radPr>
                        <m:degHide m:val="on"/>
                        <m:ctrlP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sSup>
                          <m:sSup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sSup>
                          <m:sSup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sz="24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hisoblanishini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(4-rasm). </a:t>
                </a: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1254989"/>
                <a:ext cx="10585176" cy="1010277"/>
              </a:xfrm>
              <a:prstGeom prst="rect">
                <a:avLst/>
              </a:prstGeom>
              <a:blipFill>
                <a:blip r:embed="rId2"/>
                <a:stretch>
                  <a:fillRect l="-922" t="-4217" r="-173" b="-48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5670" t="40760" r="29210" b="34040"/>
          <a:stretch/>
        </p:blipFill>
        <p:spPr>
          <a:xfrm>
            <a:off x="8472264" y="2636912"/>
            <a:ext cx="3312368" cy="31053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54452" y="2132856"/>
                <a:ext cx="8017812" cy="40718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 Masala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Kosinuslar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teoremasiga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𝐵𝐷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𝐵𝐷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𝑐𝑜𝑠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</m:oMath>
                  </m:oMathPara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𝐵𝐷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𝐵𝐷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𝑐𝑜𝑠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𝛼</m:t>
                      </m:r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tenglikni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qo‘shib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yuboramiz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𝐵𝐷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r>
                        <a:rPr lang="ru-RU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𝐵𝐷</m:t>
                      </m:r>
                      <m:r>
                        <a:rPr lang="en-US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+2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452" y="2132856"/>
                <a:ext cx="8017812" cy="4071820"/>
              </a:xfrm>
              <a:prstGeom prst="rect">
                <a:avLst/>
              </a:prstGeom>
              <a:blipFill>
                <a:blip r:embed="rId4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3011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263352" y="188640"/>
            <a:ext cx="11665296" cy="79586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5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244036" y="1196752"/>
                <a:ext cx="1168461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29.8*.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medianalarini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036" y="1196752"/>
                <a:ext cx="11684612" cy="461665"/>
              </a:xfrm>
              <a:prstGeom prst="rect">
                <a:avLst/>
              </a:prstGeom>
              <a:blipFill>
                <a:blip r:embed="rId2"/>
                <a:stretch>
                  <a:fillRect l="-782" t="-92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310436" y="1700808"/>
                <a:ext cx="11618212" cy="3929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Belgilashlar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kiritamiz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 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 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30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Oldingi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masalada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formuladan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sSup>
                            <m:sSup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98+128−36</m:t>
                          </m:r>
                        </m:e>
                      </m:rad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  <m:t>190</m:t>
                              </m:r>
                            </m:e>
                          </m:rad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3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sz="3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3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3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+2</m:t>
                          </m:r>
                          <m:sSup>
                            <m:sSupPr>
                              <m:ctrlPr>
                                <a:rPr lang="en-US" sz="3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sz="3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3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72+128−49</m:t>
                          </m:r>
                        </m:e>
                      </m:rad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  <m:t>151</m:t>
                              </m:r>
                            </m:e>
                          </m:rad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3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sz="3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3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3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+2</m:t>
                          </m:r>
                          <m:sSup>
                            <m:sSupPr>
                              <m:ctrlPr>
                                <a:rPr lang="en-US" sz="3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3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3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sz="3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98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72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64</m:t>
                          </m:r>
                        </m:e>
                      </m:rad>
                      <m:r>
                        <a:rPr lang="en-US" sz="3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000" b="0" i="1" smtClean="0">
                                  <a:latin typeface="Cambria Math" panose="02040503050406030204" pitchFamily="18" charset="0"/>
                                </a:rPr>
                                <m:t>106</m:t>
                              </m:r>
                            </m:e>
                          </m:rad>
                        </m:num>
                        <m:den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36" y="1700808"/>
                <a:ext cx="11618212" cy="3929666"/>
              </a:xfrm>
              <a:prstGeom prst="rect">
                <a:avLst/>
              </a:prstGeom>
              <a:blipFill>
                <a:blip r:embed="rId3"/>
                <a:stretch>
                  <a:fillRect l="-1259" t="-20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16864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4501575"/>
            <a:ext cx="3124040" cy="199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31506" y="332657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4000" b="1" kern="0" dirty="0" err="1"/>
              <a:t>Mustaqil</a:t>
            </a:r>
            <a:r>
              <a:rPr lang="en-US" sz="4000" b="1" kern="0" dirty="0"/>
              <a:t> </a:t>
            </a:r>
            <a:r>
              <a:rPr lang="en-US" sz="4000" b="1" kern="0" dirty="0" err="1"/>
              <a:t>bajarish</a:t>
            </a:r>
            <a:r>
              <a:rPr lang="en-US" sz="4000" b="1" kern="0" dirty="0"/>
              <a:t> </a:t>
            </a:r>
            <a:r>
              <a:rPr lang="en-US" sz="4000" b="1" kern="0" dirty="0" err="1"/>
              <a:t>uchun</a:t>
            </a:r>
            <a:r>
              <a:rPr lang="en-US" sz="4000" b="1" kern="0" dirty="0"/>
              <a:t> </a:t>
            </a:r>
            <a:r>
              <a:rPr lang="en-US" sz="4000" b="1" kern="0" dirty="0" err="1" smtClean="0"/>
              <a:t>topshiriqlar</a:t>
            </a:r>
            <a:endParaRPr lang="ru-RU" sz="40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5400" y="1385562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87-sahifasidagi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29.9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29.10-masalalarni </a:t>
            </a:r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424</Words>
  <Application>Microsoft Office PowerPoint</Application>
  <PresentationFormat>Широкоэкранный</PresentationFormat>
  <Paragraphs>74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User</cp:lastModifiedBy>
  <cp:revision>33</cp:revision>
  <dcterms:created xsi:type="dcterms:W3CDTF">2021-01-11T18:24:28Z</dcterms:created>
  <dcterms:modified xsi:type="dcterms:W3CDTF">2021-01-18T07:20:17Z</dcterms:modified>
</cp:coreProperties>
</file>