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59" r:id="rId4"/>
    <p:sldId id="260" r:id="rId5"/>
    <p:sldId id="261" r:id="rId6"/>
    <p:sldId id="262" r:id="rId7"/>
    <p:sldId id="267" r:id="rId8"/>
    <p:sldId id="263" r:id="rId9"/>
    <p:sldId id="268" r:id="rId1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 Windows" initials="ПW" lastIdx="3" clrIdx="0">
    <p:extLst>
      <p:ext uri="{19B8F6BF-5375-455C-9EA6-DF929625EA0E}">
        <p15:presenceInfo xmlns:p15="http://schemas.microsoft.com/office/powerpoint/2012/main" userId="Пользователь Window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1836" y="75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F11857-30B0-482A-B011-1CA984C6F1C1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9CCE30-CC6C-48C3-BBBC-B30B10694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535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916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778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9CCE30-CC6C-48C3-BBBC-B30B10694B0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075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70225153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7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500" y="2127560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2"/>
            <a:ext cx="289325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3" y="1183006"/>
            <a:ext cx="397764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0039035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slow">
    <p:pu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657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95401" y="1788768"/>
            <a:ext cx="4968552" cy="1407354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lang="en-US" sz="40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40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en-US" sz="4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9189"/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Sinuslar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teoremasi</a:t>
            </a:r>
            <a:endParaRPr sz="4000" b="1" dirty="0"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864451" y="452263"/>
            <a:ext cx="1804339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864451" y="442738"/>
            <a:ext cx="1804339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152481" y="566401"/>
            <a:ext cx="1359240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3567" b="1" spc="16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8" y="499171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574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GEOMETRIYA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5" y="1219683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574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10" y="1207257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574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653959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574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2" y="697322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574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6" y="1241547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574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7" y="673332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574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024026"/>
            <a:ext cx="2776629" cy="28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6518" y="1888436"/>
            <a:ext cx="519243" cy="14884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00326" y="3545264"/>
            <a:ext cx="505435" cy="13254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25075875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6" y="84355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b="1" dirty="0"/>
              <a:t> </a:t>
            </a:r>
            <a:r>
              <a:rPr lang="en-US" b="1" i="1" dirty="0"/>
              <a:t> </a:t>
            </a:r>
            <a:r>
              <a:rPr lang="en-US" b="1" dirty="0"/>
              <a:t> </a:t>
            </a:r>
          </a:p>
          <a:p>
            <a:pPr marL="0" indent="0">
              <a:buNone/>
            </a:pPr>
            <a:endParaRPr lang="en-US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89606" y="204639"/>
            <a:ext cx="9108501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323528" y="900282"/>
                <a:ext cx="8568952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27.7*.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ABC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uchburchakda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C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uchlaridan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tushirilgan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balandliklari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sub>
                    </m:sSub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toping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900282"/>
                <a:ext cx="8568952" cy="1200329"/>
              </a:xfrm>
              <a:prstGeom prst="rect">
                <a:avLst/>
              </a:prstGeom>
              <a:blipFill>
                <a:blip r:embed="rId3"/>
                <a:stretch>
                  <a:fillRect l="-1067" t="-3553" b="-11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323529" y="2017042"/>
            <a:ext cx="17733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i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ru-RU" sz="3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0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13227" y="2090338"/>
            <a:ext cx="53719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shartiga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chizamiz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6948264" y="2470902"/>
            <a:ext cx="1512168" cy="1439110"/>
          </a:xfrm>
          <a:prstGeom prst="triangle">
            <a:avLst>
              <a:gd name="adj" fmla="val 77486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6588224" y="3795886"/>
            <a:ext cx="10081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884368" y="1998621"/>
            <a:ext cx="4619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346354" y="3828295"/>
            <a:ext cx="4619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Прямая соединительная линия 28"/>
          <p:cNvCxnSpPr>
            <a:endCxn id="13" idx="3"/>
          </p:cNvCxnSpPr>
          <p:nvPr/>
        </p:nvCxnSpPr>
        <p:spPr>
          <a:xfrm>
            <a:off x="8115362" y="2470902"/>
            <a:ext cx="4621" cy="143911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>
            <a:endCxn id="13" idx="1"/>
          </p:cNvCxnSpPr>
          <p:nvPr/>
        </p:nvCxnSpPr>
        <p:spPr>
          <a:xfrm flipH="1" flipV="1">
            <a:off x="7534124" y="3190457"/>
            <a:ext cx="926309" cy="68714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/>
              <p:cNvSpPr txBox="1"/>
              <p:nvPr/>
            </p:nvSpPr>
            <p:spPr>
              <a:xfrm>
                <a:off x="7748947" y="3856963"/>
                <a:ext cx="732829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b="1">
                              <a:latin typeface="Cambria Math" panose="02040503050406030204" pitchFamily="18" charset="0"/>
                            </a:rPr>
                            <m:t>𝐁</m:t>
                          </m:r>
                        </m:e>
                        <m:sub>
                          <m:r>
                            <a:rPr lang="en-US" sz="3000" b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8947" y="3856963"/>
                <a:ext cx="732829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/>
              <p:cNvSpPr txBox="1"/>
              <p:nvPr/>
            </p:nvSpPr>
            <p:spPr>
              <a:xfrm>
                <a:off x="7001976" y="2663632"/>
                <a:ext cx="702372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b="1">
                              <a:latin typeface="Cambria Math" panose="02040503050406030204" pitchFamily="18" charset="0"/>
                            </a:rPr>
                            <m:t>𝐂</m:t>
                          </m:r>
                        </m:e>
                        <m:sub>
                          <m:r>
                            <a:rPr lang="en-US" sz="3000" b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1976" y="2663632"/>
                <a:ext cx="702372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Прямоугольник 38"/>
              <p:cNvSpPr/>
              <p:nvPr/>
            </p:nvSpPr>
            <p:spPr>
              <a:xfrm>
                <a:off x="7748946" y="2898343"/>
                <a:ext cx="48083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e>
                        <m:sub>
                          <m:r>
                            <a:rPr lang="en-US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8946" y="2898343"/>
                <a:ext cx="48083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Прямоугольник 39"/>
              <p:cNvSpPr/>
              <p:nvPr/>
            </p:nvSpPr>
            <p:spPr>
              <a:xfrm>
                <a:off x="7466514" y="3287323"/>
                <a:ext cx="4656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6514" y="3287323"/>
                <a:ext cx="46564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Дуга 40"/>
          <p:cNvSpPr/>
          <p:nvPr/>
        </p:nvSpPr>
        <p:spPr>
          <a:xfrm>
            <a:off x="6956107" y="3750925"/>
            <a:ext cx="237566" cy="253357"/>
          </a:xfrm>
          <a:prstGeom prst="arc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/>
              <p:cNvSpPr txBox="1"/>
              <p:nvPr/>
            </p:nvSpPr>
            <p:spPr>
              <a:xfrm>
                <a:off x="7092281" y="3566258"/>
                <a:ext cx="3321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>
                          <a:latin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281" y="3566258"/>
                <a:ext cx="332105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/>
              <p:cNvSpPr txBox="1"/>
              <p:nvPr/>
            </p:nvSpPr>
            <p:spPr>
              <a:xfrm>
                <a:off x="404276" y="2711189"/>
                <a:ext cx="6832020" cy="21434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𝐴𝐶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U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sub>
                        </m:sSub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ru-RU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sub>
                        </m:sSub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ekani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ma’lum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Bu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tengliklardan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c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topamiz</a:t>
                </a:r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.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sSub>
                          <m:sSubPr>
                            <m:ctrlPr>
                              <a:rPr lang="ru-RU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sSub>
                          <m:sSubPr>
                            <m:ctrlPr>
                              <a:rPr lang="ru-RU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.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𝑏𝑐𝑠𝑖𝑛</m:t>
                    </m:r>
                    <m:r>
                      <a:rPr lang="ru-RU" sz="2400" i="1" dirty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sSub>
                          <m:sSubPr>
                            <m:ctrlPr>
                              <a:rPr lang="ru-RU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sub>
                        </m:sSub>
                      </m:den>
                    </m:f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sSub>
                          <m:sSubPr>
                            <m:ctrlPr>
                              <a:rPr lang="ru-RU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sub>
                        </m:sSub>
                      </m:den>
                    </m:f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⇒    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sub>
                        </m:sSub>
                        <m: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ru-RU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sub>
                        </m:sSub>
                      </m:num>
                      <m:den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𝑠𝑖𝑛</m:t>
                        </m:r>
                        <m: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den>
                    </m:f>
                  </m:oMath>
                </a14:m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276" y="2711189"/>
                <a:ext cx="6832020" cy="2143407"/>
              </a:xfrm>
              <a:prstGeom prst="rect">
                <a:avLst/>
              </a:prstGeom>
              <a:blipFill>
                <a:blip r:embed="rId9"/>
                <a:stretch>
                  <a:fillRect l="-178" t="-19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19259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6" y="84355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b="1" dirty="0"/>
              <a:t> </a:t>
            </a:r>
            <a:r>
              <a:rPr lang="en-US" b="1" i="1" dirty="0"/>
              <a:t> </a:t>
            </a:r>
            <a:r>
              <a:rPr lang="en-US" b="1" dirty="0"/>
              <a:t> </a:t>
            </a:r>
          </a:p>
          <a:p>
            <a:pPr marL="0" indent="0">
              <a:buNone/>
            </a:pPr>
            <a:endParaRPr lang="en-US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89606" y="195114"/>
            <a:ext cx="9108501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305625" y="852632"/>
                <a:ext cx="889248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27.8*. </a:t>
                </a:r>
                <a14:m>
                  <m:oMath xmlns:m="http://schemas.openxmlformats.org/officeDocument/2006/math">
                    <m:r>
                      <a:rPr lang="ru-RU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uchburchakda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ru-RU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 </m:t>
                    </m:r>
                    <m:r>
                      <a:rPr lang="ru-RU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ru-RU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ru-RU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ru-RU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 </m:t>
                    </m:r>
                    <m:r>
                      <a:rPr lang="ru-RU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va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ru-RU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ru-RU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=60° </m:t>
                    </m:r>
                  </m:oMath>
                </a14:m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14:m>
                  <m:oMath xmlns:m="http://schemas.openxmlformats.org/officeDocument/2006/math">
                    <m:r>
                      <a:rPr lang="en-US" sz="20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bissektrisasini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toping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ko‘rsatma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ru-RU" sz="2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𝐴𝐵𝐶</m:t>
                        </m:r>
                      </m:sub>
                    </m:sSub>
                    <m:r>
                      <a:rPr lang="ru-RU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ru-RU" sz="2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ru-RU" sz="2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𝐴𝐵𝐷</m:t>
                        </m:r>
                      </m:sub>
                    </m:sSub>
                    <m:r>
                      <a:rPr lang="ru-RU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ru-RU" sz="2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ru-RU" sz="2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𝐴𝐷𝐶</m:t>
                        </m:r>
                      </m:sub>
                    </m:sSub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).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625" y="852632"/>
                <a:ext cx="8892480" cy="707886"/>
              </a:xfrm>
              <a:prstGeom prst="rect">
                <a:avLst/>
              </a:prstGeom>
              <a:blipFill>
                <a:blip r:embed="rId3"/>
                <a:stretch>
                  <a:fillRect l="-685" t="-4310" b="-15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269857" y="1645725"/>
            <a:ext cx="17733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i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ru-RU" sz="3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0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19764" y="1738541"/>
            <a:ext cx="5371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shartiga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chizamiz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6260496" y="2346404"/>
            <a:ext cx="2354723" cy="1728192"/>
          </a:xfrm>
          <a:prstGeom prst="triangle">
            <a:avLst>
              <a:gd name="adj" fmla="val 61634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868144" y="3943364"/>
            <a:ext cx="4619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64551" y="1824663"/>
            <a:ext cx="4619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540050" y="3956118"/>
            <a:ext cx="4619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/>
          <p:cNvCxnSpPr>
            <a:endCxn id="3" idx="5"/>
          </p:cNvCxnSpPr>
          <p:nvPr/>
        </p:nvCxnSpPr>
        <p:spPr>
          <a:xfrm flipV="1">
            <a:off x="6260495" y="3210500"/>
            <a:ext cx="1903016" cy="86409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131845" y="2787734"/>
            <a:ext cx="4619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6479650" y="3605291"/>
                <a:ext cx="511679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500" i="1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US" sz="15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ru-RU" sz="1500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9650" y="3605291"/>
                <a:ext cx="511679" cy="3231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/>
              <p:cNvSpPr/>
              <p:nvPr/>
            </p:nvSpPr>
            <p:spPr>
              <a:xfrm>
                <a:off x="6615814" y="3817048"/>
                <a:ext cx="511679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500" i="1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US" sz="15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ru-RU" sz="1500" dirty="0"/>
              </a:p>
            </p:txBody>
          </p:sp>
        </mc:Choice>
        <mc:Fallback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5814" y="3817048"/>
                <a:ext cx="511679" cy="3231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Дуга 17"/>
          <p:cNvSpPr/>
          <p:nvPr/>
        </p:nvSpPr>
        <p:spPr>
          <a:xfrm>
            <a:off x="6256216" y="3913963"/>
            <a:ext cx="227367" cy="358431"/>
          </a:xfrm>
          <a:prstGeom prst="arc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/>
              <p:cNvSpPr/>
              <p:nvPr/>
            </p:nvSpPr>
            <p:spPr>
              <a:xfrm>
                <a:off x="343725" y="2210788"/>
                <a:ext cx="5841181" cy="28123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ru-RU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𝐴𝐵𝐷</m:t>
                          </m:r>
                        </m:sub>
                      </m:sSub>
                      <m:r>
                        <a:rPr lang="en-US" sz="20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∙8∙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𝑠𝑖𝑛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30°=2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sSup>
                        <m:sSupPr>
                          <m:ctrlPr>
                            <a:rPr lang="en-US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𝑐𝑚</m:t>
                          </m:r>
                        </m:e>
                        <m:sup>
                          <m:r>
                            <a:rPr lang="en-US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000" dirty="0"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ru-RU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𝐴𝐷𝐶</m:t>
                          </m:r>
                        </m:sub>
                      </m:sSub>
                      <m:r>
                        <a:rPr lang="en-US" sz="20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∙12∙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𝑠𝑖𝑛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30°=3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sSup>
                        <m:sSupPr>
                          <m:ctrlPr>
                            <a:rPr lang="en-US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𝑐𝑚</m:t>
                          </m:r>
                        </m:e>
                        <m:sup>
                          <m:r>
                            <a:rPr lang="en-US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000" dirty="0"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ru-RU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𝐴𝐵𝐶</m:t>
                          </m:r>
                        </m:sub>
                      </m:sSub>
                      <m:r>
                        <a:rPr lang="en-US" sz="2000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8∙12∙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𝑠𝑖𝑛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60°=24</m:t>
                      </m:r>
                      <m:rad>
                        <m:radPr>
                          <m:degHide m:val="on"/>
                          <m:ctrlPr>
                            <a:rPr lang="en-US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</m:rad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sSup>
                        <m:sSupPr>
                          <m:ctrlPr>
                            <a:rPr lang="en-US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𝑐𝑚</m:t>
                          </m:r>
                        </m:e>
                        <m:sup>
                          <m:r>
                            <a:rPr lang="en-US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000" dirty="0"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=24</m:t>
                      </m:r>
                      <m:rad>
                        <m:radPr>
                          <m:degHide m:val="on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US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=24</m:t>
                      </m:r>
                      <m:rad>
                        <m:radPr>
                          <m:degHide m:val="on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US" sz="2000" i="1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2000" dirty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24</m:t>
                          </m:r>
                          <m:rad>
                            <m:radPr>
                              <m:deg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725" y="2210788"/>
                <a:ext cx="5841181" cy="281237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7300584" y="3103205"/>
                <a:ext cx="436402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0584" y="3103205"/>
                <a:ext cx="436402" cy="4770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Прямоугольник 20"/>
              <p:cNvSpPr/>
              <p:nvPr/>
            </p:nvSpPr>
            <p:spPr>
              <a:xfrm>
                <a:off x="6735489" y="2688662"/>
                <a:ext cx="519694" cy="4770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5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25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5489" y="2688662"/>
                <a:ext cx="519694" cy="4770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Прямоугольник 21"/>
              <p:cNvSpPr/>
              <p:nvPr/>
            </p:nvSpPr>
            <p:spPr>
              <a:xfrm>
                <a:off x="7295970" y="4022461"/>
                <a:ext cx="641522" cy="4770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5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5970" y="4022461"/>
                <a:ext cx="641522" cy="47705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93526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3509" y="122163"/>
            <a:ext cx="885698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Sinuslar</a:t>
            </a:r>
            <a:r>
              <a:rPr lang="en-US" sz="3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teoremasi</a:t>
            </a:r>
            <a:endParaRPr lang="ru-RU" sz="33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3493" y="849661"/>
            <a:ext cx="87489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.(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Sinuslar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teoremasi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qarshisidagi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burchaklarning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sinuslariga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proporsional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5649" t="32281" r="50553" b="32281"/>
          <a:stretch/>
        </p:blipFill>
        <p:spPr>
          <a:xfrm>
            <a:off x="6084168" y="1772426"/>
            <a:ext cx="2907091" cy="243384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243493" y="1651900"/>
                <a:ext cx="433657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000" i="1" dirty="0">
                        <a:latin typeface="Cambria Math" panose="02040503050406030204" pitchFamily="18" charset="0"/>
                      </a:rPr>
                      <m:t>∆</m:t>
                    </m:r>
                    <m:r>
                      <a:rPr lang="ru-RU" sz="2000" i="1" dirty="0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US" sz="2000" dirty="0">
                    <a:latin typeface="+mj-lt"/>
                  </a:rPr>
                  <a:t>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da</a:t>
                </a:r>
                <a:r>
                  <a:rPr lang="en-US" sz="2000" dirty="0">
                    <a:latin typeface="+mj-lt"/>
                  </a:rPr>
                  <a:t>   </a:t>
                </a:r>
                <a14:m>
                  <m:oMath xmlns:m="http://schemas.openxmlformats.org/officeDocument/2006/math">
                    <m:r>
                      <a:rPr lang="ru-RU" sz="2000" i="1" dirty="0"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ru-RU" sz="20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2000" i="1" dirty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ru-RU" sz="2000" i="1" dirty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2000" dirty="0">
                    <a:latin typeface="+mj-lt"/>
                  </a:rPr>
                  <a:t>  </a:t>
                </a:r>
                <a:r>
                  <a:rPr lang="ru-RU" sz="2000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ru-RU" sz="2000" i="1" dirty="0">
                        <a:latin typeface="Cambria Math" panose="02040503050406030204" pitchFamily="18" charset="0"/>
                      </a:rPr>
                      <m:t>𝐵𝐶</m:t>
                    </m:r>
                    <m:r>
                      <a:rPr lang="ru-RU" sz="20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2000" i="1" dirty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ru-RU" sz="2000" i="1" dirty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ru-RU" sz="2000" dirty="0">
                    <a:latin typeface="+mj-lt"/>
                  </a:rPr>
                  <a:t> </a:t>
                </a:r>
                <a:r>
                  <a:rPr lang="en-US" sz="2000" dirty="0">
                    <a:latin typeface="+mj-lt"/>
                  </a:rPr>
                  <a:t>  </a:t>
                </a:r>
                <a14:m>
                  <m:oMath xmlns:m="http://schemas.openxmlformats.org/officeDocument/2006/math">
                    <m:r>
                      <a:rPr lang="ru-RU" sz="2000" i="1" dirty="0">
                        <a:latin typeface="Cambria Math" panose="02040503050406030204" pitchFamily="18" charset="0"/>
                      </a:rPr>
                      <m:t>𝐶𝐴</m:t>
                    </m:r>
                    <m:r>
                      <a:rPr lang="ru-RU" sz="20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2000" i="1" dirty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2000" dirty="0"/>
                  <a:t> </a:t>
                </a:r>
              </a:p>
              <a:p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493" y="1651900"/>
                <a:ext cx="4336572" cy="707886"/>
              </a:xfrm>
              <a:prstGeom prst="rect">
                <a:avLst/>
              </a:prstGeom>
              <a:blipFill>
                <a:blip r:embed="rId4"/>
                <a:stretch>
                  <a:fillRect l="-1547" t="-6034" b="-15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1241723" y="1939636"/>
                <a:ext cx="2964529" cy="5360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𝑠𝑖𝑛𝐴</m:t>
                        </m:r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𝑠𝑖𝑛𝐵</m:t>
                        </m:r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𝑠𝑖𝑛𝐶</m:t>
                        </m:r>
                      </m:den>
                    </m:f>
                  </m:oMath>
                </a14:m>
                <a:r>
                  <a:rPr lang="en-US" sz="2000" dirty="0"/>
                  <a:t>    o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‘rinli.</a:t>
                </a:r>
                <a:endParaRPr lang="ru-RU" sz="20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1723" y="1939636"/>
                <a:ext cx="2964529" cy="536044"/>
              </a:xfrm>
              <a:prstGeom prst="rect">
                <a:avLst/>
              </a:prstGeom>
              <a:blipFill>
                <a:blip r:embed="rId5"/>
                <a:stretch>
                  <a:fillRect r="-1646" b="-7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243492" y="2490096"/>
            <a:ext cx="60567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Isbot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sinusi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formulasiga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172084" y="3197267"/>
                <a:ext cx="4594848" cy="5533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1600" i="1">
                          <a:latin typeface="Cambria Math" panose="02040503050406030204" pitchFamily="18" charset="0"/>
                        </a:rPr>
                        <m:t>𝑏𝑐𝑠𝑖𝑛𝐴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1600" i="1">
                          <a:latin typeface="Cambria Math" panose="02040503050406030204" pitchFamily="18" charset="0"/>
                        </a:rPr>
                        <m:t>𝑎𝑐𝑠𝑖𝑛𝐵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1600" i="1">
                          <a:latin typeface="Cambria Math" panose="02040503050406030204" pitchFamily="18" charset="0"/>
                        </a:rPr>
                        <m:t>𝑎𝑏𝑠𝑖𝑛𝐶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084" y="3197267"/>
                <a:ext cx="4594848" cy="5533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 flipH="1">
                <a:off x="218697" y="3766087"/>
                <a:ext cx="7803153" cy="559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1600" i="1">
                          <a:latin typeface="Cambria Math" panose="02040503050406030204" pitchFamily="18" charset="0"/>
                        </a:rPr>
                        <m:t>𝑏𝑐𝑠𝑖𝑛𝐴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1600" i="1">
                          <a:latin typeface="Cambria Math" panose="02040503050406030204" pitchFamily="18" charset="0"/>
                        </a:rPr>
                        <m:t>𝑎𝑐𝑠𝑖𝑛𝐵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ru-RU" sz="1600" dirty="0">
                          <a:latin typeface="Cambria Math" panose="02040503050406030204" pitchFamily="18" charset="0"/>
                        </a:rPr>
                        <m:t>⇒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𝑠𝑖𝑛𝐴</m:t>
                          </m:r>
                        </m:den>
                      </m:f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𝑠𝑖𝑛𝐵</m:t>
                          </m:r>
                        </m:den>
                      </m:f>
                    </m:oMath>
                  </m:oMathPara>
                </a14:m>
                <a:endParaRPr lang="ru-RU" sz="1600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18697" y="3766087"/>
                <a:ext cx="7803153" cy="5598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/>
              <p:cNvSpPr/>
              <p:nvPr/>
            </p:nvSpPr>
            <p:spPr>
              <a:xfrm>
                <a:off x="218696" y="4455432"/>
                <a:ext cx="3483902" cy="8061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1600" i="1">
                          <a:latin typeface="Cambria Math" panose="02040503050406030204" pitchFamily="18" charset="0"/>
                        </a:rPr>
                        <m:t>𝑎𝑐𝑠𝑖𝑛𝐵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1600" i="1">
                          <a:latin typeface="Cambria Math" panose="02040503050406030204" pitchFamily="18" charset="0"/>
                        </a:rPr>
                        <m:t>𝑎𝑏𝑠𝑖𝑛𝐶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1600" dirty="0">
                          <a:latin typeface="Cambria Math" panose="02040503050406030204" pitchFamily="18" charset="0"/>
                        </a:rPr>
                        <m:t>⇒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𝑠𝑖𝑛𝐵</m:t>
                          </m:r>
                        </m:den>
                      </m:f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𝑠𝑖𝑛𝐶</m:t>
                          </m:r>
                        </m:den>
                      </m:f>
                    </m:oMath>
                  </m:oMathPara>
                </a14:m>
                <a:endParaRPr lang="ru-RU" sz="1600" dirty="0"/>
              </a:p>
              <a:p>
                <a:endParaRPr lang="ru-RU" sz="1600" dirty="0"/>
              </a:p>
            </p:txBody>
          </p:sp>
        </mc:Choice>
        <mc:Fallback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696" y="4455432"/>
                <a:ext cx="3483902" cy="80611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авая фигурная скобка 14"/>
          <p:cNvSpPr/>
          <p:nvPr/>
        </p:nvSpPr>
        <p:spPr>
          <a:xfrm>
            <a:off x="3733003" y="4024066"/>
            <a:ext cx="247306" cy="920305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/>
              <p:cNvSpPr/>
              <p:nvPr/>
            </p:nvSpPr>
            <p:spPr>
              <a:xfrm>
                <a:off x="3908953" y="4196514"/>
                <a:ext cx="604653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000" dirty="0">
                          <a:latin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8953" y="4196514"/>
                <a:ext cx="604653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/>
              <p:cNvSpPr/>
              <p:nvPr/>
            </p:nvSpPr>
            <p:spPr>
              <a:xfrm>
                <a:off x="4390377" y="4174514"/>
                <a:ext cx="2001766" cy="5598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𝑠𝑖𝑛𝐴</m:t>
                          </m:r>
                        </m:den>
                      </m:f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𝑠𝑖𝑛𝐵</m:t>
                          </m:r>
                        </m:den>
                      </m:f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𝑠𝑖𝑛𝐶</m:t>
                          </m:r>
                        </m:den>
                      </m:f>
                    </m:oMath>
                  </m:oMathPara>
                </a14:m>
                <a:endParaRPr lang="ru-RU" sz="1600" dirty="0"/>
              </a:p>
            </p:txBody>
          </p:sp>
        </mc:Choice>
        <mc:Fallback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0377" y="4174514"/>
                <a:ext cx="2001766" cy="55989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13273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79512" y="863377"/>
                <a:ext cx="8568952" cy="12557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tomonining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qarshisidagi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sinusiga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nisbati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uchburchakka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diametriga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endParaRPr lang="en-US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spcAft>
                    <a:spcPts val="600"/>
                  </a:spcAft>
                </a:pPr>
                <a:r>
                  <a:rPr lang="ru-RU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ya’ni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𝑠𝑖𝑛𝐴</m:t>
                        </m:r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𝑠𝑖𝑛𝐵</m:t>
                        </m:r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𝑠𝑖𝑛𝐶</m:t>
                        </m:r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63377"/>
                <a:ext cx="8568952" cy="1255728"/>
              </a:xfrm>
              <a:prstGeom prst="rect">
                <a:avLst/>
              </a:prstGeom>
              <a:blipFill>
                <a:blip r:embed="rId2"/>
                <a:stretch>
                  <a:fillRect l="-711" t="-24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0" y="136823"/>
            <a:ext cx="9144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Sinuslar</a:t>
            </a:r>
            <a:r>
              <a:rPr lang="en-US" sz="3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teoremasi</a:t>
            </a:r>
            <a:endParaRPr lang="ru-RU" sz="33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2138" y="2226699"/>
            <a:ext cx="10214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83991" y="2280900"/>
            <a:ext cx="45720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shartiga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chizamiz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6756" t="27359" r="51107" b="40156"/>
          <a:stretch/>
        </p:blipFill>
        <p:spPr>
          <a:xfrm>
            <a:off x="6782060" y="3105766"/>
            <a:ext cx="2175904" cy="179512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261636" y="2642862"/>
                <a:ext cx="6182571" cy="22626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𝑠𝑖𝑛𝐴</m:t>
                        </m:r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isbotlasak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yetarli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𝐵𝐶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𝐵𝐷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Bilamizki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yoyga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tiralgan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ru-RU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=∠</m:t>
                    </m:r>
                    <m:r>
                      <a:rPr lang="en-US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Natijada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</a:rPr>
                      <m:t>𝐵𝐶𝐷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𝑠𝑖𝑛𝐴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𝑅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ru-RU" sz="2000" dirty="0">
                          <a:latin typeface="Cambria Math" panose="02040503050406030204" pitchFamily="18" charset="0"/>
                        </a:rPr>
                        <m:t>⇒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𝑠𝑖𝑛𝐴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636" y="2642862"/>
                <a:ext cx="6182571" cy="2262607"/>
              </a:xfrm>
              <a:prstGeom prst="rect">
                <a:avLst/>
              </a:prstGeom>
              <a:blipFill>
                <a:blip r:embed="rId4"/>
                <a:stretch>
                  <a:fillRect l="-1085" r="-16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829561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64815"/>
            <a:ext cx="89289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/>
            <a:r>
              <a:rPr lang="en-US" sz="4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2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0693" y="1032482"/>
            <a:ext cx="66635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28.2.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3-rasmda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berilganlarga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so‘ralgan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kesmalarni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toping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68263" t="22439" r="12367" b="11609"/>
          <a:stretch/>
        </p:blipFill>
        <p:spPr>
          <a:xfrm>
            <a:off x="6940586" y="1044273"/>
            <a:ext cx="1951894" cy="373648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40693" y="2078721"/>
            <a:ext cx="17733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i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dirty="0"/>
          </a:p>
        </p:txBody>
      </p:sp>
      <p:sp>
        <p:nvSpPr>
          <p:cNvPr id="9" name="TextBox 8"/>
          <p:cNvSpPr txBox="1"/>
          <p:nvPr/>
        </p:nvSpPr>
        <p:spPr>
          <a:xfrm>
            <a:off x="1909897" y="2124887"/>
            <a:ext cx="38331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Sinuslar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teoremasiga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174739" y="2702416"/>
                <a:ext cx="6236194" cy="12024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30°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6</m:t>
                          </m:r>
                          <m:rad>
                            <m:radPr>
                              <m:deg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45°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ru-RU" sz="2000" dirty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000" dirty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000" i="1" dirty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6</m:t>
                          </m:r>
                          <m:rad>
                            <m:radPr>
                              <m:deg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30°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45°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6</m:t>
                          </m:r>
                          <m:rad>
                            <m:radPr>
                              <m:deg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739" y="2702416"/>
                <a:ext cx="6236194" cy="12024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186808" y="3811749"/>
                <a:ext cx="6170535" cy="11393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45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°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8</m:t>
                          </m:r>
                          <m:rad>
                            <m:radPr>
                              <m:deg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60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°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ru-RU" dirty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dirty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8</m:t>
                          </m:r>
                          <m:rad>
                            <m:radPr>
                              <m:deg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45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°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60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°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8</m:t>
                          </m:r>
                          <m:rad>
                            <m:radPr>
                              <m:deg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8</m:t>
                      </m:r>
                      <m:rad>
                        <m:radPr>
                          <m:deg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808" y="3811749"/>
                <a:ext cx="6170535" cy="11393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261209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55290"/>
            <a:ext cx="89289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/>
            <a:r>
              <a:rPr lang="en-US" sz="4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2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307056" y="906811"/>
                <a:ext cx="8771732" cy="15770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28.3.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Agar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uchburchakda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𝑠𝑖𝑛𝐴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=0,4; 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 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 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𝑠𝑖𝑛𝐶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 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 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 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056" y="906811"/>
                <a:ext cx="8771732" cy="1577098"/>
              </a:xfrm>
              <a:prstGeom prst="rect">
                <a:avLst/>
              </a:prstGeom>
              <a:blipFill>
                <a:blip r:embed="rId2"/>
                <a:stretch>
                  <a:fillRect l="-695" t="-1938" b="-65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741338" y="2488043"/>
            <a:ext cx="12396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843922" y="2487354"/>
            <a:ext cx="32207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Sinuslar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teoremasiga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6732240" y="2356479"/>
            <a:ext cx="1872208" cy="1584176"/>
          </a:xfrm>
          <a:prstGeom prst="triangle">
            <a:avLst>
              <a:gd name="adj" fmla="val 69240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6372200" y="3734522"/>
            <a:ext cx="4619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84368" y="1823052"/>
            <a:ext cx="4619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02502" y="3764084"/>
            <a:ext cx="4619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255306" y="2925223"/>
                <a:ext cx="5686108" cy="6366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𝐵𝐶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𝑠𝑖𝑛𝐴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𝐴𝐵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𝑠𝑖𝑛𝐶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ru-RU" dirty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dirty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𝑠𝑖𝑛𝐶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𝐴𝐵𝑠𝑖𝑛𝐴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𝐵𝐶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∙0,4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i="1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306" y="2925223"/>
                <a:ext cx="5686108" cy="6366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/>
              <p:cNvSpPr/>
              <p:nvPr/>
            </p:nvSpPr>
            <p:spPr>
              <a:xfrm>
                <a:off x="255307" y="3490692"/>
                <a:ext cx="5983745" cy="7921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𝐵𝐶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𝑠𝑖𝑛𝐴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ru-RU" dirty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dirty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𝐵𝐶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ru-RU" i="1" dirty="0"/>
              </a:p>
            </p:txBody>
          </p:sp>
        </mc:Choice>
        <mc:Fallback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307" y="3490692"/>
                <a:ext cx="5983745" cy="7921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/>
              <p:cNvSpPr/>
              <p:nvPr/>
            </p:nvSpPr>
            <p:spPr>
              <a:xfrm>
                <a:off x="251520" y="4200944"/>
                <a:ext cx="6405558" cy="7921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ru-RU" dirty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dirty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i="1" dirty="0"/>
              </a:p>
            </p:txBody>
          </p:sp>
        </mc:Choice>
        <mc:Fallback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200944"/>
                <a:ext cx="6405558" cy="7921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282755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9756" y="84467"/>
            <a:ext cx="89289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/>
            <a:r>
              <a:rPr lang="en-US" sz="4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2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179512" y="999768"/>
                <a:ext cx="874948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28.4.</a:t>
                </a:r>
                <a:r>
                  <a:rPr 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30°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qarshisidagi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4,8 </m:t>
                    </m:r>
                    <m:r>
                      <a:rPr lang="en-US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𝑑𝑚</m:t>
                    </m:r>
                    <m:r>
                      <a:rPr lang="en-US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Uchburchakka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radiusini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999768"/>
                <a:ext cx="8749480" cy="707886"/>
              </a:xfrm>
              <a:prstGeom prst="rect">
                <a:avLst/>
              </a:prstGeom>
              <a:blipFill>
                <a:blip r:embed="rId2"/>
                <a:stretch>
                  <a:fillRect l="-696" t="-3448" b="-15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277943" y="1717918"/>
            <a:ext cx="12443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1522323" y="1748695"/>
            <a:ext cx="45720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shartiga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chizamiz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300192" y="2427734"/>
            <a:ext cx="2304256" cy="2232248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6516216" y="2571750"/>
            <a:ext cx="1872208" cy="1584176"/>
          </a:xfrm>
          <a:prstGeom prst="triangle">
            <a:avLst>
              <a:gd name="adj" fmla="val 796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7319110" y="3313026"/>
            <a:ext cx="266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.</a:t>
            </a:r>
            <a:endParaRPr lang="ru-RU" sz="2400" b="1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7452320" y="3654654"/>
            <a:ext cx="936104" cy="50127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718740" y="3535957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</a:t>
            </a:r>
            <a:endParaRPr lang="ru-RU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8116204" y="3140756"/>
                <a:ext cx="38023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6204" y="3140756"/>
                <a:ext cx="38023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6601856" y="3852499"/>
                <a:ext cx="3824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1856" y="3852499"/>
                <a:ext cx="38241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Дуга 23"/>
          <p:cNvSpPr/>
          <p:nvPr/>
        </p:nvSpPr>
        <p:spPr>
          <a:xfrm>
            <a:off x="6516216" y="4030608"/>
            <a:ext cx="191206" cy="250637"/>
          </a:xfrm>
          <a:prstGeom prst="arc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248177" y="2233110"/>
                <a:ext cx="479810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=30°,  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=4,8 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𝑑𝑚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77" y="2233110"/>
                <a:ext cx="4798108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351209" y="2694774"/>
                <a:ext cx="5472467" cy="23366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Yuqorida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isbotlangan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formuladan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Aft>
                    <a:spcPts val="1200"/>
                  </a:spcAft>
                </a:pP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ya’ni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ru-RU" sz="2000" dirty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000" dirty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000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000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 dirty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000" i="1" dirty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000" i="1" dirty="0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2000" i="1" dirty="0"/>
              </a:p>
              <a:p>
                <a:endParaRPr lang="en-US" sz="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𝑅</m:t>
                      </m:r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4,8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30°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4,8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den>
                          </m:f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=4,8 </m:t>
                      </m:r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𝑑𝑚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209" y="2694774"/>
                <a:ext cx="5472467" cy="2336602"/>
              </a:xfrm>
              <a:prstGeom prst="rect">
                <a:avLst/>
              </a:prstGeom>
              <a:blipFill>
                <a:blip r:embed="rId6"/>
                <a:stretch>
                  <a:fillRect l="-1226" t="-10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7293608" y="3306099"/>
            <a:ext cx="423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8374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003798"/>
            <a:ext cx="2908016" cy="1859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07506" y="127422"/>
            <a:ext cx="8979617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en-US" sz="4000" b="1" kern="0" dirty="0" err="1"/>
              <a:t>Mustaqil</a:t>
            </a:r>
            <a:r>
              <a:rPr lang="en-US" sz="4000" b="1" kern="0" dirty="0"/>
              <a:t> </a:t>
            </a:r>
            <a:r>
              <a:rPr lang="en-US" sz="4000" b="1" kern="0" dirty="0" err="1"/>
              <a:t>bajarish</a:t>
            </a:r>
            <a:r>
              <a:rPr lang="en-US" sz="4000" b="1" kern="0" dirty="0"/>
              <a:t> </a:t>
            </a:r>
            <a:r>
              <a:rPr lang="en-US" sz="4000" b="1" kern="0" dirty="0" err="1"/>
              <a:t>uchun</a:t>
            </a:r>
            <a:r>
              <a:rPr lang="en-US" sz="4000" b="1" kern="0" dirty="0"/>
              <a:t> </a:t>
            </a:r>
            <a:r>
              <a:rPr lang="en-US" sz="4000" b="1" kern="0" dirty="0" err="1"/>
              <a:t>topshiriq</a:t>
            </a:r>
            <a:endParaRPr lang="ru-RU" sz="40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6" y="84355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b="1" dirty="0"/>
              <a:t> </a:t>
            </a:r>
            <a:r>
              <a:rPr lang="en-US" b="1" i="1" dirty="0"/>
              <a:t> </a:t>
            </a:r>
            <a:r>
              <a:rPr lang="en-US" b="1" dirty="0"/>
              <a:t> 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6" y="1563638"/>
            <a:ext cx="87951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85-sahifasidagi</a:t>
            </a:r>
            <a:endParaRPr lang="en-US" sz="3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28.2-masalaning 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topshirig‘ini</a:t>
            </a:r>
            <a:r>
              <a:rPr lang="en-US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37006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330</Words>
  <Application>Microsoft Office PowerPoint</Application>
  <PresentationFormat>Экран (16:9)</PresentationFormat>
  <Paragraphs>101</Paragraphs>
  <Slides>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User</cp:lastModifiedBy>
  <cp:revision>24</cp:revision>
  <dcterms:created xsi:type="dcterms:W3CDTF">2021-01-09T10:39:54Z</dcterms:created>
  <dcterms:modified xsi:type="dcterms:W3CDTF">2021-01-12T09:10:58Z</dcterms:modified>
</cp:coreProperties>
</file>