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68" r:id="rId3"/>
    <p:sldId id="269" r:id="rId4"/>
    <p:sldId id="270" r:id="rId5"/>
    <p:sldId id="271" r:id="rId6"/>
    <p:sldId id="272" r:id="rId7"/>
    <p:sldId id="273" r:id="rId8"/>
    <p:sldId id="274" r:id="rId9"/>
    <p:sldId id="275" r:id="rId10"/>
    <p:sldId id="276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7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350029-9BEE-4534-A2EC-53C2F3A9A0AD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C42514-324F-40E9-8EBE-9A872DB7FB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7495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909EBE-9F82-4E48-A1EA-E1BF2E0BBA3C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1512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909EBE-9F82-4E48-A1EA-E1BF2E0BBA3C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75875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2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C42514-324F-40E9-8EBE-9A872DB7FBC1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19207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2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C42514-324F-40E9-8EBE-9A872DB7FBC1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54849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2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C42514-324F-40E9-8EBE-9A872DB7FBC1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03107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27009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6679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25811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1"/>
            <a:ext cx="10363201" cy="54373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5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584471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6" y="1133195"/>
            <a:ext cx="11948965" cy="55991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7" name="bg object 17"/>
          <p:cNvSpPr/>
          <p:nvPr/>
        </p:nvSpPr>
        <p:spPr>
          <a:xfrm>
            <a:off x="141353" y="150395"/>
            <a:ext cx="1194896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6" y="2836746"/>
            <a:ext cx="3406669" cy="846876"/>
          </a:xfrm>
        </p:spPr>
        <p:txBody>
          <a:bodyPr lIns="0" tIns="0" rIns="0" bIns="0"/>
          <a:lstStyle>
            <a:lvl1pPr>
              <a:defRPr sz="5467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062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3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2" y="1577340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1/12/2021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00136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20548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30251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60103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9228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26534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026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59516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9131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90B315-69B2-49AD-9EE4-44100904CD47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7161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3605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051029" y="2594693"/>
            <a:ext cx="7609800" cy="3061411"/>
          </a:xfrm>
          <a:prstGeom prst="rect">
            <a:avLst/>
          </a:prstGeom>
        </p:spPr>
        <p:txBody>
          <a:bodyPr vert="horz" wrap="square" lIns="0" tIns="29524" rIns="0" bIns="0" rtlCol="0">
            <a:spAutoFit/>
          </a:bodyPr>
          <a:lstStyle/>
          <a:p>
            <a:pPr marL="38918">
              <a:spcAft>
                <a:spcPts val="600"/>
              </a:spcAft>
            </a:pPr>
            <a:r>
              <a:rPr lang="en-US" sz="4800" b="1" dirty="0" err="1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48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lang="en-US" sz="48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/>
            <a:r>
              <a:rPr lang="en-US" sz="4800" b="1" dirty="0" err="1" smtClean="0">
                <a:solidFill>
                  <a:srgbClr val="002060"/>
                </a:solidFill>
                <a:latin typeface="Arial"/>
                <a:cs typeface="Arial"/>
              </a:rPr>
              <a:t>Uchburchak</a:t>
            </a:r>
            <a:r>
              <a:rPr lang="en-US" sz="4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/>
                <a:cs typeface="Arial"/>
              </a:rPr>
              <a:t>yuzini</a:t>
            </a:r>
            <a:r>
              <a:rPr lang="en-US" sz="4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/>
                <a:cs typeface="Arial"/>
              </a:rPr>
              <a:t>burchak</a:t>
            </a:r>
            <a:r>
              <a:rPr lang="en-US" sz="4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/>
                <a:cs typeface="Arial"/>
              </a:rPr>
              <a:t>sinusi</a:t>
            </a:r>
            <a:r>
              <a:rPr lang="en-US" sz="4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/>
                <a:cs typeface="Arial"/>
              </a:rPr>
              <a:t>yordamida</a:t>
            </a:r>
            <a:r>
              <a:rPr lang="en-US" sz="4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/>
                <a:cs typeface="Arial"/>
              </a:rPr>
              <a:t>hisoblash</a:t>
            </a:r>
            <a:endParaRPr sz="4800" b="1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431371" y="2721446"/>
            <a:ext cx="519243" cy="148841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8784300" y="482102"/>
            <a:ext cx="2405785" cy="111242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8784300" y="482102"/>
            <a:ext cx="2405785" cy="111242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9168341" y="646986"/>
            <a:ext cx="181232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756" b="1" spc="2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797503" y="455746"/>
            <a:ext cx="6410732" cy="113876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32">
              <a:spcBef>
                <a:spcPts val="241"/>
              </a:spcBef>
              <a:defRPr/>
            </a:pPr>
            <a:r>
              <a:rPr lang="en-US" sz="7197" kern="0" spc="11" dirty="0">
                <a:solidFill>
                  <a:sysClr val="window" lastClr="FFFFFF"/>
                </a:solidFill>
              </a:rPr>
              <a:t>GEOMETRIYA</a:t>
            </a: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757445" y="1416429"/>
            <a:ext cx="33601" cy="65859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692279" y="1399861"/>
            <a:ext cx="819869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774009" y="662130"/>
            <a:ext cx="0" cy="721753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854362" y="719948"/>
            <a:ext cx="598101" cy="623637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1424940" y="1445581"/>
            <a:ext cx="90051" cy="9005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649648" y="687960"/>
            <a:ext cx="90051" cy="9005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1961" y="2779124"/>
            <a:ext cx="3037986" cy="3139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445179" y="4378274"/>
            <a:ext cx="505435" cy="132540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</p:spTree>
    <p:extLst>
      <p:ext uri="{BB962C8B-B14F-4D97-AF65-F5344CB8AC3E}">
        <p14:creationId xmlns:p14="http://schemas.microsoft.com/office/powerpoint/2010/main" val="1103563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4875" y="2852936"/>
            <a:ext cx="5856651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xmlns="" id="{7FC1F883-1236-4202-BC5C-D62FD599365E}"/>
              </a:ext>
            </a:extLst>
          </p:cNvPr>
          <p:cNvSpPr/>
          <p:nvPr/>
        </p:nvSpPr>
        <p:spPr>
          <a:xfrm>
            <a:off x="0" y="4977"/>
            <a:ext cx="12191997" cy="102392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267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335361" y="149125"/>
            <a:ext cx="11780801" cy="6566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1219170"/>
            <a:r>
              <a:rPr lang="en-US" sz="4267" b="1" kern="0" dirty="0" err="1"/>
              <a:t>Mustaqil</a:t>
            </a:r>
            <a:r>
              <a:rPr lang="en-US" sz="4267" b="1" kern="0" dirty="0"/>
              <a:t> </a:t>
            </a:r>
            <a:r>
              <a:rPr lang="en-US" sz="4267" b="1" kern="0" dirty="0" err="1"/>
              <a:t>bajarish</a:t>
            </a:r>
            <a:r>
              <a:rPr lang="en-US" sz="4267" b="1" kern="0" dirty="0"/>
              <a:t> </a:t>
            </a:r>
            <a:r>
              <a:rPr lang="en-US" sz="4267" b="1" kern="0" dirty="0" err="1"/>
              <a:t>uchun</a:t>
            </a:r>
            <a:r>
              <a:rPr lang="en-US" sz="4267" b="1" kern="0" dirty="0"/>
              <a:t> </a:t>
            </a:r>
            <a:r>
              <a:rPr lang="en-US" sz="4267" b="1" kern="0" dirty="0" err="1" smtClean="0"/>
              <a:t>topshiriqlar</a:t>
            </a:r>
            <a:endParaRPr lang="ru-RU" sz="4267" b="1" kern="0" dirty="0"/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43339" y="1124743"/>
            <a:ext cx="11972823" cy="1423101"/>
          </a:xfrm>
          <a:prstGeom prst="rect">
            <a:avLst/>
          </a:prstGeom>
        </p:spPr>
        <p:txBody>
          <a:bodyPr vert="horz" lIns="108857" tIns="54429" rIns="108857" bIns="54429" rtlCol="0">
            <a:normAutofit/>
          </a:bodyPr>
          <a:lstStyle/>
          <a:p>
            <a:pPr marL="0" indent="0">
              <a:buNone/>
            </a:pPr>
            <a:r>
              <a:rPr lang="en-US" sz="4267" b="1" dirty="0"/>
              <a:t> </a:t>
            </a:r>
            <a:r>
              <a:rPr lang="en-US" sz="4267" b="1" i="1" dirty="0"/>
              <a:t> </a:t>
            </a:r>
            <a:r>
              <a:rPr lang="en-US" sz="4267" b="1" dirty="0"/>
              <a:t> </a:t>
            </a:r>
          </a:p>
          <a:p>
            <a:pPr marL="0" indent="0">
              <a:buNone/>
            </a:pPr>
            <a:endParaRPr lang="en-US" sz="4267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29760" y="1220755"/>
            <a:ext cx="11726880" cy="1631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333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3333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33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83-sahifasidagi</a:t>
            </a:r>
          </a:p>
          <a:p>
            <a:pPr algn="ctr"/>
            <a:r>
              <a:rPr lang="en-US" sz="3333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27.7 </a:t>
            </a:r>
            <a:r>
              <a:rPr lang="en-US" sz="3333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333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27.8-masalalarni </a:t>
            </a:r>
            <a:r>
              <a:rPr lang="en-US" sz="3333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US" sz="3333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333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33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333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3333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049379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43339" y="1124743"/>
            <a:ext cx="11972823" cy="1423101"/>
          </a:xfrm>
          <a:prstGeom prst="rect">
            <a:avLst/>
          </a:prstGeom>
        </p:spPr>
        <p:txBody>
          <a:bodyPr vert="horz" lIns="108857" tIns="54429" rIns="108857" bIns="54429" rtlCol="0">
            <a:normAutofit/>
          </a:bodyPr>
          <a:lstStyle/>
          <a:p>
            <a:pPr marL="0" indent="0">
              <a:buNone/>
            </a:pPr>
            <a:r>
              <a:rPr lang="en-US" sz="4267" b="1" dirty="0" smtClean="0"/>
              <a:t> </a:t>
            </a:r>
            <a:r>
              <a:rPr lang="en-US" sz="4267" b="1" i="1" dirty="0" smtClean="0"/>
              <a:t> </a:t>
            </a:r>
            <a:r>
              <a:rPr lang="en-US" sz="4267" b="1" dirty="0" smtClean="0"/>
              <a:t> </a:t>
            </a:r>
            <a:endParaRPr lang="en-US" sz="4267" b="1" dirty="0"/>
          </a:p>
          <a:p>
            <a:pPr marL="0" indent="0">
              <a:buNone/>
            </a:pP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47329" y="226961"/>
            <a:ext cx="12144668" cy="609688"/>
          </a:xfrm>
          <a:prstGeom prst="rect">
            <a:avLst/>
          </a:prstGeom>
        </p:spPr>
        <p:txBody>
          <a:bodyPr vert="horz" wrap="square" lIns="0" tIns="34895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3733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3733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733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3733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733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3733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733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3733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733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masalalarni</a:t>
            </a:r>
            <a:r>
              <a:rPr lang="en-US" sz="3733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733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3733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733" b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86862" y="1283676"/>
                <a:ext cx="11535507" cy="105757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26.4. 1-rasmda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berilganlarga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ko‘ra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yonli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trapetsiyalar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yuzini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</a:p>
              <a:p>
                <a:r>
                  <a:rPr lang="en-US" sz="3000" b="1" i="1" dirty="0" err="1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ru-RU" sz="3000" b="1" i="1" dirty="0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en-US" sz="3000" b="1" i="1" dirty="0" smtClean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25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𝐴𝐵𝐸</m:t>
                    </m:r>
                  </m:oMath>
                </a14:m>
                <a:r>
                  <a:rPr lang="en-US" sz="2500" i="1" dirty="0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ni</a:t>
                </a:r>
                <a:r>
                  <a:rPr lang="en-US" sz="25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qaraylik</a:t>
                </a:r>
                <a:endParaRPr lang="en-US" sz="25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3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𝑠𝑖𝑛</m:t>
                      </m:r>
                      <m:r>
                        <a:rPr lang="en-US" sz="23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45°=</m:t>
                      </m:r>
                      <m:f>
                        <m:fPr>
                          <m:ctrlPr>
                            <a:rPr lang="en-US" sz="23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3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𝐵𝐸</m:t>
                          </m:r>
                        </m:num>
                        <m:den>
                          <m:r>
                            <a:rPr lang="en-US" sz="23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𝐴𝐵</m:t>
                          </m:r>
                        </m:den>
                      </m:f>
                      <m:r>
                        <a:rPr lang="en-US" sz="23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23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en-US" sz="23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𝐵𝐸</m:t>
                      </m:r>
                      <m:r>
                        <a:rPr lang="en-US" sz="23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3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𝐴𝐵</m:t>
                      </m:r>
                      <m:r>
                        <a:rPr lang="en-US" sz="23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23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𝑠𝑖𝑛</m:t>
                      </m:r>
                      <m:r>
                        <a:rPr lang="en-US" sz="23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45°=6∙</m:t>
                      </m:r>
                      <m:f>
                        <m:fPr>
                          <m:ctrlPr>
                            <a:rPr lang="en-US" sz="23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3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3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en-US" sz="23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3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=3</m:t>
                      </m:r>
                      <m:rad>
                        <m:radPr>
                          <m:degHide m:val="on"/>
                          <m:ctrlPr>
                            <a:rPr lang="en-US" sz="23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3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e>
                      </m:rad>
                    </m:oMath>
                  </m:oMathPara>
                </a14:m>
                <a:endParaRPr lang="en-US" sz="2300" i="1" dirty="0" smtClean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3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𝑐𝑜𝑠</m:t>
                      </m:r>
                      <m:r>
                        <a:rPr lang="en-US" sz="23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45°=</m:t>
                      </m:r>
                      <m:f>
                        <m:fPr>
                          <m:ctrlPr>
                            <a:rPr lang="en-US" sz="23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3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𝐴𝐸</m:t>
                          </m:r>
                        </m:num>
                        <m:den>
                          <m:r>
                            <a:rPr lang="en-US" sz="23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𝐴𝐵</m:t>
                          </m:r>
                        </m:den>
                      </m:f>
                      <m:r>
                        <a:rPr lang="en-US" sz="23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23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en-US" sz="23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𝐴𝐸</m:t>
                      </m:r>
                      <m:r>
                        <a:rPr lang="en-US" sz="23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3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𝐴𝐵</m:t>
                      </m:r>
                      <m:r>
                        <a:rPr lang="en-US" sz="23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23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𝑐𝑜𝑠</m:t>
                      </m:r>
                      <m:r>
                        <a:rPr lang="en-US" sz="23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45°=6∙</m:t>
                      </m:r>
                      <m:f>
                        <m:fPr>
                          <m:ctrlPr>
                            <a:rPr lang="en-US" sz="23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3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3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en-US" sz="23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3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=3</m:t>
                      </m:r>
                      <m:rad>
                        <m:radPr>
                          <m:degHide m:val="on"/>
                          <m:ctrlPr>
                            <a:rPr lang="en-US" sz="23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3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e>
                      </m:rad>
                    </m:oMath>
                  </m:oMathPara>
                </a14:m>
                <a:endParaRPr lang="en-US" sz="2300" i="1" dirty="0" smtClean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3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𝐴𝐷</m:t>
                      </m:r>
                      <m:r>
                        <a:rPr lang="en-US" sz="23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=2∙</m:t>
                      </m:r>
                      <m:r>
                        <a:rPr lang="en-US" sz="23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𝐴𝐸</m:t>
                      </m:r>
                      <m:r>
                        <a:rPr lang="en-US" sz="23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23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𝐵𝐶</m:t>
                      </m:r>
                      <m:r>
                        <a:rPr lang="en-US" sz="23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=2∙3</m:t>
                      </m:r>
                      <m:rad>
                        <m:radPr>
                          <m:degHide m:val="on"/>
                          <m:ctrlPr>
                            <a:rPr lang="en-US" sz="23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3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e>
                      </m:rad>
                      <m:r>
                        <a:rPr lang="en-US" sz="23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+2</m:t>
                      </m:r>
                      <m:rad>
                        <m:radPr>
                          <m:degHide m:val="on"/>
                          <m:ctrlPr>
                            <a:rPr lang="en-US" sz="23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3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e>
                      </m:rad>
                      <m:r>
                        <a:rPr lang="en-US" sz="23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=8</m:t>
                      </m:r>
                      <m:rad>
                        <m:radPr>
                          <m:degHide m:val="on"/>
                          <m:ctrlPr>
                            <a:rPr lang="en-US" sz="23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3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e>
                      </m:rad>
                    </m:oMath>
                  </m:oMathPara>
                </a14:m>
                <a:endParaRPr lang="en-US" sz="2300" i="1" dirty="0" smtClean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3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𝑆</m:t>
                      </m:r>
                      <m:r>
                        <a:rPr lang="en-US" sz="23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3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3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𝐵𝐶</m:t>
                          </m:r>
                          <m:r>
                            <a:rPr lang="en-US" sz="23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23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𝐴𝐷</m:t>
                          </m:r>
                        </m:num>
                        <m:den>
                          <m:r>
                            <a:rPr lang="en-US" sz="23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23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23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𝐵𝐸</m:t>
                      </m:r>
                      <m:r>
                        <a:rPr lang="en-US" sz="23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3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3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  <m:rad>
                            <m:radPr>
                              <m:degHide m:val="on"/>
                              <m:ctrlPr>
                                <a:rPr lang="en-US" sz="23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3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e>
                          </m:rad>
                          <m:r>
                            <a:rPr lang="en-US" sz="23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+8</m:t>
                          </m:r>
                          <m:rad>
                            <m:radPr>
                              <m:degHide m:val="on"/>
                              <m:ctrlPr>
                                <a:rPr lang="en-US" sz="23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3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en-US" sz="23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23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∙3</m:t>
                      </m:r>
                      <m:rad>
                        <m:radPr>
                          <m:degHide m:val="on"/>
                          <m:ctrlPr>
                            <a:rPr lang="en-US" sz="23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3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e>
                      </m:rad>
                      <m:r>
                        <a:rPr lang="en-US" sz="23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=5</m:t>
                      </m:r>
                      <m:rad>
                        <m:radPr>
                          <m:degHide m:val="on"/>
                          <m:ctrlPr>
                            <a:rPr lang="en-US" sz="23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3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e>
                      </m:rad>
                      <m:r>
                        <a:rPr lang="en-US" sz="23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∙3</m:t>
                      </m:r>
                      <m:rad>
                        <m:radPr>
                          <m:degHide m:val="on"/>
                          <m:ctrlPr>
                            <a:rPr lang="en-US" sz="23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3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e>
                      </m:rad>
                      <m:r>
                        <a:rPr lang="en-US" sz="23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=30</m:t>
                      </m:r>
                    </m:oMath>
                  </m:oMathPara>
                </a14:m>
                <a:endParaRPr lang="en-US" sz="2300" b="0" i="1" dirty="0" smtClean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>
                  <a:spcBef>
                    <a:spcPts val="600"/>
                  </a:spcBef>
                </a:pPr>
                <a:endParaRPr lang="en-US" sz="2500" i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30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3000" b="1" i="1" dirty="0" smtClean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30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3000" b="1" i="1" dirty="0" smtClean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30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3000" b="1" i="1" dirty="0" smtClean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30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3000" b="1" i="1" dirty="0" smtClean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3000" b="1" i="1" dirty="0" smtClean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862" y="1283676"/>
                <a:ext cx="11535507" cy="10575716"/>
              </a:xfrm>
              <a:prstGeom prst="rect">
                <a:avLst/>
              </a:prstGeom>
              <a:blipFill>
                <a:blip r:embed="rId3"/>
                <a:stretch>
                  <a:fillRect l="-1215" t="-4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Трапеция 3"/>
          <p:cNvSpPr/>
          <p:nvPr/>
        </p:nvSpPr>
        <p:spPr>
          <a:xfrm>
            <a:off x="8097715" y="2237225"/>
            <a:ext cx="3244362" cy="1197425"/>
          </a:xfrm>
          <a:prstGeom prst="trapezoid">
            <a:avLst>
              <a:gd name="adj" fmla="val 90179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9397083" y="1836293"/>
                <a:ext cx="645626" cy="4019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2</m:t>
                      </m:r>
                      <m:rad>
                        <m:radPr>
                          <m:deg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ra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97083" y="1836293"/>
                <a:ext cx="645626" cy="40197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8414239" y="2522111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6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8135317" y="3152255"/>
                <a:ext cx="58060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45°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35317" y="3152255"/>
                <a:ext cx="580608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Прямая соединительная линия 10"/>
          <p:cNvCxnSpPr/>
          <p:nvPr/>
        </p:nvCxnSpPr>
        <p:spPr>
          <a:xfrm>
            <a:off x="8715925" y="2581893"/>
            <a:ext cx="199475" cy="14372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8680756" y="2647782"/>
            <a:ext cx="199475" cy="14372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>
            <a:off x="10489223" y="2550812"/>
            <a:ext cx="190317" cy="13040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10558370" y="2614761"/>
            <a:ext cx="190317" cy="13040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8193698" y="1995330"/>
                <a:ext cx="46384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93698" y="1995330"/>
                <a:ext cx="463845" cy="369332"/>
              </a:xfrm>
              <a:prstGeom prst="rect">
                <a:avLst/>
              </a:prstGeom>
              <a:blipFill>
                <a:blip r:embed="rId6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Прямая соединительная линия 19"/>
          <p:cNvCxnSpPr/>
          <p:nvPr/>
        </p:nvCxnSpPr>
        <p:spPr>
          <a:xfrm flipH="1">
            <a:off x="9144000" y="2237225"/>
            <a:ext cx="52754" cy="119742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7851531" y="3307213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</a:t>
            </a:r>
            <a:endParaRPr lang="ru-RU" dirty="0"/>
          </a:p>
        </p:txBody>
      </p:sp>
      <p:sp>
        <p:nvSpPr>
          <p:cNvPr id="22" name="TextBox 21"/>
          <p:cNvSpPr txBox="1"/>
          <p:nvPr/>
        </p:nvSpPr>
        <p:spPr>
          <a:xfrm>
            <a:off x="9015527" y="1930007"/>
            <a:ext cx="3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</a:t>
            </a:r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10111008" y="1909103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</a:t>
            </a:r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11278512" y="3293453"/>
            <a:ext cx="327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</a:t>
            </a:r>
            <a:endParaRPr lang="ru-RU" dirty="0"/>
          </a:p>
        </p:txBody>
      </p:sp>
      <p:sp>
        <p:nvSpPr>
          <p:cNvPr id="25" name="TextBox 24"/>
          <p:cNvSpPr txBox="1"/>
          <p:nvPr/>
        </p:nvSpPr>
        <p:spPr>
          <a:xfrm>
            <a:off x="8995562" y="3364052"/>
            <a:ext cx="296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896787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43339" y="1124743"/>
            <a:ext cx="11972823" cy="1423101"/>
          </a:xfrm>
          <a:prstGeom prst="rect">
            <a:avLst/>
          </a:prstGeom>
        </p:spPr>
        <p:txBody>
          <a:bodyPr vert="horz" lIns="108857" tIns="54429" rIns="108857" bIns="54429" rtlCol="0">
            <a:normAutofit/>
          </a:bodyPr>
          <a:lstStyle/>
          <a:p>
            <a:pPr marL="0" indent="0">
              <a:buNone/>
            </a:pPr>
            <a:r>
              <a:rPr lang="en-US" sz="4267" b="1" dirty="0" smtClean="0"/>
              <a:t> </a:t>
            </a:r>
            <a:r>
              <a:rPr lang="en-US" sz="4267" b="1" i="1" dirty="0" smtClean="0"/>
              <a:t> </a:t>
            </a:r>
            <a:r>
              <a:rPr lang="en-US" sz="4267" b="1" dirty="0" smtClean="0"/>
              <a:t> </a:t>
            </a:r>
            <a:endParaRPr lang="en-US" sz="4267" b="1" dirty="0"/>
          </a:p>
          <a:p>
            <a:pPr marL="0" indent="0">
              <a:buNone/>
            </a:pP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47329" y="226961"/>
            <a:ext cx="12144668" cy="609688"/>
          </a:xfrm>
          <a:prstGeom prst="rect">
            <a:avLst/>
          </a:prstGeom>
        </p:spPr>
        <p:txBody>
          <a:bodyPr vert="horz" wrap="square" lIns="0" tIns="34895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3733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3733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733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3733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733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3733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733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3733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733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masalalarni</a:t>
            </a:r>
            <a:r>
              <a:rPr lang="en-US" sz="3733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733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3733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733" b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61996" y="1228257"/>
                <a:ext cx="11535507" cy="105069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26.4. 1-rasmda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berilganlarga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ko‘ra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yonli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trapetsiyalar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yuzini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</a:p>
              <a:p>
                <a:r>
                  <a:rPr lang="en-US" sz="3000" b="1" i="1" dirty="0" err="1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ru-RU" sz="3000" b="1" i="1" dirty="0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en-US" sz="3000" b="1" i="1" dirty="0" smtClean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25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𝐴𝐵𝐸</m:t>
                    </m:r>
                  </m:oMath>
                </a14:m>
                <a:r>
                  <a:rPr lang="en-US" sz="2500" i="1" dirty="0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ni</a:t>
                </a:r>
                <a:r>
                  <a:rPr lang="en-US" sz="25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qaraylik</a:t>
                </a:r>
                <a:endParaRPr lang="en-US" sz="25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3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𝑠𝑖𝑛</m:t>
                      </m:r>
                      <m:r>
                        <a:rPr lang="en-US" sz="23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60°=</m:t>
                      </m:r>
                      <m:f>
                        <m:fPr>
                          <m:ctrlPr>
                            <a:rPr lang="en-US" sz="23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3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𝐵𝐸</m:t>
                          </m:r>
                        </m:num>
                        <m:den>
                          <m:r>
                            <a:rPr lang="en-US" sz="23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𝐴𝐵</m:t>
                          </m:r>
                        </m:den>
                      </m:f>
                      <m:r>
                        <a:rPr lang="en-US" sz="23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23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en-US" sz="23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𝐵𝐸</m:t>
                      </m:r>
                      <m:r>
                        <a:rPr lang="en-US" sz="23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3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𝐴𝐵</m:t>
                      </m:r>
                      <m:r>
                        <a:rPr lang="en-US" sz="23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23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𝑠𝑖𝑛</m:t>
                      </m:r>
                      <m:r>
                        <a:rPr lang="en-US" sz="23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60°=7∙</m:t>
                      </m:r>
                      <m:f>
                        <m:fPr>
                          <m:ctrlPr>
                            <a:rPr lang="en-US" sz="23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3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3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US" sz="23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3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3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3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7</m:t>
                          </m:r>
                          <m:rad>
                            <m:radPr>
                              <m:degHide m:val="on"/>
                              <m:ctrlPr>
                                <a:rPr lang="en-US" sz="23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3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US" sz="23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2300" i="1" dirty="0" smtClean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3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𝑐𝑜𝑠</m:t>
                      </m:r>
                      <m:r>
                        <a:rPr lang="en-US" sz="23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60°=</m:t>
                      </m:r>
                      <m:f>
                        <m:fPr>
                          <m:ctrlPr>
                            <a:rPr lang="en-US" sz="23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3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𝐴𝐸</m:t>
                          </m:r>
                        </m:num>
                        <m:den>
                          <m:r>
                            <a:rPr lang="en-US" sz="23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𝐴𝐵</m:t>
                          </m:r>
                        </m:den>
                      </m:f>
                      <m:r>
                        <a:rPr lang="en-US" sz="23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23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en-US" sz="23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𝐴𝐸</m:t>
                      </m:r>
                      <m:r>
                        <a:rPr lang="en-US" sz="23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3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𝐴𝐵</m:t>
                      </m:r>
                      <m:r>
                        <a:rPr lang="en-US" sz="23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23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𝑐𝑜𝑠</m:t>
                      </m:r>
                      <m:r>
                        <a:rPr lang="en-US" sz="23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60°=7∙</m:t>
                      </m:r>
                      <m:f>
                        <m:fPr>
                          <m:ctrlPr>
                            <a:rPr lang="en-US" sz="23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3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3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3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30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3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en-US" sz="23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2300" i="1" dirty="0" smtClean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3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𝐴𝐷</m:t>
                      </m:r>
                      <m:r>
                        <a:rPr lang="en-US" sz="23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=2∙</m:t>
                      </m:r>
                      <m:r>
                        <a:rPr lang="en-US" sz="23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𝐴𝐸</m:t>
                      </m:r>
                      <m:r>
                        <a:rPr lang="en-US" sz="23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23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𝐵𝐶</m:t>
                      </m:r>
                      <m:r>
                        <a:rPr lang="en-US" sz="23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=2∙</m:t>
                      </m:r>
                      <m:f>
                        <m:fPr>
                          <m:ctrlPr>
                            <a:rPr lang="en-US" sz="23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3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en-US" sz="23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3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+4=11</m:t>
                      </m:r>
                    </m:oMath>
                  </m:oMathPara>
                </a14:m>
                <a:endParaRPr lang="en-US" sz="2300" i="1" dirty="0" smtClean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3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𝑆</m:t>
                      </m:r>
                      <m:r>
                        <a:rPr lang="en-US" sz="23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3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3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𝐵𝐶</m:t>
                          </m:r>
                          <m:r>
                            <a:rPr lang="en-US" sz="23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23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𝐴𝐷</m:t>
                          </m:r>
                        </m:num>
                        <m:den>
                          <m:r>
                            <a:rPr lang="en-US" sz="23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23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23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𝐵𝐸</m:t>
                      </m:r>
                      <m:r>
                        <a:rPr lang="en-US" sz="23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3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3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4+11</m:t>
                          </m:r>
                        </m:num>
                        <m:den>
                          <m:r>
                            <a:rPr lang="en-US" sz="23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23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f>
                        <m:fPr>
                          <m:ctrlPr>
                            <a:rPr lang="en-US" sz="23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3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7</m:t>
                          </m:r>
                          <m:rad>
                            <m:radPr>
                              <m:degHide m:val="on"/>
                              <m:ctrlPr>
                                <a:rPr lang="en-US" sz="23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3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US" sz="23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3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3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3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15</m:t>
                          </m:r>
                        </m:num>
                        <m:den>
                          <m:r>
                            <a:rPr lang="en-US" sz="23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23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f>
                        <m:fPr>
                          <m:ctrlPr>
                            <a:rPr lang="en-US" sz="23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3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7</m:t>
                          </m:r>
                          <m:rad>
                            <m:radPr>
                              <m:degHide m:val="on"/>
                              <m:ctrlPr>
                                <a:rPr lang="en-US" sz="23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3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US" sz="23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3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3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3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105</m:t>
                          </m:r>
                          <m:rad>
                            <m:radPr>
                              <m:degHide m:val="on"/>
                              <m:ctrlPr>
                                <a:rPr lang="en-US" sz="23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3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US" sz="23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2300" b="0" i="1" dirty="0" smtClean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>
                  <a:spcBef>
                    <a:spcPts val="600"/>
                  </a:spcBef>
                </a:pPr>
                <a:endParaRPr lang="en-US" sz="2500" i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30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3000" b="1" i="1" dirty="0" smtClean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30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3000" b="1" i="1" dirty="0" smtClean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30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3000" b="1" i="1" dirty="0" smtClean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30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3000" b="1" i="1" dirty="0" smtClean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3000" b="1" i="1" dirty="0" smtClean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996" y="1228257"/>
                <a:ext cx="11535507" cy="10506915"/>
              </a:xfrm>
              <a:prstGeom prst="rect">
                <a:avLst/>
              </a:prstGeom>
              <a:blipFill>
                <a:blip r:embed="rId3"/>
                <a:stretch>
                  <a:fillRect l="-1215" t="-4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Трапеция 3"/>
          <p:cNvSpPr/>
          <p:nvPr/>
        </p:nvSpPr>
        <p:spPr>
          <a:xfrm>
            <a:off x="8097715" y="2237225"/>
            <a:ext cx="3244362" cy="1197425"/>
          </a:xfrm>
          <a:prstGeom prst="trapezoid">
            <a:avLst>
              <a:gd name="adj" fmla="val 90179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9397083" y="1836293"/>
                <a:ext cx="3658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97083" y="1836293"/>
                <a:ext cx="365806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8414239" y="2522111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7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8135317" y="3152255"/>
                <a:ext cx="58060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6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0°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35317" y="3152255"/>
                <a:ext cx="580608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Прямая соединительная линия 10"/>
          <p:cNvCxnSpPr/>
          <p:nvPr/>
        </p:nvCxnSpPr>
        <p:spPr>
          <a:xfrm>
            <a:off x="8715925" y="2581893"/>
            <a:ext cx="199475" cy="14372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8680756" y="2647782"/>
            <a:ext cx="199475" cy="14372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>
            <a:off x="10489223" y="2550812"/>
            <a:ext cx="190317" cy="13040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10558370" y="2614761"/>
            <a:ext cx="190317" cy="13040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8193698" y="1995330"/>
                <a:ext cx="4741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93698" y="1995330"/>
                <a:ext cx="474104" cy="369332"/>
              </a:xfrm>
              <a:prstGeom prst="rect">
                <a:avLst/>
              </a:prstGeom>
              <a:blipFill>
                <a:blip r:embed="rId6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Прямая соединительная линия 19"/>
          <p:cNvCxnSpPr/>
          <p:nvPr/>
        </p:nvCxnSpPr>
        <p:spPr>
          <a:xfrm flipH="1">
            <a:off x="9144000" y="2237225"/>
            <a:ext cx="52754" cy="119742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7851531" y="3307213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</a:t>
            </a:r>
            <a:endParaRPr lang="ru-RU" dirty="0"/>
          </a:p>
        </p:txBody>
      </p:sp>
      <p:sp>
        <p:nvSpPr>
          <p:cNvPr id="22" name="TextBox 21"/>
          <p:cNvSpPr txBox="1"/>
          <p:nvPr/>
        </p:nvSpPr>
        <p:spPr>
          <a:xfrm>
            <a:off x="9015527" y="1930007"/>
            <a:ext cx="3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</a:t>
            </a:r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10111008" y="1909103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</a:t>
            </a:r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11278512" y="3293453"/>
            <a:ext cx="327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</a:t>
            </a:r>
            <a:endParaRPr lang="ru-RU" dirty="0"/>
          </a:p>
        </p:txBody>
      </p:sp>
      <p:sp>
        <p:nvSpPr>
          <p:cNvPr id="25" name="TextBox 24"/>
          <p:cNvSpPr txBox="1"/>
          <p:nvPr/>
        </p:nvSpPr>
        <p:spPr>
          <a:xfrm>
            <a:off x="8995562" y="3364052"/>
            <a:ext cx="296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481666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335361" y="232294"/>
            <a:ext cx="11780801" cy="57400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73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373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73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373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73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373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73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373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73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masalalarni</a:t>
            </a:r>
            <a:r>
              <a:rPr lang="en-US" sz="373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73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373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73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02635" y="1220755"/>
                <a:ext cx="11672488" cy="1631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667" dirty="0">
                    <a:latin typeface="Arial" panose="020B0604020202020204" pitchFamily="34" charset="0"/>
                    <a:cs typeface="Arial" panose="020B0604020202020204" pitchFamily="34" charset="0"/>
                  </a:rPr>
                  <a:t>26.7*. </a:t>
                </a:r>
                <a:r>
                  <a:rPr lang="en-US" sz="2667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667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67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yonli</a:t>
                </a:r>
                <a:r>
                  <a:rPr lang="en-US" sz="2667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67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uchburchakning</a:t>
                </a:r>
                <a:r>
                  <a:rPr lang="en-US" sz="2667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67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uchidagi</a:t>
                </a:r>
                <a:r>
                  <a:rPr lang="en-US" sz="2667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67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burchagi</a:t>
                </a:r>
                <a:r>
                  <a:rPr lang="en-US" sz="2667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67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2667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)120° ; </m:t>
                    </m:r>
                    <m:r>
                      <a:rPr lang="en-US" sz="2667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  <m:r>
                      <a:rPr lang="en-US" sz="2667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)90° ; </m:t>
                    </m:r>
                    <m:r>
                      <a:rPr lang="en-US" sz="2667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  <m:r>
                      <a:rPr lang="en-US" sz="2667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)60°</m:t>
                    </m:r>
                  </m:oMath>
                </a14:m>
                <a:r>
                  <a:rPr lang="en-US" sz="2667" dirty="0">
                    <a:latin typeface="Arial" panose="020B0604020202020204" pitchFamily="34" charset="0"/>
                    <a:cs typeface="Arial" panose="020B0604020202020204" pitchFamily="34" charset="0"/>
                  </a:rPr>
                  <a:t> . </a:t>
                </a:r>
                <a:r>
                  <a:rPr lang="en-US" sz="2667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Uchburchak</a:t>
                </a:r>
                <a:r>
                  <a:rPr lang="en-US" sz="2667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67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balandligining</a:t>
                </a:r>
                <a:r>
                  <a:rPr lang="en-US" sz="2667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67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asosiga</a:t>
                </a:r>
                <a:r>
                  <a:rPr lang="en-US" sz="2667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67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nisbatini</a:t>
                </a:r>
                <a:r>
                  <a:rPr lang="en-US" sz="2667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67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hisoblang</a:t>
                </a:r>
                <a:r>
                  <a:rPr lang="en-US" sz="2667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r>
                  <a:rPr lang="en-US" sz="2667" b="1" i="1" dirty="0" err="1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ru-RU" sz="2667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en-US" sz="2667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spcAft>
                    <a:spcPts val="800"/>
                  </a:spcAft>
                </a:pPr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635" y="1220755"/>
                <a:ext cx="11672488" cy="1631409"/>
              </a:xfrm>
              <a:prstGeom prst="rect">
                <a:avLst/>
              </a:prstGeom>
              <a:blipFill>
                <a:blip r:embed="rId2"/>
                <a:stretch>
                  <a:fillRect l="-993" t="-3358" r="-4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Равнобедренный треугольник 20"/>
          <p:cNvSpPr/>
          <p:nvPr/>
        </p:nvSpPr>
        <p:spPr>
          <a:xfrm>
            <a:off x="7651773" y="2606150"/>
            <a:ext cx="2208245" cy="124080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cxnSp>
        <p:nvCxnSpPr>
          <p:cNvPr id="24" name="Прямая соединительная линия 23"/>
          <p:cNvCxnSpPr>
            <a:stCxn id="21" idx="0"/>
            <a:endCxn id="21" idx="3"/>
          </p:cNvCxnSpPr>
          <p:nvPr/>
        </p:nvCxnSpPr>
        <p:spPr>
          <a:xfrm>
            <a:off x="8755896" y="2606150"/>
            <a:ext cx="0" cy="1240803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0" name="Прямоугольник 29"/>
          <p:cNvSpPr/>
          <p:nvPr/>
        </p:nvSpPr>
        <p:spPr>
          <a:xfrm>
            <a:off x="8715464" y="3098175"/>
            <a:ext cx="375424" cy="5027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667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endParaRPr lang="ru-RU" sz="26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1" name="Прямая со стрелкой 30"/>
          <p:cNvCxnSpPr/>
          <p:nvPr/>
        </p:nvCxnSpPr>
        <p:spPr>
          <a:xfrm flipH="1">
            <a:off x="8827731" y="2606150"/>
            <a:ext cx="357843" cy="16530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Прямоугольник 31"/>
              <p:cNvSpPr/>
              <p:nvPr/>
            </p:nvSpPr>
            <p:spPr>
              <a:xfrm>
                <a:off x="9090888" y="2337008"/>
                <a:ext cx="768159" cy="5027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667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6</m:t>
                      </m:r>
                      <m:r>
                        <a:rPr lang="en-US" sz="2667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0</m:t>
                      </m:r>
                      <m:r>
                        <a:rPr lang="en-US" sz="2667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</m:t>
                      </m:r>
                    </m:oMath>
                  </m:oMathPara>
                </a14:m>
                <a:endParaRPr lang="ru-RU" sz="2667" dirty="0"/>
              </a:p>
            </p:txBody>
          </p:sp>
        </mc:Choice>
        <mc:Fallback xmlns="">
          <p:sp>
            <p:nvSpPr>
              <p:cNvPr id="32" name="Прямоугольник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90888" y="2337008"/>
                <a:ext cx="768159" cy="50276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Прямоугольник 32"/>
              <p:cNvSpPr/>
              <p:nvPr/>
            </p:nvSpPr>
            <p:spPr>
              <a:xfrm>
                <a:off x="8081044" y="3850548"/>
                <a:ext cx="460703" cy="79214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667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667" i="1"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en-US" sz="2667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2667" dirty="0"/>
              </a:p>
            </p:txBody>
          </p:sp>
        </mc:Choice>
        <mc:Fallback xmlns="">
          <p:sp>
            <p:nvSpPr>
              <p:cNvPr id="33" name="Прямоугольник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1044" y="3850548"/>
                <a:ext cx="460703" cy="79214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Прямоугольник 33"/>
              <p:cNvSpPr/>
              <p:nvPr/>
            </p:nvSpPr>
            <p:spPr>
              <a:xfrm>
                <a:off x="9090884" y="3829099"/>
                <a:ext cx="460703" cy="79214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667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667" i="1"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en-US" sz="2667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2667" dirty="0"/>
              </a:p>
            </p:txBody>
          </p:sp>
        </mc:Choice>
        <mc:Fallback xmlns="">
          <p:sp>
            <p:nvSpPr>
              <p:cNvPr id="34" name="Прямоугольник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90884" y="3829099"/>
                <a:ext cx="460703" cy="79214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Прямоугольник 34"/>
              <p:cNvSpPr/>
              <p:nvPr/>
            </p:nvSpPr>
            <p:spPr>
              <a:xfrm>
                <a:off x="7703709" y="3540926"/>
                <a:ext cx="623889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60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35" name="Прямоугольник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03709" y="3540926"/>
                <a:ext cx="623889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543820" y="2218769"/>
                <a:ext cx="6096000" cy="3489160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𝑑</m:t>
                      </m:r>
                      <m:r>
                        <a:rPr lang="en-US" sz="30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 </m:t>
                      </m:r>
                      <m:r>
                        <a:rPr lang="en-US" sz="30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𝑡𝑔</m:t>
                      </m:r>
                      <m:r>
                        <a:rPr lang="en-US" sz="3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6</m:t>
                      </m:r>
                      <m:r>
                        <a:rPr lang="en-US" sz="30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0°=</m:t>
                      </m:r>
                      <m:f>
                        <m:fPr>
                          <m:ctrlPr>
                            <a:rPr lang="en-US" sz="3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h</m:t>
                          </m:r>
                        </m:num>
                        <m:den>
                          <m:f>
                            <m:fPr>
                              <m:ctrlPr>
                                <a:rPr lang="en-US" sz="3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3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𝑎</m:t>
                              </m:r>
                            </m:num>
                            <m:den>
                              <m:r>
                                <a:rPr lang="en-US" sz="3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den>
                          </m:f>
                        </m:den>
                      </m:f>
                      <m:r>
                        <a:rPr lang="en-US" sz="30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  <m:r>
                            <a:rPr lang="en-US" sz="3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h</m:t>
                          </m:r>
                        </m:num>
                        <m:den>
                          <m:r>
                            <a:rPr lang="en-US" sz="3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𝑎</m:t>
                          </m:r>
                        </m:den>
                      </m:f>
                    </m:oMath>
                  </m:oMathPara>
                </a14:m>
                <a:endParaRPr lang="en-US" sz="3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  <m:r>
                            <a:rPr lang="en-US" sz="3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h</m:t>
                          </m:r>
                        </m:num>
                        <m:den>
                          <m:r>
                            <a:rPr lang="en-US" sz="3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𝑎</m:t>
                          </m:r>
                        </m:den>
                      </m:f>
                      <m:r>
                        <a:rPr lang="en-US" sz="30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30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e>
                      </m:rad>
                      <m:r>
                        <a:rPr lang="en-US" sz="3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  <m:r>
                        <a:rPr lang="en-US" sz="3000" b="1" i="1" dirty="0">
                          <a:latin typeface="Cambria Math" panose="02040503050406030204" pitchFamily="18" charset="0"/>
                        </a:rPr>
                        <m:t>⇒    </m:t>
                      </m:r>
                      <m:f>
                        <m:fPr>
                          <m:ctrlPr>
                            <a:rPr lang="en-US" sz="3000" b="1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000" i="1" dirty="0">
                              <a:latin typeface="Cambria Math" panose="02040503050406030204" pitchFamily="18" charset="0"/>
                            </a:rPr>
                            <m:t>h</m:t>
                          </m:r>
                        </m:num>
                        <m:den>
                          <m:r>
                            <a:rPr lang="en-US" sz="3000" i="1" dirty="0">
                              <a:latin typeface="Cambria Math" panose="02040503050406030204" pitchFamily="18" charset="0"/>
                            </a:rPr>
                            <m:t>𝑎</m:t>
                          </m:r>
                        </m:den>
                      </m:f>
                      <m:r>
                        <a:rPr lang="en-US" sz="3000" b="1" i="1" dirty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00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3000" i="1" dirty="0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3000" b="0" i="1" dirty="0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US" sz="30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3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820" y="2218769"/>
                <a:ext cx="6096000" cy="348916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50512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79942" y="370840"/>
            <a:ext cx="11780801" cy="4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marL="38918" algn="ctr">
              <a:lnSpc>
                <a:spcPts val="4132"/>
              </a:lnSpc>
              <a:spcBef>
                <a:spcPts val="233"/>
              </a:spcBef>
            </a:pPr>
            <a:r>
              <a:rPr lang="en-US" sz="3300" b="1" dirty="0" err="1">
                <a:solidFill>
                  <a:schemeClr val="bg1"/>
                </a:solidFill>
              </a:rPr>
              <a:t>Uchburchak</a:t>
            </a:r>
            <a:r>
              <a:rPr lang="en-US" sz="3300" b="1" dirty="0">
                <a:solidFill>
                  <a:schemeClr val="bg1"/>
                </a:solidFill>
              </a:rPr>
              <a:t> </a:t>
            </a:r>
            <a:r>
              <a:rPr lang="en-US" sz="3300" b="1" dirty="0" err="1">
                <a:solidFill>
                  <a:schemeClr val="bg1"/>
                </a:solidFill>
              </a:rPr>
              <a:t>yuzini</a:t>
            </a:r>
            <a:r>
              <a:rPr lang="en-US" sz="3300" b="1" dirty="0">
                <a:solidFill>
                  <a:schemeClr val="bg1"/>
                </a:solidFill>
              </a:rPr>
              <a:t> </a:t>
            </a:r>
            <a:r>
              <a:rPr lang="en-US" sz="3300" b="1" dirty="0" err="1">
                <a:solidFill>
                  <a:schemeClr val="bg1"/>
                </a:solidFill>
              </a:rPr>
              <a:t>burchak</a:t>
            </a:r>
            <a:r>
              <a:rPr lang="en-US" sz="3300" b="1" dirty="0">
                <a:solidFill>
                  <a:schemeClr val="bg1"/>
                </a:solidFill>
              </a:rPr>
              <a:t> </a:t>
            </a:r>
            <a:r>
              <a:rPr lang="en-US" sz="3300" b="1" dirty="0" err="1">
                <a:solidFill>
                  <a:schemeClr val="bg1"/>
                </a:solidFill>
              </a:rPr>
              <a:t>sinusi</a:t>
            </a:r>
            <a:r>
              <a:rPr lang="en-US" sz="3300" b="1" dirty="0">
                <a:solidFill>
                  <a:schemeClr val="bg1"/>
                </a:solidFill>
              </a:rPr>
              <a:t> </a:t>
            </a:r>
            <a:r>
              <a:rPr lang="en-US" sz="3300" b="1" dirty="0" err="1">
                <a:solidFill>
                  <a:schemeClr val="bg1"/>
                </a:solidFill>
              </a:rPr>
              <a:t>yordamida</a:t>
            </a:r>
            <a:r>
              <a:rPr lang="en-US" sz="3300" b="1" dirty="0">
                <a:solidFill>
                  <a:schemeClr val="bg1"/>
                </a:solidFill>
              </a:rPr>
              <a:t> </a:t>
            </a:r>
            <a:r>
              <a:rPr lang="en-US" sz="3300" b="1" dirty="0" err="1">
                <a:solidFill>
                  <a:schemeClr val="bg1"/>
                </a:solidFill>
              </a:rPr>
              <a:t>hisoblash</a:t>
            </a:r>
            <a:endParaRPr lang="en-US" sz="3300" b="1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9941" y="1207807"/>
            <a:ext cx="1167653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1-teorema. 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yuzi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tomoni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sinusi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ko‘paytmasining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yarmiga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279940" y="1874734"/>
                <a:ext cx="11676531" cy="49939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b="1" i="1" dirty="0" err="1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Isbot</a:t>
                </a:r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ru-RU" sz="25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ABC</a:t>
                </a:r>
                <a:r>
                  <a:rPr lang="en-US" sz="25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5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uchburchakning</a:t>
                </a:r>
                <a:r>
                  <a:rPr lang="ru-RU" sz="25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BD</a:t>
                </a:r>
                <a:r>
                  <a:rPr lang="en-US" sz="25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5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balandligini</a:t>
                </a:r>
                <a:r>
                  <a:rPr lang="ru-RU" sz="25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5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ru-RU" sz="25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tushiramiz</a:t>
                </a:r>
                <a:r>
                  <a:rPr lang="ru-RU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. U </a:t>
                </a:r>
                <a:r>
                  <a:rPr lang="ru-RU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holda</a:t>
                </a:r>
                <a:r>
                  <a:rPr lang="ru-RU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5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1-rasmda </a:t>
                </a:r>
                <a:r>
                  <a:rPr lang="ru-RU" sz="25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ko‘rsatilgan</a:t>
                </a:r>
                <a:r>
                  <a:rPr lang="ru-RU" sz="25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</a:t>
                </a:r>
                <a:r>
                  <a:rPr lang="ru-RU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hol</a:t>
                </a:r>
                <a:r>
                  <a:rPr lang="ru-RU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5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ru-RU" sz="25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bo‘lishi</a:t>
                </a:r>
                <a:r>
                  <a:rPr lang="ru-RU" sz="25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5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mumkin</a:t>
                </a:r>
                <a:r>
                  <a:rPr lang="ru-RU" sz="25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en-US" sz="25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5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Birinchi</a:t>
                </a:r>
                <a:r>
                  <a:rPr lang="ru-RU" sz="25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holni</a:t>
                </a:r>
                <a:r>
                  <a:rPr lang="ru-RU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qaraymiz</a:t>
                </a:r>
                <a:r>
                  <a:rPr lang="ru-RU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(1.a-rasm). </a:t>
                </a:r>
                <a:endParaRPr lang="en-US" sz="25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ru-RU" sz="25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BCD</a:t>
                </a:r>
                <a:r>
                  <a:rPr lang="en-US" sz="25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5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uchburchakda</a:t>
                </a:r>
                <a:r>
                  <a:rPr lang="ru-RU" sz="25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𝑠𝑖𝑛𝐶</m:t>
                    </m:r>
                    <m:r>
                      <a:rPr lang="en-US" sz="25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5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5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𝐵𝐷</m:t>
                        </m:r>
                      </m:num>
                      <m:den>
                        <m:r>
                          <a:rPr lang="en-US" sz="25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𝐵𝐶</m:t>
                        </m:r>
                      </m:den>
                    </m:f>
                  </m:oMath>
                </a14:m>
                <a:r>
                  <a:rPr lang="ru-RU" sz="25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Bundan 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25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𝐵𝐷</m:t>
                    </m:r>
                    <m:r>
                      <a:rPr lang="en-US" sz="25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5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  <m:r>
                      <a:rPr lang="en-US" sz="25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25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𝑠𝑖𝑛𝐶</m:t>
                    </m:r>
                    <m:r>
                      <a:rPr lang="en-US" sz="25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5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25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25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𝑠𝑖𝑛𝐶</m:t>
                    </m:r>
                  </m:oMath>
                </a14:m>
                <a:r>
                  <a:rPr lang="en-US" sz="25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5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Shunday</a:t>
                </a:r>
                <a:r>
                  <a:rPr lang="en-US" sz="25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qilib</a:t>
                </a:r>
                <a:r>
                  <a:rPr lang="en-US" sz="25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5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5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𝑆</m:t>
                          </m:r>
                        </m:e>
                        <m:sub>
                          <m:r>
                            <a:rPr lang="en-US" sz="25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𝐴𝐵𝐶</m:t>
                          </m:r>
                        </m:sub>
                      </m:sSub>
                      <m:r>
                        <a:rPr lang="en-US" sz="25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l-GR" sz="25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5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l-GR" sz="25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lang="el-GR" sz="25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25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𝐴𝐶</m:t>
                      </m:r>
                      <m:r>
                        <a:rPr lang="en-US" sz="25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25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𝐵𝐷</m:t>
                      </m:r>
                      <m:r>
                        <a:rPr lang="en-US" sz="25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l-GR" sz="25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5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l-GR" sz="25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lang="el-GR" sz="25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25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𝑏</m:t>
                      </m:r>
                      <m:r>
                        <a:rPr lang="en-US" sz="25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25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𝑎</m:t>
                      </m:r>
                      <m:r>
                        <a:rPr lang="en-US" sz="25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25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𝑠𝑖𝑛𝐶</m:t>
                      </m:r>
                      <m:r>
                        <a:rPr lang="en-US" sz="25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l-GR" sz="25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5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l-GR" sz="25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25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𝑎𝑏</m:t>
                      </m:r>
                      <m:r>
                        <a:rPr lang="en-US" sz="25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𝑠𝑖𝑛𝐶</m:t>
                      </m:r>
                    </m:oMath>
                  </m:oMathPara>
                </a14:m>
                <a:endParaRPr lang="en-US" sz="25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ru-RU" sz="25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Ikkinchi</a:t>
                </a:r>
                <a:r>
                  <a:rPr lang="ru-RU" sz="25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ru-RU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5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</a:t>
                </a:r>
                <a:r>
                  <a:rPr lang="en-US" sz="25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</a:t>
                </a:r>
                <a:r>
                  <a:rPr lang="ru-RU" sz="25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nchi</a:t>
                </a:r>
                <a:r>
                  <a:rPr lang="ru-RU" sz="25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hollarning</a:t>
                </a:r>
                <a:r>
                  <a:rPr lang="ru-RU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isbotini</a:t>
                </a:r>
                <a:r>
                  <a:rPr lang="ru-RU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mustaqil</a:t>
                </a:r>
                <a:r>
                  <a:rPr lang="ru-RU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bajaring</a:t>
                </a:r>
                <a:r>
                  <a:rPr lang="ru-RU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940" y="1874734"/>
                <a:ext cx="11676531" cy="4993931"/>
              </a:xfrm>
              <a:prstGeom prst="rect">
                <a:avLst/>
              </a:prstGeom>
              <a:blipFill>
                <a:blip r:embed="rId2"/>
                <a:stretch>
                  <a:fillRect l="-10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37861" t="36837" r="47338" b="17140"/>
          <a:stretch/>
        </p:blipFill>
        <p:spPr>
          <a:xfrm>
            <a:off x="8478981" y="1745672"/>
            <a:ext cx="2715491" cy="4747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939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79942" y="370840"/>
            <a:ext cx="11780801" cy="4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marL="38918" algn="ctr">
              <a:lnSpc>
                <a:spcPts val="4132"/>
              </a:lnSpc>
              <a:spcBef>
                <a:spcPts val="233"/>
              </a:spcBef>
            </a:pPr>
            <a:r>
              <a:rPr lang="en-US" sz="3300" b="1" dirty="0" err="1">
                <a:solidFill>
                  <a:schemeClr val="bg1"/>
                </a:solidFill>
              </a:rPr>
              <a:t>Uchburchak</a:t>
            </a:r>
            <a:r>
              <a:rPr lang="en-US" sz="3300" b="1" dirty="0">
                <a:solidFill>
                  <a:schemeClr val="bg1"/>
                </a:solidFill>
              </a:rPr>
              <a:t> </a:t>
            </a:r>
            <a:r>
              <a:rPr lang="en-US" sz="3300" b="1" dirty="0" err="1">
                <a:solidFill>
                  <a:schemeClr val="bg1"/>
                </a:solidFill>
              </a:rPr>
              <a:t>yuzini</a:t>
            </a:r>
            <a:r>
              <a:rPr lang="en-US" sz="3300" b="1" dirty="0">
                <a:solidFill>
                  <a:schemeClr val="bg1"/>
                </a:solidFill>
              </a:rPr>
              <a:t> </a:t>
            </a:r>
            <a:r>
              <a:rPr lang="en-US" sz="3300" b="1" dirty="0" err="1">
                <a:solidFill>
                  <a:schemeClr val="bg1"/>
                </a:solidFill>
              </a:rPr>
              <a:t>burchak</a:t>
            </a:r>
            <a:r>
              <a:rPr lang="en-US" sz="3300" b="1" dirty="0">
                <a:solidFill>
                  <a:schemeClr val="bg1"/>
                </a:solidFill>
              </a:rPr>
              <a:t> </a:t>
            </a:r>
            <a:r>
              <a:rPr lang="en-US" sz="3300" b="1" dirty="0" err="1">
                <a:solidFill>
                  <a:schemeClr val="bg1"/>
                </a:solidFill>
              </a:rPr>
              <a:t>sinusi</a:t>
            </a:r>
            <a:r>
              <a:rPr lang="en-US" sz="3300" b="1" dirty="0">
                <a:solidFill>
                  <a:schemeClr val="bg1"/>
                </a:solidFill>
              </a:rPr>
              <a:t> </a:t>
            </a:r>
            <a:r>
              <a:rPr lang="en-US" sz="3300" b="1" dirty="0" err="1">
                <a:solidFill>
                  <a:schemeClr val="bg1"/>
                </a:solidFill>
              </a:rPr>
              <a:t>yordamida</a:t>
            </a:r>
            <a:r>
              <a:rPr lang="en-US" sz="3300" b="1" dirty="0">
                <a:solidFill>
                  <a:schemeClr val="bg1"/>
                </a:solidFill>
              </a:rPr>
              <a:t> </a:t>
            </a:r>
            <a:r>
              <a:rPr lang="en-US" sz="3300" b="1" dirty="0" err="1">
                <a:solidFill>
                  <a:schemeClr val="bg1"/>
                </a:solidFill>
              </a:rPr>
              <a:t>hisoblash</a:t>
            </a:r>
            <a:endParaRPr lang="en-US" sz="33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279942" y="1095268"/>
                <a:ext cx="11676531" cy="59272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ru-RU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teorema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ru-RU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Parallelogramm</a:t>
                </a:r>
                <a:r>
                  <a:rPr lang="ru-RU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yuzi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ikkita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qo‘shni</a:t>
                </a:r>
                <a:r>
                  <a:rPr lang="ru-RU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tomoni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shu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tomonlar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orasidagi</a:t>
                </a:r>
                <a:r>
                  <a:rPr lang="ru-RU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burchagi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sinusining</a:t>
                </a:r>
                <a:r>
                  <a:rPr lang="ru-RU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ko‘paytmasiga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ekanligini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isbotlang</a:t>
                </a:r>
                <a:r>
                  <a:rPr lang="ru-RU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26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3000" b="1" i="1" dirty="0" err="1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Isbot</a:t>
                </a:r>
                <a:r>
                  <a:rPr lang="ru-RU" sz="3000" b="1" i="1" dirty="0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3000" b="1" i="1" dirty="0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Belgilashlar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kiritamiz</a:t>
                </a:r>
                <a:endParaRPr lang="en-US" sz="3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𝐴𝐵</m:t>
                      </m:r>
                      <m:r>
                        <a:rPr lang="en-US" sz="3000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000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𝑎</m:t>
                      </m:r>
                      <m:r>
                        <a:rPr lang="en-US" sz="3000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  </m:t>
                      </m:r>
                      <m:r>
                        <a:rPr lang="en-US" sz="3000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𝐴𝐷</m:t>
                      </m:r>
                      <m:r>
                        <a:rPr lang="en-US" sz="3000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000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𝑏</m:t>
                      </m:r>
                      <m:r>
                        <a:rPr lang="en-US" sz="3000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m:rPr>
                          <m:nor/>
                        </m:rPr>
                        <a:rPr lang="en-US" sz="3000" b="0" i="0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  <m:r>
                        <m:rPr>
                          <m:nor/>
                        </m:rPr>
                        <a:rPr lang="ru-RU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∠</m:t>
                      </m:r>
                      <m:r>
                        <a:rPr lang="en-US" sz="3000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𝐴</m:t>
                      </m:r>
                      <m:r>
                        <a:rPr lang="en-US" sz="3000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0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𝛼</m:t>
                      </m:r>
                    </m:oMath>
                  </m:oMathPara>
                </a14:m>
                <a:endParaRPr lang="en-US" sz="3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ru-RU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𝐴𝐸𝐵</m:t>
                    </m:r>
                  </m:oMath>
                </a14:m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qaraylik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𝑠𝑖𝑛𝐴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𝐵𝐸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𝐴𝐵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  <m:r>
                        <a:rPr lang="ru-RU" sz="2400" i="1" dirty="0" smtClean="0"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𝐵𝐸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𝐴𝐵𝑠𝑖𝑛𝐴</m:t>
                      </m:r>
                    </m:oMath>
                  </m:oMathPara>
                </a14:m>
                <a:endParaRPr lang="en-US" sz="2400" b="0" i="1" dirty="0" smtClean="0">
                  <a:latin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2400" b="0" dirty="0" smtClean="0">
                    <a:latin typeface="Arial" panose="020B0604020202020204" pitchFamily="34" charset="0"/>
                  </a:rPr>
                  <a:t>U </a:t>
                </a:r>
                <a:r>
                  <a:rPr lang="en-US" sz="2400" b="0" dirty="0" err="1" smtClean="0">
                    <a:latin typeface="Arial" panose="020B0604020202020204" pitchFamily="34" charset="0"/>
                  </a:rPr>
                  <a:t>holda</a:t>
                </a:r>
                <a:endParaRPr lang="en-US" sz="2400" b="0" dirty="0" smtClean="0">
                  <a:latin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𝐴𝐵𝐶𝐷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𝐴𝐷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𝐵𝐸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𝑎𝑏𝑠𝑖𝑛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sz="2400" b="0" dirty="0" smtClean="0">
                    <a:latin typeface="Arial" panose="020B0604020202020204" pitchFamily="34" charset="0"/>
                  </a:rPr>
                  <a:t> .</a:t>
                </a:r>
              </a:p>
              <a:p>
                <a:pPr>
                  <a:lnSpc>
                    <a:spcPct val="150000"/>
                  </a:lnSpc>
                </a:pPr>
                <a:endParaRPr lang="ru-RU" sz="24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942" y="1095268"/>
                <a:ext cx="11676531" cy="5927200"/>
              </a:xfrm>
              <a:prstGeom prst="rect">
                <a:avLst/>
              </a:prstGeom>
              <a:blipFill>
                <a:blip r:embed="rId2"/>
                <a:stretch>
                  <a:fillRect l="-12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араллелограмм 1"/>
          <p:cNvSpPr/>
          <p:nvPr/>
        </p:nvSpPr>
        <p:spPr>
          <a:xfrm>
            <a:off x="7924799" y="3117166"/>
            <a:ext cx="3616037" cy="1925782"/>
          </a:xfrm>
          <a:prstGeom prst="parallelogram">
            <a:avLst>
              <a:gd name="adj" fmla="val 51619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7604819" y="4981347"/>
            <a:ext cx="483972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711990" y="2676461"/>
            <a:ext cx="415498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1377170" y="2676461"/>
            <a:ext cx="415498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2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0435060" y="4981347"/>
            <a:ext cx="415498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2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8919739" y="3113054"/>
            <a:ext cx="0" cy="192578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8723325" y="5034025"/>
            <a:ext cx="397866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ru-RU" sz="2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Дуга 16"/>
          <p:cNvSpPr/>
          <p:nvPr/>
        </p:nvSpPr>
        <p:spPr>
          <a:xfrm>
            <a:off x="7924799" y="4825377"/>
            <a:ext cx="207679" cy="415637"/>
          </a:xfrm>
          <a:prstGeom prst="arc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8051500" y="4692936"/>
                <a:ext cx="38241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1500" y="4692936"/>
                <a:ext cx="382412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21396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335361" y="232294"/>
            <a:ext cx="11780801" cy="6566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1219170"/>
            <a:r>
              <a:rPr lang="en-US" sz="4267" b="1" kern="0" dirty="0" err="1"/>
              <a:t>Masalalar</a:t>
            </a:r>
            <a:r>
              <a:rPr lang="en-US" sz="4267" b="1" kern="0" dirty="0"/>
              <a:t> </a:t>
            </a:r>
            <a:r>
              <a:rPr lang="en-US" sz="4267" b="1" kern="0" dirty="0" err="1"/>
              <a:t>yechish</a:t>
            </a:r>
            <a:endParaRPr lang="ru-RU" sz="4267" b="1" kern="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335361" y="1219200"/>
                <a:ext cx="11607257" cy="86400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27.2.  Agar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=6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𝐴𝐶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m:rPr>
                        <m:nor/>
                      </m:rPr>
                      <a:rPr lang="en-US" sz="2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=30° </m:t>
                    </m:r>
                  </m:oMath>
                </a14:m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𝐴𝐶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=14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=7</m:t>
                    </m:r>
                    <m:rad>
                      <m:radPr>
                        <m:degHide m:val="on"/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e>
                    </m:rad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 </m:t>
                    </m:r>
                  </m:oMath>
                </a14:m>
                <a:endParaRPr lang="en-US" sz="2400" b="0" i="1" dirty="0" smtClean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=60°</m:t>
                    </m:r>
                  </m:oMath>
                </a14:m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;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</m:t>
                    </m:r>
                    <m:rad>
                      <m:radPr>
                        <m:degHide m:val="on"/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e>
                    </m:rad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m:rPr>
                        <m:nor/>
                      </m:rPr>
                      <a: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=45° </m:t>
                    </m:r>
                  </m:oMath>
                </a14:m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yuzini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3200" b="1" i="1" dirty="0" err="1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3200" b="1" i="1" dirty="0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3200" b="1" i="1" dirty="0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Masala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shartiga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mos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chizma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chizamiz</a:t>
                </a:r>
                <a:endParaRPr lang="en-US" sz="3200" b="1" i="1" dirty="0" smtClean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𝑆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𝐴𝐵𝐶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∙6∙4∙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𝑠𝑖𝑛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30°=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∙6∙4∙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=6  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𝑐𝑚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2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400" i="1" dirty="0" smtClean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Masala shartiga mos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chizma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chizamiz</a:t>
                </a:r>
                <a:endParaRPr lang="en-US" sz="2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𝑆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𝐴𝐵𝐶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2400" b="0" i="1" dirty="0">
                          <a:latin typeface="Cambria Math" panose="02040503050406030204" pitchFamily="18" charset="0"/>
                        </a:rPr>
                        <m:t>7</m:t>
                      </m:r>
                      <m:rad>
                        <m:radPr>
                          <m:degHide m:val="on"/>
                          <m:ctrlPr>
                            <a:rPr lang="en-US" sz="2400" i="1" dirty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400" b="0" i="1" dirty="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1</m:t>
                      </m:r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4∙</m:t>
                      </m:r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𝑠𝑖𝑛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6</m:t>
                      </m:r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0°=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2400" b="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2400" b="0" i="1" dirty="0">
                          <a:latin typeface="Cambria Math" panose="02040503050406030204" pitchFamily="18" charset="0"/>
                        </a:rPr>
                        <m:t>7</m:t>
                      </m:r>
                      <m:rad>
                        <m:radPr>
                          <m:degHide m:val="on"/>
                          <m:ctrlPr>
                            <a:rPr lang="en-US" sz="2400" i="1" dirty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400" b="0" i="1" dirty="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1</m:t>
                      </m:r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4∙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147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𝑐𝑚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1" y="1219200"/>
                <a:ext cx="11607257" cy="8640058"/>
              </a:xfrm>
              <a:prstGeom prst="rect">
                <a:avLst/>
              </a:prstGeom>
              <a:blipFill rotWithShape="0">
                <a:blip r:embed="rId3"/>
                <a:stretch>
                  <a:fillRect l="-1313" t="-1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Равнобедренный треугольник 7"/>
          <p:cNvSpPr/>
          <p:nvPr/>
        </p:nvSpPr>
        <p:spPr>
          <a:xfrm>
            <a:off x="8991600" y="2737737"/>
            <a:ext cx="1939637" cy="1025236"/>
          </a:xfrm>
          <a:prstGeom prst="triangle">
            <a:avLst>
              <a:gd name="adj" fmla="val 85714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10515739" y="2349810"/>
            <a:ext cx="415498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0813680" y="3673846"/>
            <a:ext cx="415498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2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677366" y="3673846"/>
            <a:ext cx="415498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Дуга 18"/>
          <p:cNvSpPr/>
          <p:nvPr/>
        </p:nvSpPr>
        <p:spPr>
          <a:xfrm>
            <a:off x="9199280" y="3582864"/>
            <a:ext cx="207818" cy="360218"/>
          </a:xfrm>
          <a:prstGeom prst="arc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9351956" y="3402938"/>
                <a:ext cx="61106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𝟑𝟎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1956" y="3402938"/>
                <a:ext cx="611065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/>
          <p:cNvSpPr txBox="1"/>
          <p:nvPr/>
        </p:nvSpPr>
        <p:spPr>
          <a:xfrm>
            <a:off x="9554737" y="2737737"/>
            <a:ext cx="39786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9922631" y="3666083"/>
            <a:ext cx="39786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Равнобедренный треугольник 25"/>
          <p:cNvSpPr/>
          <p:nvPr/>
        </p:nvSpPr>
        <p:spPr>
          <a:xfrm>
            <a:off x="8952812" y="4879191"/>
            <a:ext cx="1939637" cy="1235537"/>
          </a:xfrm>
          <a:prstGeom prst="triangle">
            <a:avLst>
              <a:gd name="adj" fmla="val 42856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8607955" y="6001475"/>
            <a:ext cx="591325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9588554" y="4491264"/>
            <a:ext cx="1134934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50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10824820" y="6036608"/>
            <a:ext cx="136718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2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Дуга 28"/>
          <p:cNvSpPr/>
          <p:nvPr/>
        </p:nvSpPr>
        <p:spPr>
          <a:xfrm flipH="1">
            <a:off x="10562089" y="5889891"/>
            <a:ext cx="503182" cy="371682"/>
          </a:xfrm>
          <a:prstGeom prst="arc">
            <a:avLst>
              <a:gd name="adj1" fmla="val 17567784"/>
              <a:gd name="adj2" fmla="val 373824"/>
            </a:avLst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10156021" y="5742631"/>
                <a:ext cx="61106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𝟔𝟎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56021" y="5742631"/>
                <a:ext cx="611065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Прямоугольник 31"/>
          <p:cNvSpPr/>
          <p:nvPr/>
        </p:nvSpPr>
        <p:spPr>
          <a:xfrm>
            <a:off x="9511920" y="6036608"/>
            <a:ext cx="54053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endParaRPr lang="ru-RU" sz="2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10156021" y="4923329"/>
                <a:ext cx="869725" cy="5223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1" i="1" dirty="0" smtClean="0">
                          <a:latin typeface="Cambria Math" panose="02040503050406030204" pitchFamily="18" charset="0"/>
                        </a:rPr>
                        <m:t>𝟕</m:t>
                      </m:r>
                      <m:rad>
                        <m:radPr>
                          <m:degHide m:val="on"/>
                          <m:ctrlPr>
                            <a:rPr lang="en-US" sz="2500" b="1" i="1" dirty="0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500" b="1" i="1" dirty="0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ru-RU" sz="25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56021" y="4923329"/>
                <a:ext cx="869725" cy="5223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2016795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335361" y="232294"/>
            <a:ext cx="11780801" cy="6566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1219170"/>
            <a:r>
              <a:rPr lang="en-US" sz="4267" b="1" kern="0" dirty="0" err="1"/>
              <a:t>Masalalar</a:t>
            </a:r>
            <a:r>
              <a:rPr lang="en-US" sz="4267" b="1" kern="0" dirty="0"/>
              <a:t> </a:t>
            </a:r>
            <a:r>
              <a:rPr lang="en-US" sz="4267" b="1" kern="0" dirty="0" err="1"/>
              <a:t>yechish</a:t>
            </a:r>
            <a:endParaRPr lang="ru-RU" sz="4267" b="1" kern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335361" y="1235471"/>
                <a:ext cx="11579548" cy="5311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5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27.4.  </a:t>
                </a:r>
                <a:r>
                  <a:rPr lang="ru-RU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Tomoni</a:t>
                </a:r>
                <a:r>
                  <a:rPr lang="ru-RU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5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7</m:t>
                    </m:r>
                    <m:rad>
                      <m:radPr>
                        <m:degHide m:val="on"/>
                        <m:ctrlPr>
                          <a:rPr lang="ru-RU" sz="25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5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e>
                    </m:rad>
                    <m:r>
                      <a:rPr lang="ru-RU" sz="25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2500" i="1" dirty="0" err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</m:oMath>
                </a14:m>
                <a:r>
                  <a:rPr lang="ru-RU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ru-RU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o‘tmas</a:t>
                </a:r>
                <a:r>
                  <a:rPr lang="ru-RU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burchagi</a:t>
                </a:r>
                <a:r>
                  <a:rPr lang="ru-RU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135° </a:t>
                </a:r>
                <a:r>
                  <a:rPr lang="ru-RU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ru-RU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romb</a:t>
                </a:r>
                <a:r>
                  <a:rPr lang="ru-RU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yuzini</a:t>
                </a:r>
                <a:r>
                  <a:rPr lang="ru-RU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toping</a:t>
                </a:r>
                <a:r>
                  <a:rPr lang="ru-RU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1" y="1235471"/>
                <a:ext cx="11579548" cy="531107"/>
              </a:xfrm>
              <a:prstGeom prst="rect">
                <a:avLst/>
              </a:prstGeom>
              <a:blipFill>
                <a:blip r:embed="rId3"/>
                <a:stretch>
                  <a:fillRect l="-842" t="-2299" b="-241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218905" y="1766578"/>
                <a:ext cx="11696004" cy="40960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3000" b="1" i="1" dirty="0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3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Masala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shartiga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mos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chizma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chizamiz</a:t>
                </a:r>
                <a:endParaRPr lang="en-US" sz="2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Bilamizki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hamma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parallelogram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romb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Demak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parallelogrammdagi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formulalar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rombda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ham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o‘rinli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>
                  <a:lnSpc>
                    <a:spcPct val="150000"/>
                  </a:lnSpc>
                </a:pP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𝑆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𝑎</m:t>
                      </m:r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𝑎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𝑠𝑖𝑛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135°=7</m:t>
                      </m:r>
                      <m:rad>
                        <m:radPr>
                          <m:deg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e>
                      </m:rad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7</m:t>
                      </m:r>
                      <m:rad>
                        <m:radPr>
                          <m:degHide m:val="on"/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e>
                      </m:rad>
                      <m:r>
                        <a:rPr lang="en-US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f>
                        <m:fPr>
                          <m:ctrlPr>
                            <a:rPr lang="el-GR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l-GR" sz="2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el-GR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=49</m:t>
                      </m:r>
                      <m:rad>
                        <m:radPr>
                          <m:deg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e>
                      </m:rad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𝑐𝑚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2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905" y="1766578"/>
                <a:ext cx="11696004" cy="4096058"/>
              </a:xfrm>
              <a:prstGeom prst="rect">
                <a:avLst/>
              </a:prstGeom>
              <a:blipFill>
                <a:blip r:embed="rId4"/>
                <a:stretch>
                  <a:fillRect l="-12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араллелограмм 4"/>
          <p:cNvSpPr/>
          <p:nvPr/>
        </p:nvSpPr>
        <p:spPr>
          <a:xfrm>
            <a:off x="7980218" y="3343437"/>
            <a:ext cx="3200400" cy="1852018"/>
          </a:xfrm>
          <a:prstGeom prst="parallelogram">
            <a:avLst>
              <a:gd name="adj" fmla="val 52381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9049503" y="5056909"/>
                <a:ext cx="530915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 dirty="0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3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49503" y="5056909"/>
                <a:ext cx="530915" cy="5539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10649703" y="3992447"/>
                <a:ext cx="530915" cy="5539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 dirty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3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49703" y="3992447"/>
                <a:ext cx="530915" cy="5539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Дуга 9"/>
          <p:cNvSpPr/>
          <p:nvPr/>
        </p:nvSpPr>
        <p:spPr>
          <a:xfrm>
            <a:off x="9739746" y="5056817"/>
            <a:ext cx="909957" cy="346364"/>
          </a:xfrm>
          <a:prstGeom prst="arc">
            <a:avLst>
              <a:gd name="adj1" fmla="val 10973791"/>
              <a:gd name="adj2" fmla="val 18354931"/>
            </a:avLst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9608127" y="4745320"/>
                <a:ext cx="70884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135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08127" y="4745320"/>
                <a:ext cx="708848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9817436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335361" y="232294"/>
            <a:ext cx="11780801" cy="6566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1219170"/>
            <a:r>
              <a:rPr lang="en-US" sz="4267" b="1" kern="0" dirty="0" err="1"/>
              <a:t>Masalalar</a:t>
            </a:r>
            <a:r>
              <a:rPr lang="en-US" sz="4267" b="1" kern="0" dirty="0"/>
              <a:t> </a:t>
            </a:r>
            <a:r>
              <a:rPr lang="en-US" sz="4267" b="1" kern="0" dirty="0" err="1"/>
              <a:t>yechish</a:t>
            </a:r>
            <a:endParaRPr lang="ru-RU" sz="4267" b="1" kern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335361" y="1055500"/>
                <a:ext cx="11621112" cy="550740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27.6. 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Yuzi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6</m:t>
                    </m:r>
                    <m:rad>
                      <m:radPr>
                        <m:degHide m:val="on"/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e>
                    </m:rad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𝑐𝑚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ABC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uchburchakda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ru-RU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=9 </m:t>
                    </m:r>
                    <m:r>
                      <a:rPr lang="ru-RU" sz="2400" i="1" dirty="0" err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∠A=45°. 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Uchburchakning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AC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tomonini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shu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tomonga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tushirilgan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balandligini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toping</a:t>
                </a:r>
                <a:r>
                  <a:rPr 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2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3000" b="1" i="1" dirty="0" err="1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3000" b="1" i="1" dirty="0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endParaRPr lang="en-US" sz="2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𝑆</m:t>
                      </m:r>
                      <m:r>
                        <a:rPr lang="en-US" sz="3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2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6</m:t>
                      </m:r>
                      <m:rad>
                        <m:radPr>
                          <m:degHide m:val="on"/>
                          <m:ctrlPr>
                            <a:rPr lang="en-US" sz="3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3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e>
                      </m:rad>
                      <m:r>
                        <a:rPr lang="en-US" sz="32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  <m:sSup>
                        <m:sSupPr>
                          <m:ctrlPr>
                            <a:rPr lang="en-US" sz="3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𝑐𝑚</m:t>
                          </m:r>
                        </m:e>
                        <m:sup>
                          <m:r>
                            <a:rPr lang="en-US" sz="3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  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𝐴𝐵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=9 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𝑐𝑚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 </m:t>
                      </m:r>
                      <m:r>
                        <m:rPr>
                          <m:nor/>
                        </m:rPr>
                        <a:rPr lang="en-US" sz="32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ru-RU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∠</m:t>
                      </m:r>
                      <m:r>
                        <m:rPr>
                          <m:nor/>
                        </m:rPr>
                        <a:rPr lang="ru-RU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A</m:t>
                      </m:r>
                      <m:r>
                        <m:rPr>
                          <m:nor/>
                        </m:rPr>
                        <a:rPr lang="ru-RU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=45°</m:t>
                      </m:r>
                    </m:oMath>
                  </m:oMathPara>
                </a14:m>
                <a:endParaRPr lang="en-US" sz="32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𝑆</m:t>
                      </m:r>
                      <m:r>
                        <a:rPr lang="en-US" sz="3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3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3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𝐴𝐵</m:t>
                      </m:r>
                      <m:r>
                        <a:rPr lang="en-US" sz="3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3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𝐴𝐶</m:t>
                      </m:r>
                      <m:r>
                        <a:rPr lang="en-US" sz="3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3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𝑠𝑖𝑛</m:t>
                      </m:r>
                      <m:r>
                        <a:rPr lang="en-US" sz="3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45°</m:t>
                      </m:r>
                      <m:r>
                        <a:rPr lang="ru-RU" sz="3000" dirty="0" smtClean="0">
                          <a:latin typeface="Cambria Math" panose="02040503050406030204" pitchFamily="18" charset="0"/>
                        </a:rPr>
                        <m:t>⇒</m:t>
                      </m:r>
                      <m:r>
                        <m:rPr>
                          <m:sty m:val="p"/>
                        </m:rPr>
                        <a:rPr lang="en-US" sz="3000" b="0" i="0" dirty="0" smtClean="0">
                          <a:latin typeface="Cambria Math" panose="02040503050406030204" pitchFamily="18" charset="0"/>
                        </a:rPr>
                        <m:t>AC</m:t>
                      </m:r>
                      <m:r>
                        <a:rPr lang="en-US" sz="3000" b="0" i="0" dirty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000" b="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0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3000" b="0" i="1" dirty="0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num>
                        <m:den>
                          <m:r>
                            <a:rPr lang="en-US" sz="3000" b="0" i="1" dirty="0" smtClean="0">
                              <a:latin typeface="Cambria Math" panose="02040503050406030204" pitchFamily="18" charset="0"/>
                            </a:rPr>
                            <m:t>𝐴𝐵𝑠𝑖𝑛</m:t>
                          </m:r>
                          <m:r>
                            <a:rPr lang="en-US" sz="3000" b="0" i="1" dirty="0" smtClean="0">
                              <a:latin typeface="Cambria Math" panose="02040503050406030204" pitchFamily="18" charset="0"/>
                            </a:rPr>
                            <m:t>45°</m:t>
                          </m:r>
                        </m:den>
                      </m:f>
                      <m:r>
                        <a:rPr lang="en-US" sz="3000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000" b="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000" b="0" i="1" dirty="0" smtClean="0">
                              <a:latin typeface="Cambria Math" panose="02040503050406030204" pitchFamily="18" charset="0"/>
                            </a:rPr>
                            <m:t>8</m:t>
                          </m:r>
                        </m:num>
                        <m:den>
                          <m:r>
                            <a:rPr lang="en-US" sz="3000" b="0" i="1" dirty="0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US" sz="3000" b="0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000" b="0" i="1" dirty="0" smtClean="0"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en-US" sz="30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𝑆</m:t>
                      </m:r>
                      <m:r>
                        <a:rPr lang="en-US" sz="3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𝐴𝐶</m:t>
                          </m:r>
                          <m:r>
                            <a:rPr lang="en-US" sz="3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r>
                            <a:rPr lang="en-US" sz="3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𝐵𝐻</m:t>
                          </m:r>
                        </m:num>
                        <m:den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3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ru-RU" sz="3000" dirty="0" smtClean="0"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en-US" sz="3000" b="0" i="0" dirty="0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m:rPr>
                          <m:sty m:val="p"/>
                        </m:rPr>
                        <a:rPr lang="en-US" sz="3000" b="0" i="0" dirty="0" smtClean="0">
                          <a:latin typeface="Cambria Math" panose="02040503050406030204" pitchFamily="18" charset="0"/>
                        </a:rPr>
                        <m:t>BH</m:t>
                      </m:r>
                      <m:r>
                        <a:rPr lang="en-US" sz="3000" b="0" i="0" dirty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000" b="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0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3000" b="0" i="1" dirty="0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num>
                        <m:den>
                          <m:r>
                            <a:rPr lang="en-US" sz="3000" b="0" i="1" dirty="0" smtClean="0">
                              <a:latin typeface="Cambria Math" panose="02040503050406030204" pitchFamily="18" charset="0"/>
                            </a:rPr>
                            <m:t>𝐴𝐶</m:t>
                          </m:r>
                        </m:den>
                      </m:f>
                      <m:r>
                        <a:rPr lang="en-US" sz="3000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000" b="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000" b="0" i="1" dirty="0" smtClean="0">
                              <a:latin typeface="Cambria Math" panose="02040503050406030204" pitchFamily="18" charset="0"/>
                            </a:rPr>
                            <m:t>9</m:t>
                          </m:r>
                          <m:rad>
                            <m:radPr>
                              <m:degHide m:val="on"/>
                              <m:ctrlPr>
                                <a:rPr lang="en-US" sz="30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3000" b="0" i="1" dirty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en-US" sz="30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3000" b="0" i="0" dirty="0" smtClean="0">
                          <a:latin typeface="Cambria Math" panose="02040503050406030204" pitchFamily="18" charset="0"/>
                        </a:rPr>
                        <m:t> .</m:t>
                      </m:r>
                    </m:oMath>
                  </m:oMathPara>
                </a14:m>
                <a:endParaRPr lang="ru-RU" sz="3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1" y="1055500"/>
                <a:ext cx="11621112" cy="5507405"/>
              </a:xfrm>
              <a:prstGeom prst="rect">
                <a:avLst/>
              </a:prstGeom>
              <a:blipFill>
                <a:blip r:embed="rId3"/>
                <a:stretch>
                  <a:fillRect l="-1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Равнобедренный треугольник 7"/>
          <p:cNvSpPr/>
          <p:nvPr/>
        </p:nvSpPr>
        <p:spPr>
          <a:xfrm>
            <a:off x="9351817" y="2673928"/>
            <a:ext cx="2258291" cy="1676400"/>
          </a:xfrm>
          <a:prstGeom prst="triangle">
            <a:avLst>
              <a:gd name="adj" fmla="val 69018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1494487" y="4253529"/>
            <a:ext cx="461986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0790241" y="2183405"/>
            <a:ext cx="461986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991596" y="4253529"/>
            <a:ext cx="461986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Прямая соединительная линия 16"/>
          <p:cNvCxnSpPr>
            <a:stCxn id="8" idx="0"/>
            <a:endCxn id="8" idx="3"/>
          </p:cNvCxnSpPr>
          <p:nvPr/>
        </p:nvCxnSpPr>
        <p:spPr>
          <a:xfrm>
            <a:off x="10910444" y="2673928"/>
            <a:ext cx="0" cy="16764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10686136" y="4253529"/>
            <a:ext cx="461986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9445681" y="4068863"/>
                <a:ext cx="59984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𝟒𝟓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45681" y="4068863"/>
                <a:ext cx="599844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Дуга 21"/>
          <p:cNvSpPr/>
          <p:nvPr/>
        </p:nvSpPr>
        <p:spPr>
          <a:xfrm>
            <a:off x="9351817" y="4253529"/>
            <a:ext cx="207819" cy="184666"/>
          </a:xfrm>
          <a:prstGeom prst="arc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549990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</TotalTime>
  <Words>370</Words>
  <Application>Microsoft Office PowerPoint</Application>
  <PresentationFormat>Широкоэкранный</PresentationFormat>
  <Paragraphs>151</Paragraphs>
  <Slides>10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Teacher</cp:lastModifiedBy>
  <cp:revision>25</cp:revision>
  <dcterms:created xsi:type="dcterms:W3CDTF">2021-01-07T07:05:37Z</dcterms:created>
  <dcterms:modified xsi:type="dcterms:W3CDTF">2021-01-12T09:36:11Z</dcterms:modified>
</cp:coreProperties>
</file>