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50029-9BEE-4534-A2EC-53C2F3A9A0A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42514-324F-40E9-8EBE-9A872DB7F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5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587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42514-324F-40E9-8EBE-9A872DB7FBC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920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42514-324F-40E9-8EBE-9A872DB7FBC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484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42514-324F-40E9-8EBE-9A872DB7FBC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31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0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7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81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1"/>
            <a:ext cx="10363201" cy="5437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58447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6" y="1133195"/>
            <a:ext cx="11948965" cy="55991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353" y="150395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6" y="2836746"/>
            <a:ext cx="3406669" cy="846876"/>
          </a:xfrm>
        </p:spPr>
        <p:txBody>
          <a:bodyPr lIns="0" tIns="0" rIns="0" bIns="0"/>
          <a:lstStyle>
            <a:lvl1pPr>
              <a:defRPr sz="5467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06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3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2" y="1577340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13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5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2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1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2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5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2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5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3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0B315-69B2-49AD-9EE4-44100904CD47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16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3605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51029" y="2594693"/>
            <a:ext cx="7609800" cy="3061411"/>
          </a:xfrm>
          <a:prstGeom prst="rect">
            <a:avLst/>
          </a:prstGeom>
        </p:spPr>
        <p:txBody>
          <a:bodyPr vert="horz" wrap="square" lIns="0" tIns="29524" rIns="0" bIns="0" rtlCol="0">
            <a:spAutoFit/>
          </a:bodyPr>
          <a:lstStyle/>
          <a:p>
            <a:pPr marL="38918">
              <a:spcAft>
                <a:spcPts val="600"/>
              </a:spcAft>
            </a:pPr>
            <a:r>
              <a:rPr lang="en-US" sz="4800" b="1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48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en-US" sz="4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/>
            <a:r>
              <a:rPr lang="en-US" sz="4800" b="1" dirty="0" err="1" smtClean="0">
                <a:solidFill>
                  <a:srgbClr val="002060"/>
                </a:solidFill>
                <a:latin typeface="Arial"/>
                <a:cs typeface="Arial"/>
              </a:rPr>
              <a:t>Uchburchak</a:t>
            </a:r>
            <a:r>
              <a:rPr lang="en-US" sz="4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/>
                <a:cs typeface="Arial"/>
              </a:rPr>
              <a:t>yuzini</a:t>
            </a:r>
            <a:r>
              <a:rPr lang="en-US" sz="4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/>
                <a:cs typeface="Arial"/>
              </a:rPr>
              <a:t>burchak</a:t>
            </a:r>
            <a:r>
              <a:rPr lang="en-US" sz="4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/>
                <a:cs typeface="Arial"/>
              </a:rPr>
              <a:t>sinusi</a:t>
            </a:r>
            <a:r>
              <a:rPr lang="en-US" sz="4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/>
                <a:cs typeface="Arial"/>
              </a:rPr>
              <a:t>yordamida</a:t>
            </a:r>
            <a:r>
              <a:rPr lang="en-US" sz="4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/>
                <a:cs typeface="Arial"/>
              </a:rPr>
              <a:t>hisoblash</a:t>
            </a:r>
            <a:endParaRPr sz="4800" b="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31371" y="2721446"/>
            <a:ext cx="519243" cy="14884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168341" y="646986"/>
            <a:ext cx="181232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756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797503" y="455746"/>
            <a:ext cx="6410732" cy="113876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32">
              <a:spcBef>
                <a:spcPts val="241"/>
              </a:spcBef>
              <a:defRPr/>
            </a:pPr>
            <a:r>
              <a:rPr lang="en-US" sz="7197" kern="0" spc="11" dirty="0">
                <a:solidFill>
                  <a:sysClr val="window" lastClr="FFFFFF"/>
                </a:solidFill>
              </a:rPr>
              <a:t>GEOMETRIYA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757445" y="1416429"/>
            <a:ext cx="33601" cy="65859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692279" y="1399861"/>
            <a:ext cx="819869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774009" y="662130"/>
            <a:ext cx="0" cy="721753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854362" y="719948"/>
            <a:ext cx="598101" cy="623637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424940" y="1445581"/>
            <a:ext cx="90051" cy="9005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649648" y="687960"/>
            <a:ext cx="90051" cy="9005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961" y="2779124"/>
            <a:ext cx="3037986" cy="313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45179" y="4378274"/>
            <a:ext cx="505435" cy="132540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11035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75" y="2852936"/>
            <a:ext cx="585665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4977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2267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335361" y="149125"/>
            <a:ext cx="11780801" cy="656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sz="4267" b="1" kern="0" dirty="0" err="1"/>
              <a:t>Mustaqil</a:t>
            </a:r>
            <a:r>
              <a:rPr lang="en-US" sz="4267" b="1" kern="0" dirty="0"/>
              <a:t> </a:t>
            </a:r>
            <a:r>
              <a:rPr lang="en-US" sz="4267" b="1" kern="0" dirty="0" err="1"/>
              <a:t>bajarish</a:t>
            </a:r>
            <a:r>
              <a:rPr lang="en-US" sz="4267" b="1" kern="0" dirty="0"/>
              <a:t> </a:t>
            </a:r>
            <a:r>
              <a:rPr lang="en-US" sz="4267" b="1" kern="0" dirty="0" err="1"/>
              <a:t>uchun</a:t>
            </a:r>
            <a:r>
              <a:rPr lang="en-US" sz="4267" b="1" kern="0" dirty="0"/>
              <a:t> </a:t>
            </a:r>
            <a:r>
              <a:rPr lang="en-US" sz="4267" b="1" kern="0" dirty="0" err="1" smtClean="0"/>
              <a:t>topshiriqlar</a:t>
            </a:r>
            <a:endParaRPr lang="ru-RU" sz="4267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43339" y="1124743"/>
            <a:ext cx="11972823" cy="1423101"/>
          </a:xfrm>
          <a:prstGeom prst="rect">
            <a:avLst/>
          </a:prstGeom>
        </p:spPr>
        <p:txBody>
          <a:bodyPr vert="horz" lIns="108857" tIns="54429" rIns="108857" bIns="54429" rtlCol="0">
            <a:normAutofit/>
          </a:bodyPr>
          <a:lstStyle/>
          <a:p>
            <a:pPr marL="0" indent="0">
              <a:buNone/>
            </a:pPr>
            <a:r>
              <a:rPr lang="en-US" sz="4267" b="1" dirty="0"/>
              <a:t> </a:t>
            </a:r>
            <a:r>
              <a:rPr lang="en-US" sz="4267" b="1" i="1" dirty="0"/>
              <a:t> </a:t>
            </a:r>
            <a:r>
              <a:rPr lang="en-US" sz="4267" b="1" dirty="0"/>
              <a:t> </a:t>
            </a:r>
          </a:p>
          <a:p>
            <a:pPr marL="0" indent="0">
              <a:buNone/>
            </a:pPr>
            <a:endParaRPr lang="en-US" sz="4267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9760" y="1220755"/>
            <a:ext cx="11726880" cy="16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33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3333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83-sahifasidagi</a:t>
            </a:r>
          </a:p>
          <a:p>
            <a:pPr algn="ctr"/>
            <a:r>
              <a:rPr lang="en-US" sz="3333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27.7 </a:t>
            </a:r>
            <a:r>
              <a:rPr lang="en-US" sz="3333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333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27.8-masalalarni </a:t>
            </a:r>
            <a:r>
              <a:rPr lang="en-US" sz="3333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3333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333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333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3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4937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43339" y="1124743"/>
            <a:ext cx="11972823" cy="1423101"/>
          </a:xfrm>
          <a:prstGeom prst="rect">
            <a:avLst/>
          </a:prstGeom>
        </p:spPr>
        <p:txBody>
          <a:bodyPr vert="horz" lIns="108857" tIns="54429" rIns="108857" bIns="54429" rtlCol="0">
            <a:normAutofit/>
          </a:bodyPr>
          <a:lstStyle/>
          <a:p>
            <a:pPr marL="0" indent="0">
              <a:buNone/>
            </a:pPr>
            <a:r>
              <a:rPr lang="en-US" sz="4267" b="1" dirty="0" smtClean="0"/>
              <a:t> </a:t>
            </a:r>
            <a:r>
              <a:rPr lang="en-US" sz="4267" b="1" i="1" dirty="0" smtClean="0"/>
              <a:t> </a:t>
            </a:r>
            <a:r>
              <a:rPr lang="en-US" sz="4267" b="1" dirty="0" smtClean="0"/>
              <a:t> </a:t>
            </a:r>
            <a:endParaRPr lang="en-US" sz="4267" b="1" dirty="0"/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47329" y="226961"/>
            <a:ext cx="12144668" cy="609688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733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733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3733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733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733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3733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3733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733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6862" y="1283676"/>
                <a:ext cx="11535507" cy="10575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26.4. 1-rasmda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berilganlarga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trapetsiyalar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  <a:p>
                <a:r>
                  <a:rPr lang="en-US" sz="30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ru-RU" sz="30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3000" b="1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𝐴𝐵𝐸</m:t>
                    </m:r>
                  </m:oMath>
                </a14:m>
                <a:r>
                  <a:rPr lang="en-US" sz="2500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qaraylik</a:t>
                </a:r>
                <a:endParaRPr lang="en-US" sz="2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𝑠𝑖𝑛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45°=</m:t>
                      </m:r>
                      <m:f>
                        <m:fPr>
                          <m:ctrlP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𝐵𝐸</m:t>
                          </m:r>
                        </m:num>
                        <m:den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den>
                      </m:f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3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3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𝐵𝐸</m:t>
                      </m:r>
                      <m:r>
                        <a:rPr lang="en-US" sz="23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3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3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23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45°=6∙</m:t>
                      </m:r>
                      <m:f>
                        <m:fPr>
                          <m:ctrlPr>
                            <a:rPr lang="en-US" sz="23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3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3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3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US" sz="23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3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300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𝑐𝑜𝑠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45°=</m:t>
                      </m:r>
                      <m:f>
                        <m:fPr>
                          <m:ctrlP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𝐴𝐸</m:t>
                          </m:r>
                        </m:num>
                        <m:den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den>
                      </m:f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3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3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𝐴𝐸</m:t>
                      </m:r>
                      <m:r>
                        <a:rPr lang="en-US" sz="23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3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23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45°=6∙</m:t>
                      </m:r>
                      <m:f>
                        <m:fPr>
                          <m:ctrlPr>
                            <a:rPr lang="en-US" sz="2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US" sz="2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300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𝐴𝐷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=2∙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𝐴𝐸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𝐵𝐶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=2∙3</m:t>
                      </m:r>
                      <m:rad>
                        <m:radPr>
                          <m:degHide m:val="on"/>
                          <m:ctrlPr>
                            <a:rPr lang="en-US" sz="2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3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ad>
                        <m:radPr>
                          <m:degHide m:val="on"/>
                          <m:ctrlPr>
                            <a:rPr lang="en-US" sz="2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3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</m:t>
                      </m:r>
                      <m:rad>
                        <m:radPr>
                          <m:degHide m:val="on"/>
                          <m:ctrlPr>
                            <a:rPr lang="en-US" sz="2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300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𝐴𝐷</m:t>
                          </m:r>
                        </m:num>
                        <m:den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𝐵𝐸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+8</m:t>
                          </m:r>
                          <m:rad>
                            <m:radPr>
                              <m:degHide m:val="on"/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∙3</m:t>
                      </m:r>
                      <m:rad>
                        <m:radPr>
                          <m:degHide m:val="on"/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=5</m:t>
                      </m:r>
                      <m:rad>
                        <m:radPr>
                          <m:degHide m:val="on"/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∙3</m:t>
                      </m:r>
                      <m:rad>
                        <m:radPr>
                          <m:degHide m:val="on"/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=30</m:t>
                      </m:r>
                    </m:oMath>
                  </m:oMathPara>
                </a14:m>
                <a:endParaRPr lang="en-US" sz="2300" b="0" i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</a:pPr>
                <a:endParaRPr lang="en-US" sz="25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b="1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b="1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b="1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b="1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3000" b="1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62" y="1283676"/>
                <a:ext cx="11535507" cy="10575716"/>
              </a:xfrm>
              <a:prstGeom prst="rect">
                <a:avLst/>
              </a:prstGeom>
              <a:blipFill>
                <a:blip r:embed="rId3"/>
                <a:stretch>
                  <a:fillRect l="-1215" t="-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Трапеция 3"/>
          <p:cNvSpPr/>
          <p:nvPr/>
        </p:nvSpPr>
        <p:spPr>
          <a:xfrm>
            <a:off x="8097715" y="2237225"/>
            <a:ext cx="3244362" cy="1197425"/>
          </a:xfrm>
          <a:prstGeom prst="trapezoid">
            <a:avLst>
              <a:gd name="adj" fmla="val 9017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97083" y="1836293"/>
                <a:ext cx="645626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083" y="1836293"/>
                <a:ext cx="645626" cy="4019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414239" y="25221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135317" y="3152255"/>
                <a:ext cx="580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45°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317" y="3152255"/>
                <a:ext cx="58060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>
            <a:off x="8715925" y="2581893"/>
            <a:ext cx="199475" cy="1437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680756" y="2647782"/>
            <a:ext cx="199475" cy="1437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489223" y="2550812"/>
            <a:ext cx="190317" cy="1304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0558370" y="2614761"/>
            <a:ext cx="190317" cy="1304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193698" y="1995330"/>
                <a:ext cx="4638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698" y="1995330"/>
                <a:ext cx="46384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/>
          <p:cNvCxnSpPr/>
          <p:nvPr/>
        </p:nvCxnSpPr>
        <p:spPr>
          <a:xfrm flipH="1">
            <a:off x="9144000" y="2237225"/>
            <a:ext cx="52754" cy="11974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51531" y="330721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9015527" y="193000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0111008" y="190910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1278512" y="3293453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8995562" y="3364052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9678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43339" y="1124743"/>
            <a:ext cx="11972823" cy="1423101"/>
          </a:xfrm>
          <a:prstGeom prst="rect">
            <a:avLst/>
          </a:prstGeom>
        </p:spPr>
        <p:txBody>
          <a:bodyPr vert="horz" lIns="108857" tIns="54429" rIns="108857" bIns="54429" rtlCol="0">
            <a:normAutofit/>
          </a:bodyPr>
          <a:lstStyle/>
          <a:p>
            <a:pPr marL="0" indent="0">
              <a:buNone/>
            </a:pPr>
            <a:r>
              <a:rPr lang="en-US" sz="4267" b="1" dirty="0" smtClean="0"/>
              <a:t> </a:t>
            </a:r>
            <a:r>
              <a:rPr lang="en-US" sz="4267" b="1" i="1" dirty="0" smtClean="0"/>
              <a:t> </a:t>
            </a:r>
            <a:r>
              <a:rPr lang="en-US" sz="4267" b="1" dirty="0" smtClean="0"/>
              <a:t> </a:t>
            </a:r>
            <a:endParaRPr lang="en-US" sz="4267" b="1" dirty="0"/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47329" y="226961"/>
            <a:ext cx="12144668" cy="609688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733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733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3733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733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733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3733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3733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733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1996" y="1228257"/>
                <a:ext cx="11535507" cy="10506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26.4. 1-rasmda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berilganlarga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trapetsiyalar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  <a:p>
                <a:r>
                  <a:rPr lang="en-US" sz="30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ru-RU" sz="30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3000" b="1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𝐴𝐵𝐸</m:t>
                    </m:r>
                  </m:oMath>
                </a14:m>
                <a:r>
                  <a:rPr lang="en-US" sz="2500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qaraylik</a:t>
                </a:r>
                <a:endParaRPr lang="en-US" sz="2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𝑠𝑖𝑛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60°=</m:t>
                      </m:r>
                      <m:f>
                        <m:fPr>
                          <m:ctrlP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𝐵𝐸</m:t>
                          </m:r>
                        </m:num>
                        <m:den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den>
                      </m:f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3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3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𝐵𝐸</m:t>
                      </m:r>
                      <m:r>
                        <a:rPr lang="en-US" sz="23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3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3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23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60°=7∙</m:t>
                      </m:r>
                      <m:f>
                        <m:fPr>
                          <m:ctrlPr>
                            <a:rPr lang="en-US" sz="23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3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3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3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3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ad>
                            <m:radPr>
                              <m:degHide m:val="on"/>
                              <m:ctrlPr>
                                <a:rPr lang="en-US" sz="2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3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300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𝑐𝑜𝑠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60°=</m:t>
                      </m:r>
                      <m:f>
                        <m:fPr>
                          <m:ctrlP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𝐴𝐸</m:t>
                          </m:r>
                        </m:num>
                        <m:den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den>
                      </m:f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3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3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𝐴𝐸</m:t>
                      </m:r>
                      <m:r>
                        <a:rPr lang="en-US" sz="23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3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23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60°=7∙</m:t>
                      </m:r>
                      <m:f>
                        <m:fPr>
                          <m:ctrlPr>
                            <a:rPr lang="en-US" sz="2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3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3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300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𝐴𝐷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=2∙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𝐴𝐸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𝐵𝐶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=2∙</m:t>
                      </m:r>
                      <m:f>
                        <m:fPr>
                          <m:ctrlPr>
                            <a:rPr lang="en-US" sz="2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3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+4=11</m:t>
                      </m:r>
                    </m:oMath>
                  </m:oMathPara>
                </a14:m>
                <a:endParaRPr lang="en-US" sz="2300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𝐴𝐷</m:t>
                          </m:r>
                        </m:num>
                        <m:den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𝐵𝐸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4+11</m:t>
                          </m:r>
                        </m:num>
                        <m:den>
                          <m: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2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ad>
                            <m:radPr>
                              <m:degHide m:val="on"/>
                              <m:ctrlPr>
                                <a:rPr lang="en-US" sz="2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2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ad>
                            <m:radPr>
                              <m:degHide m:val="on"/>
                              <m:ctrlPr>
                                <a:rPr lang="en-US" sz="2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105</m:t>
                          </m:r>
                          <m:rad>
                            <m:radPr>
                              <m:degHide m:val="on"/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300" b="0" i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</a:pPr>
                <a:endParaRPr lang="en-US" sz="25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b="1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b="1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b="1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b="1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3000" b="1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96" y="1228257"/>
                <a:ext cx="11535507" cy="10506915"/>
              </a:xfrm>
              <a:prstGeom prst="rect">
                <a:avLst/>
              </a:prstGeom>
              <a:blipFill>
                <a:blip r:embed="rId3"/>
                <a:stretch>
                  <a:fillRect l="-1215" t="-4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Трапеция 3"/>
          <p:cNvSpPr/>
          <p:nvPr/>
        </p:nvSpPr>
        <p:spPr>
          <a:xfrm>
            <a:off x="8097715" y="2237225"/>
            <a:ext cx="3244362" cy="1197425"/>
          </a:xfrm>
          <a:prstGeom prst="trapezoid">
            <a:avLst>
              <a:gd name="adj" fmla="val 9017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97083" y="1836293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083" y="1836293"/>
                <a:ext cx="3658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414239" y="25221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135317" y="3152255"/>
                <a:ext cx="580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317" y="3152255"/>
                <a:ext cx="58060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>
            <a:off x="8715925" y="2581893"/>
            <a:ext cx="199475" cy="1437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680756" y="2647782"/>
            <a:ext cx="199475" cy="1437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489223" y="2550812"/>
            <a:ext cx="190317" cy="1304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0558370" y="2614761"/>
            <a:ext cx="190317" cy="1304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193698" y="1995330"/>
                <a:ext cx="4741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698" y="1995330"/>
                <a:ext cx="474104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/>
          <p:cNvCxnSpPr/>
          <p:nvPr/>
        </p:nvCxnSpPr>
        <p:spPr>
          <a:xfrm flipH="1">
            <a:off x="9144000" y="2237225"/>
            <a:ext cx="52754" cy="11974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51531" y="330721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9015527" y="193000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0111008" y="190910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1278512" y="3293453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8995562" y="3364052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8166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335361" y="232294"/>
            <a:ext cx="11780801" cy="5740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73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7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37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7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7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37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37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73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2635" y="1220755"/>
                <a:ext cx="11672488" cy="1631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26.7*.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uchidagi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667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)120° ; </m:t>
                    </m:r>
                    <m:r>
                      <a:rPr lang="en-US" sz="2667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667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)90° ; </m:t>
                    </m:r>
                    <m:r>
                      <a:rPr lang="en-US" sz="2667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667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)60°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balandligining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asosiga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nisbatini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sz="2667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ru-RU" sz="2667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667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800"/>
                  </a:spcAft>
                </a:pP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35" y="1220755"/>
                <a:ext cx="11672488" cy="1631409"/>
              </a:xfrm>
              <a:prstGeom prst="rect">
                <a:avLst/>
              </a:prstGeom>
              <a:blipFill>
                <a:blip r:embed="rId2"/>
                <a:stretch>
                  <a:fillRect l="-993" t="-3358" r="-4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Равнобедренный треугольник 20"/>
          <p:cNvSpPr/>
          <p:nvPr/>
        </p:nvSpPr>
        <p:spPr>
          <a:xfrm>
            <a:off x="7651773" y="2606150"/>
            <a:ext cx="2208245" cy="124080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24" name="Прямая соединительная линия 23"/>
          <p:cNvCxnSpPr>
            <a:stCxn id="21" idx="0"/>
            <a:endCxn id="21" idx="3"/>
          </p:cNvCxnSpPr>
          <p:nvPr/>
        </p:nvCxnSpPr>
        <p:spPr>
          <a:xfrm>
            <a:off x="8755896" y="2606150"/>
            <a:ext cx="0" cy="12408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8715464" y="3098175"/>
            <a:ext cx="37542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8827731" y="2606150"/>
            <a:ext cx="357843" cy="1653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9090888" y="2337008"/>
                <a:ext cx="768159" cy="502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67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en-US" sz="266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ru-RU" sz="2667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888" y="2337008"/>
                <a:ext cx="768159" cy="5027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8081044" y="3850548"/>
                <a:ext cx="460703" cy="792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6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667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044" y="3850548"/>
                <a:ext cx="460703" cy="7921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9090884" y="3829099"/>
                <a:ext cx="460703" cy="792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6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667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884" y="3829099"/>
                <a:ext cx="460703" cy="7921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7703709" y="3540926"/>
                <a:ext cx="6238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60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709" y="3540926"/>
                <a:ext cx="623889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43820" y="2218769"/>
                <a:ext cx="6096000" cy="34891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3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3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𝑡𝑔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en-US" sz="3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0°=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num>
                        <m:den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en-US" sz="3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3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3000" b="1" i="1" dirty="0">
                          <a:latin typeface="Cambria Math" panose="02040503050406030204" pitchFamily="18" charset="0"/>
                        </a:rPr>
                        <m:t>⇒    </m:t>
                      </m:r>
                      <m:f>
                        <m:fPr>
                          <m:ctrlPr>
                            <a:rPr lang="en-US" sz="30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3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3000" b="1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00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20" y="2218769"/>
                <a:ext cx="6096000" cy="34891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5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79942" y="370840"/>
            <a:ext cx="11780801" cy="4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lang="en-US" sz="3300" b="1" dirty="0" err="1">
                <a:solidFill>
                  <a:schemeClr val="bg1"/>
                </a:solidFill>
              </a:rPr>
              <a:t>Uchburchak</a:t>
            </a:r>
            <a:r>
              <a:rPr lang="en-US" sz="3300" b="1" dirty="0">
                <a:solidFill>
                  <a:schemeClr val="bg1"/>
                </a:solidFill>
              </a:rPr>
              <a:t> </a:t>
            </a:r>
            <a:r>
              <a:rPr lang="en-US" sz="3300" b="1" dirty="0" err="1">
                <a:solidFill>
                  <a:schemeClr val="bg1"/>
                </a:solidFill>
              </a:rPr>
              <a:t>yuzini</a:t>
            </a:r>
            <a:r>
              <a:rPr lang="en-US" sz="3300" b="1" dirty="0">
                <a:solidFill>
                  <a:schemeClr val="bg1"/>
                </a:solidFill>
              </a:rPr>
              <a:t> </a:t>
            </a:r>
            <a:r>
              <a:rPr lang="en-US" sz="3300" b="1" dirty="0" err="1">
                <a:solidFill>
                  <a:schemeClr val="bg1"/>
                </a:solidFill>
              </a:rPr>
              <a:t>burchak</a:t>
            </a:r>
            <a:r>
              <a:rPr lang="en-US" sz="3300" b="1" dirty="0">
                <a:solidFill>
                  <a:schemeClr val="bg1"/>
                </a:solidFill>
              </a:rPr>
              <a:t> </a:t>
            </a:r>
            <a:r>
              <a:rPr lang="en-US" sz="3300" b="1" dirty="0" err="1">
                <a:solidFill>
                  <a:schemeClr val="bg1"/>
                </a:solidFill>
              </a:rPr>
              <a:t>sinusi</a:t>
            </a:r>
            <a:r>
              <a:rPr lang="en-US" sz="3300" b="1" dirty="0">
                <a:solidFill>
                  <a:schemeClr val="bg1"/>
                </a:solidFill>
              </a:rPr>
              <a:t> </a:t>
            </a:r>
            <a:r>
              <a:rPr lang="en-US" sz="3300" b="1" dirty="0" err="1">
                <a:solidFill>
                  <a:schemeClr val="bg1"/>
                </a:solidFill>
              </a:rPr>
              <a:t>yordamida</a:t>
            </a:r>
            <a:r>
              <a:rPr lang="en-US" sz="3300" b="1" dirty="0">
                <a:solidFill>
                  <a:schemeClr val="bg1"/>
                </a:solidFill>
              </a:rPr>
              <a:t> </a:t>
            </a:r>
            <a:r>
              <a:rPr lang="en-US" sz="3300" b="1" dirty="0" err="1">
                <a:solidFill>
                  <a:schemeClr val="bg1"/>
                </a:solidFill>
              </a:rPr>
              <a:t>hisoblash</a:t>
            </a:r>
            <a:endParaRPr lang="en-US" sz="33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941" y="1207807"/>
            <a:ext cx="11676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1-teorema. 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sinusi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ko‘paytmasining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yarmiga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79940" y="1874734"/>
                <a:ext cx="11676531" cy="4993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Isbot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ru-RU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ABC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ru-RU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BD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balandligini</a:t>
                </a:r>
                <a:r>
                  <a:rPr lang="ru-RU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2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tushiramiz</a:t>
                </a:r>
                <a:r>
                  <a:rPr lang="ru-RU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. U </a:t>
                </a:r>
                <a:r>
                  <a:rPr lang="ru-RU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ru-RU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1-rasmda </a:t>
                </a:r>
                <a:r>
                  <a:rPr lang="ru-RU" sz="2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ko‘rsatilgan</a:t>
                </a:r>
                <a:r>
                  <a:rPr lang="ru-RU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</a:t>
                </a:r>
                <a:r>
                  <a:rPr lang="ru-RU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</a:t>
                </a:r>
                <a:r>
                  <a:rPr lang="ru-RU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2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bo‘lishi</a:t>
                </a:r>
                <a:r>
                  <a:rPr lang="ru-RU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ru-RU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Birinchi</a:t>
                </a:r>
                <a:r>
                  <a:rPr lang="ru-RU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holni</a:t>
                </a:r>
                <a:r>
                  <a:rPr lang="ru-RU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qaraymiz</a:t>
                </a:r>
                <a:r>
                  <a:rPr lang="ru-RU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(1.a-rasm). </a:t>
                </a:r>
                <a:endParaRPr lang="en-US" sz="2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BCD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uchburchakda</a:t>
                </a:r>
                <a:r>
                  <a:rPr lang="ru-RU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𝑠𝑖𝑛𝐶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𝐵𝐷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ru-RU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Bundan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𝑠𝑖𝑛𝐶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𝑠𝑖𝑛𝐶</m:t>
                    </m:r>
                  </m:oMath>
                </a14:m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Shunday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qilib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𝐴𝐵𝐶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l-GR" sz="25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l-GR" sz="25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l-G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𝐴𝐶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𝐵𝐷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l-GR" sz="25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5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l-GR" sz="25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l-GR" sz="2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𝑠𝑖𝑛𝐶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l-GR" sz="25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5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l-GR" sz="25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𝑎𝑏</m:t>
                      </m:r>
                      <m:r>
                        <a:rPr lang="en-US" sz="25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𝑠𝑖𝑛𝐶</m:t>
                      </m:r>
                    </m:oMath>
                  </m:oMathPara>
                </a14:m>
                <a:endParaRPr lang="en-US" sz="2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2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Ikkinchi</a:t>
                </a:r>
                <a:r>
                  <a:rPr lang="ru-RU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ru-RU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</a:t>
                </a:r>
                <a:r>
                  <a:rPr lang="en-US" sz="2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ru-RU" sz="2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nchi</a:t>
                </a:r>
                <a:r>
                  <a:rPr lang="ru-RU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hollarning</a:t>
                </a:r>
                <a:r>
                  <a:rPr lang="ru-RU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isbotini</a:t>
                </a:r>
                <a:r>
                  <a:rPr lang="ru-RU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mustaqil</a:t>
                </a:r>
                <a:r>
                  <a:rPr lang="ru-RU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bajaring</a:t>
                </a:r>
                <a:r>
                  <a:rPr lang="ru-RU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40" y="1874734"/>
                <a:ext cx="11676531" cy="4993931"/>
              </a:xfrm>
              <a:prstGeom prst="rect">
                <a:avLst/>
              </a:prstGeom>
              <a:blipFill>
                <a:blip r:embed="rId2"/>
                <a:stretch>
                  <a:fillRect l="-10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37861" t="36837" r="47338" b="17140"/>
          <a:stretch/>
        </p:blipFill>
        <p:spPr>
          <a:xfrm>
            <a:off x="8478981" y="1745672"/>
            <a:ext cx="2715491" cy="474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79942" y="370840"/>
            <a:ext cx="11780801" cy="4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lang="en-US" sz="3300" b="1" dirty="0" err="1">
                <a:solidFill>
                  <a:schemeClr val="bg1"/>
                </a:solidFill>
              </a:rPr>
              <a:t>Uchburchak</a:t>
            </a:r>
            <a:r>
              <a:rPr lang="en-US" sz="3300" b="1" dirty="0">
                <a:solidFill>
                  <a:schemeClr val="bg1"/>
                </a:solidFill>
              </a:rPr>
              <a:t> </a:t>
            </a:r>
            <a:r>
              <a:rPr lang="en-US" sz="3300" b="1" dirty="0" err="1">
                <a:solidFill>
                  <a:schemeClr val="bg1"/>
                </a:solidFill>
              </a:rPr>
              <a:t>yuzini</a:t>
            </a:r>
            <a:r>
              <a:rPr lang="en-US" sz="3300" b="1" dirty="0">
                <a:solidFill>
                  <a:schemeClr val="bg1"/>
                </a:solidFill>
              </a:rPr>
              <a:t> </a:t>
            </a:r>
            <a:r>
              <a:rPr lang="en-US" sz="3300" b="1" dirty="0" err="1">
                <a:solidFill>
                  <a:schemeClr val="bg1"/>
                </a:solidFill>
              </a:rPr>
              <a:t>burchak</a:t>
            </a:r>
            <a:r>
              <a:rPr lang="en-US" sz="3300" b="1" dirty="0">
                <a:solidFill>
                  <a:schemeClr val="bg1"/>
                </a:solidFill>
              </a:rPr>
              <a:t> </a:t>
            </a:r>
            <a:r>
              <a:rPr lang="en-US" sz="3300" b="1" dirty="0" err="1">
                <a:solidFill>
                  <a:schemeClr val="bg1"/>
                </a:solidFill>
              </a:rPr>
              <a:t>sinusi</a:t>
            </a:r>
            <a:r>
              <a:rPr lang="en-US" sz="3300" b="1" dirty="0">
                <a:solidFill>
                  <a:schemeClr val="bg1"/>
                </a:solidFill>
              </a:rPr>
              <a:t> </a:t>
            </a:r>
            <a:r>
              <a:rPr lang="en-US" sz="3300" b="1" dirty="0" err="1">
                <a:solidFill>
                  <a:schemeClr val="bg1"/>
                </a:solidFill>
              </a:rPr>
              <a:t>yordamida</a:t>
            </a:r>
            <a:r>
              <a:rPr lang="en-US" sz="3300" b="1" dirty="0">
                <a:solidFill>
                  <a:schemeClr val="bg1"/>
                </a:solidFill>
              </a:rPr>
              <a:t> </a:t>
            </a:r>
            <a:r>
              <a:rPr lang="en-US" sz="3300" b="1" dirty="0" err="1">
                <a:solidFill>
                  <a:schemeClr val="bg1"/>
                </a:solidFill>
              </a:rPr>
              <a:t>hisoblash</a:t>
            </a:r>
            <a:endParaRPr lang="en-US" sz="33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79942" y="1095268"/>
                <a:ext cx="11676531" cy="592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Parallelogramm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ikkita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qo‘shni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shu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sinusining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ko‘paytmasiga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ekanligini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0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Isbot</a:t>
                </a:r>
                <a:r>
                  <a:rPr lang="ru-RU" sz="30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0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Belgilashlar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kiritamiz</a:t>
                </a:r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𝐴𝐵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𝐴𝐷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30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∠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𝐴𝐸𝐵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qaraylik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𝑠𝑖𝑛𝐴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𝐵𝐸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ru-RU" sz="2400" i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𝐵𝐸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𝐴𝐵𝑠𝑖𝑛𝐴</m:t>
                      </m:r>
                    </m:oMath>
                  </m:oMathPara>
                </a14:m>
                <a:endParaRPr lang="en-US" sz="2400" b="0" i="1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b="0" dirty="0" smtClean="0">
                    <a:latin typeface="Arial" panose="020B0604020202020204" pitchFamily="34" charset="0"/>
                  </a:rPr>
                  <a:t>U </a:t>
                </a:r>
                <a:r>
                  <a:rPr lang="en-US" sz="2400" b="0" dirty="0" err="1" smtClean="0">
                    <a:latin typeface="Arial" panose="020B0604020202020204" pitchFamily="34" charset="0"/>
                  </a:rPr>
                  <a:t>holda</a:t>
                </a:r>
                <a:endParaRPr lang="en-US" sz="2400" b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𝑎𝑏𝑠𝑖𝑛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b="0" dirty="0" smtClean="0">
                    <a:latin typeface="Arial" panose="020B0604020202020204" pitchFamily="34" charset="0"/>
                  </a:rPr>
                  <a:t> .</a:t>
                </a:r>
              </a:p>
              <a:p>
                <a:pPr>
                  <a:lnSpc>
                    <a:spcPct val="150000"/>
                  </a:lnSpc>
                </a:pPr>
                <a:endParaRPr lang="ru-RU" sz="2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42" y="1095268"/>
                <a:ext cx="11676531" cy="5927200"/>
              </a:xfrm>
              <a:prstGeom prst="rect">
                <a:avLst/>
              </a:prstGeom>
              <a:blipFill>
                <a:blip r:embed="rId2"/>
                <a:stretch>
                  <a:fillRect l="-12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араллелограмм 1"/>
          <p:cNvSpPr/>
          <p:nvPr/>
        </p:nvSpPr>
        <p:spPr>
          <a:xfrm>
            <a:off x="7924799" y="3117166"/>
            <a:ext cx="3616037" cy="1925782"/>
          </a:xfrm>
          <a:prstGeom prst="parallelogram">
            <a:avLst>
              <a:gd name="adj" fmla="val 5161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04819" y="4981347"/>
            <a:ext cx="48397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11990" y="2676461"/>
            <a:ext cx="41549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377170" y="2676461"/>
            <a:ext cx="41549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5060" y="4981347"/>
            <a:ext cx="41549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919739" y="3113054"/>
            <a:ext cx="0" cy="19257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723325" y="5034025"/>
            <a:ext cx="3978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Дуга 16"/>
          <p:cNvSpPr/>
          <p:nvPr/>
        </p:nvSpPr>
        <p:spPr>
          <a:xfrm>
            <a:off x="7924799" y="4825377"/>
            <a:ext cx="207679" cy="415637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051500" y="4692936"/>
                <a:ext cx="3824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500" y="4692936"/>
                <a:ext cx="38241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13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335361" y="232294"/>
            <a:ext cx="11780801" cy="656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sz="4267" b="1" kern="0" dirty="0" err="1"/>
              <a:t>Masalalar</a:t>
            </a:r>
            <a:r>
              <a:rPr lang="en-US" sz="4267" b="1" kern="0" dirty="0"/>
              <a:t> </a:t>
            </a:r>
            <a:r>
              <a:rPr lang="en-US" sz="4267" b="1" kern="0" dirty="0" err="1"/>
              <a:t>yechish</a:t>
            </a:r>
            <a:endParaRPr lang="ru-RU" sz="4267" b="1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35361" y="1219200"/>
                <a:ext cx="11607257" cy="8640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27.2.  Agar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=30° 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=14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</m:oMath>
                </a14:m>
                <a:endParaRPr lang="en-US" sz="2400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=60°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=45° 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2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2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chizamiz</a:t>
                </a:r>
                <a:endParaRPr lang="en-US" sz="3200" b="1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𝐴𝐵𝐶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∙6∙4∙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𝑠𝑖𝑛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30°=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∙6∙4∙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=6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Masala shartiga mos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chizamiz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𝐴𝐵𝐶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b="0" i="1" dirty="0">
                          <a:latin typeface="Cambria Math" panose="02040503050406030204" pitchFamily="18" charset="0"/>
                        </a:rPr>
                        <m:t>7</m:t>
                      </m:r>
                      <m:rad>
                        <m:radPr>
                          <m:deg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4∙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𝑠𝑖𝑛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0°=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b="0" i="1" dirty="0">
                          <a:latin typeface="Cambria Math" panose="02040503050406030204" pitchFamily="18" charset="0"/>
                        </a:rPr>
                        <m:t>7</m:t>
                      </m:r>
                      <m:rad>
                        <m:radPr>
                          <m:deg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4∙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147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1" y="1219200"/>
                <a:ext cx="11607257" cy="8640058"/>
              </a:xfrm>
              <a:prstGeom prst="rect">
                <a:avLst/>
              </a:prstGeom>
              <a:blipFill rotWithShape="0">
                <a:blip r:embed="rId3"/>
                <a:stretch>
                  <a:fillRect l="-1313" t="-1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Равнобедренный треугольник 7"/>
          <p:cNvSpPr/>
          <p:nvPr/>
        </p:nvSpPr>
        <p:spPr>
          <a:xfrm>
            <a:off x="8991600" y="2737737"/>
            <a:ext cx="1939637" cy="1025236"/>
          </a:xfrm>
          <a:prstGeom prst="triangle">
            <a:avLst>
              <a:gd name="adj" fmla="val 8571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515739" y="2349810"/>
            <a:ext cx="4154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813680" y="3673846"/>
            <a:ext cx="41549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77366" y="3673846"/>
            <a:ext cx="41549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Дуга 18"/>
          <p:cNvSpPr/>
          <p:nvPr/>
        </p:nvSpPr>
        <p:spPr>
          <a:xfrm>
            <a:off x="9199280" y="3582864"/>
            <a:ext cx="207818" cy="360218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351956" y="3402938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1956" y="3402938"/>
                <a:ext cx="61106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9554737" y="2737737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22631" y="3666083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8952812" y="4879191"/>
            <a:ext cx="1939637" cy="1235537"/>
          </a:xfrm>
          <a:prstGeom prst="triangle">
            <a:avLst>
              <a:gd name="adj" fmla="val 4285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607955" y="6001475"/>
            <a:ext cx="59132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588554" y="4491264"/>
            <a:ext cx="113493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5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0824820" y="6036608"/>
            <a:ext cx="13671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Дуга 28"/>
          <p:cNvSpPr/>
          <p:nvPr/>
        </p:nvSpPr>
        <p:spPr>
          <a:xfrm flipH="1">
            <a:off x="10562089" y="5889891"/>
            <a:ext cx="503182" cy="371682"/>
          </a:xfrm>
          <a:prstGeom prst="arc">
            <a:avLst>
              <a:gd name="adj1" fmla="val 17567784"/>
              <a:gd name="adj2" fmla="val 37382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156021" y="5742631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021" y="5742631"/>
                <a:ext cx="61106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рямоугольник 31"/>
          <p:cNvSpPr/>
          <p:nvPr/>
        </p:nvSpPr>
        <p:spPr>
          <a:xfrm>
            <a:off x="9511920" y="6036608"/>
            <a:ext cx="54053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156021" y="4923329"/>
                <a:ext cx="869725" cy="522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  <m:rad>
                        <m:radPr>
                          <m:degHide m:val="on"/>
                          <m:ctrlPr>
                            <a:rPr lang="en-US" sz="2500" b="1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5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021" y="4923329"/>
                <a:ext cx="869725" cy="5223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1679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335361" y="232294"/>
            <a:ext cx="11780801" cy="656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sz="4267" b="1" kern="0" dirty="0" err="1"/>
              <a:t>Masalalar</a:t>
            </a:r>
            <a:r>
              <a:rPr lang="en-US" sz="4267" b="1" kern="0" dirty="0"/>
              <a:t> </a:t>
            </a:r>
            <a:r>
              <a:rPr lang="en-US" sz="4267" b="1" kern="0" dirty="0" err="1"/>
              <a:t>yechish</a:t>
            </a:r>
            <a:endParaRPr lang="ru-RU" sz="4267" b="1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35361" y="1235471"/>
                <a:ext cx="11579548" cy="531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27.4.  </a:t>
                </a:r>
                <a:r>
                  <a:rPr lang="ru-RU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ru-RU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5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ad>
                      <m:radPr>
                        <m:degHide m:val="on"/>
                        <m:ctrlPr>
                          <a:rPr lang="ru-RU" sz="25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5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ru-RU" sz="25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500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ru-RU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ru-RU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o‘tmas</a:t>
                </a:r>
                <a:r>
                  <a:rPr lang="ru-RU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ru-RU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135° </a:t>
                </a:r>
                <a:r>
                  <a:rPr lang="ru-RU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ru-RU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romb</a:t>
                </a:r>
                <a:r>
                  <a:rPr lang="ru-RU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ru-RU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toping</a:t>
                </a:r>
                <a:r>
                  <a:rPr lang="ru-RU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1" y="1235471"/>
                <a:ext cx="11579548" cy="531107"/>
              </a:xfrm>
              <a:prstGeom prst="rect">
                <a:avLst/>
              </a:prstGeom>
              <a:blipFill>
                <a:blip r:embed="rId3"/>
                <a:stretch>
                  <a:fillRect l="-842" t="-2299" b="-241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18905" y="1766578"/>
                <a:ext cx="11696004" cy="4096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chizamiz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Bilamizki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hamma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parallelogram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romb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parallelogrammdagi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formulalar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rombda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ham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o‘rinli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𝑠𝑖𝑛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135°=7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7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ctrl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=49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05" y="1766578"/>
                <a:ext cx="11696004" cy="4096058"/>
              </a:xfrm>
              <a:prstGeom prst="rect">
                <a:avLst/>
              </a:prstGeom>
              <a:blipFill>
                <a:blip r:embed="rId4"/>
                <a:stretch>
                  <a:fillRect l="-12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араллелограмм 4"/>
          <p:cNvSpPr/>
          <p:nvPr/>
        </p:nvSpPr>
        <p:spPr>
          <a:xfrm>
            <a:off x="7980218" y="3343437"/>
            <a:ext cx="3200400" cy="1852018"/>
          </a:xfrm>
          <a:prstGeom prst="parallelogram">
            <a:avLst>
              <a:gd name="adj" fmla="val 5238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049503" y="5056909"/>
                <a:ext cx="53091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503" y="5056909"/>
                <a:ext cx="530915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0649703" y="3992447"/>
                <a:ext cx="530915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dirty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703" y="3992447"/>
                <a:ext cx="530915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Дуга 9"/>
          <p:cNvSpPr/>
          <p:nvPr/>
        </p:nvSpPr>
        <p:spPr>
          <a:xfrm>
            <a:off x="9739746" y="5056817"/>
            <a:ext cx="909957" cy="346364"/>
          </a:xfrm>
          <a:prstGeom prst="arc">
            <a:avLst>
              <a:gd name="adj1" fmla="val 10973791"/>
              <a:gd name="adj2" fmla="val 18354931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608127" y="4745320"/>
                <a:ext cx="708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135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127" y="4745320"/>
                <a:ext cx="7088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1743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335361" y="232294"/>
            <a:ext cx="11780801" cy="656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sz="4267" b="1" kern="0" dirty="0" err="1"/>
              <a:t>Masalalar</a:t>
            </a:r>
            <a:r>
              <a:rPr lang="en-US" sz="4267" b="1" kern="0" dirty="0"/>
              <a:t> </a:t>
            </a:r>
            <a:r>
              <a:rPr lang="en-US" sz="4267" b="1" kern="0" dirty="0" err="1"/>
              <a:t>yechish</a:t>
            </a:r>
            <a:endParaRPr lang="ru-RU" sz="4267" b="1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35361" y="1055500"/>
                <a:ext cx="11621112" cy="5507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27.6. 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uchburchakda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 </m:t>
                    </m:r>
                    <m:r>
                      <a:rPr lang="ru-RU" sz="2400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∠A=45°.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AC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tomonini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shu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tomonga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tushirilgan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balandligini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toping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0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0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𝐴𝐵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=9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∠</m:t>
                      </m:r>
                      <m:r>
                        <m:rPr>
                          <m:nor/>
                        </m:rP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=45°</m:t>
                      </m:r>
                    </m:oMath>
                  </m:oMathPara>
                </a14:m>
                <a:endParaRPr lang="en-US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𝐴𝐵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𝐴𝐶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𝑠𝑖𝑛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45°</m:t>
                      </m:r>
                      <m:r>
                        <a:rPr lang="ru-RU" sz="300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3000" b="0" i="0" dirty="0" smtClean="0">
                          <a:latin typeface="Cambria Math" panose="02040503050406030204" pitchFamily="18" charset="0"/>
                        </a:rPr>
                        <m:t>AC</m:t>
                      </m:r>
                      <m:r>
                        <a:rPr lang="en-US" sz="3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𝐴𝐵𝑠𝑖𝑛</m:t>
                          </m:r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45°</m:t>
                          </m:r>
                        </m:den>
                      </m:f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3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𝐴𝐶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𝐵𝐻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300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000" b="0" i="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3000" b="0" i="0" dirty="0" smtClean="0">
                          <a:latin typeface="Cambria Math" panose="02040503050406030204" pitchFamily="18" charset="0"/>
                        </a:rPr>
                        <m:t>BH</m:t>
                      </m:r>
                      <m:r>
                        <a:rPr lang="en-US" sz="3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ad>
                            <m:radPr>
                              <m:degHide m:val="on"/>
                              <m:ctrlPr>
                                <a:rPr lang="en-US" sz="3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000" b="0" i="0" dirty="0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ru-RU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1" y="1055500"/>
                <a:ext cx="11621112" cy="5507405"/>
              </a:xfrm>
              <a:prstGeom prst="rect">
                <a:avLst/>
              </a:prstGeom>
              <a:blipFill>
                <a:blip r:embed="rId3"/>
                <a:stretch>
                  <a:fillRect l="-1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Равнобедренный треугольник 7"/>
          <p:cNvSpPr/>
          <p:nvPr/>
        </p:nvSpPr>
        <p:spPr>
          <a:xfrm>
            <a:off x="9351817" y="2673928"/>
            <a:ext cx="2258291" cy="1676400"/>
          </a:xfrm>
          <a:prstGeom prst="triangle">
            <a:avLst>
              <a:gd name="adj" fmla="val 6901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494487" y="425352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90241" y="2183405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91596" y="425352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>
            <a:stCxn id="8" idx="0"/>
            <a:endCxn id="8" idx="3"/>
          </p:cNvCxnSpPr>
          <p:nvPr/>
        </p:nvCxnSpPr>
        <p:spPr>
          <a:xfrm>
            <a:off x="10910444" y="2673928"/>
            <a:ext cx="0" cy="1676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0686136" y="425352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445681" y="4068863"/>
                <a:ext cx="599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5681" y="4068863"/>
                <a:ext cx="59984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Дуга 21"/>
          <p:cNvSpPr/>
          <p:nvPr/>
        </p:nvSpPr>
        <p:spPr>
          <a:xfrm>
            <a:off x="9351817" y="4253529"/>
            <a:ext cx="207819" cy="184666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4999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370</Words>
  <Application>Microsoft Office PowerPoint</Application>
  <PresentationFormat>Широкоэкранный</PresentationFormat>
  <Paragraphs>151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Teacher</cp:lastModifiedBy>
  <cp:revision>25</cp:revision>
  <dcterms:created xsi:type="dcterms:W3CDTF">2021-01-07T07:05:37Z</dcterms:created>
  <dcterms:modified xsi:type="dcterms:W3CDTF">2021-01-12T09:36:11Z</dcterms:modified>
</cp:coreProperties>
</file>