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1382" r:id="rId2"/>
    <p:sldId id="1512" r:id="rId3"/>
    <p:sldId id="1539" r:id="rId4"/>
    <p:sldId id="1540" r:id="rId5"/>
    <p:sldId id="1541" r:id="rId6"/>
    <p:sldId id="1499" r:id="rId7"/>
    <p:sldId id="1516" r:id="rId8"/>
    <p:sldId id="1550" r:id="rId9"/>
    <p:sldId id="1485" r:id="rId10"/>
    <p:sldId id="1551" r:id="rId11"/>
    <p:sldId id="1518" r:id="rId12"/>
    <p:sldId id="1552" r:id="rId13"/>
    <p:sldId id="1553" r:id="rId14"/>
    <p:sldId id="1554" r:id="rId15"/>
    <p:sldId id="1555" r:id="rId16"/>
    <p:sldId id="1558" r:id="rId17"/>
    <p:sldId id="1556" r:id="rId18"/>
    <p:sldId id="1557" r:id="rId19"/>
    <p:sldId id="1494" r:id="rId20"/>
  </p:sldIdLst>
  <p:sldSz cx="9144000" cy="5143500" type="screen16x9"/>
  <p:notesSz cx="5765800" cy="3244850"/>
  <p:custDataLst>
    <p:tags r:id="rId2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85" d="100"/>
          <a:sy n="85" d="100"/>
        </p:scale>
        <p:origin x="-906" y="-78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1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18" Type="http://schemas.openxmlformats.org/officeDocument/2006/relationships/image" Target="../media/image9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5" Type="http://schemas.openxmlformats.org/officeDocument/2006/relationships/image" Target="../media/image9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3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0" y="1851670"/>
            <a:ext cx="4968552" cy="149968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4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To‘g‘ri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burchakli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uchburchaklarning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o‘xshashlik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alomatlari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2031" y="1923678"/>
            <a:ext cx="545553" cy="25922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807736" y="394730"/>
            <a:ext cx="274790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2" y="330377"/>
            <a:ext cx="53292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16" dirty="0" err="1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23678"/>
            <a:ext cx="3384376" cy="2712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956281"/>
            <a:ext cx="3312368" cy="3135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6977" y="771550"/>
                <a:ext cx="330943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𝑨𝑩𝑫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∾ 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977" y="771550"/>
                <a:ext cx="3309431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851920" y="771550"/>
                <a:ext cx="333187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𝑩𝑫𝑨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 ∠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771550"/>
                <a:ext cx="333187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44646" y="1298120"/>
                <a:ext cx="42716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𝑩𝑫</m:t>
                      </m:r>
                      <m:r>
                        <a:rPr lang="en-US" sz="2800" b="1" i="1" smtClean="0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𝒍</m:t>
                      </m:r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646" y="1298120"/>
                <a:ext cx="427168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19868" y="1851670"/>
                <a:ext cx="25280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𝑫𝑩𝑨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868" y="1851670"/>
                <a:ext cx="2528064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9512" y="2298829"/>
                <a:ext cx="3149003" cy="5283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∠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298829"/>
                <a:ext cx="3149003" cy="52835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03848" y="2048530"/>
                <a:ext cx="24192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⟹∠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2800" b="1" i="1">
                          <a:latin typeface="Cambria Math"/>
                          <a:ea typeface="Cambria Math"/>
                        </a:rPr>
                        <m:t>∠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2048530"/>
                <a:ext cx="2419252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1520" y="2859782"/>
                <a:ext cx="35250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  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859782"/>
                <a:ext cx="3525068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9473" y="3435846"/>
                <a:ext cx="3729354" cy="7660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𝑩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=∠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𝑩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/>
                          </a:rPr>
                          <m:t>𝑨𝑩</m:t>
                        </m:r>
                      </m:num>
                      <m:den>
                        <m:sSub>
                          <m:sSubPr>
                            <m:ctrlPr>
                              <a:rPr lang="ru-RU" sz="28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/>
                              </a:rPr>
                              <m:t>𝑨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ru-RU" sz="28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/>
                              </a:rPr>
                              <m:t>𝑩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n-US" sz="28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/>
                          </a:rPr>
                          <m:t>𝑩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𝑪</m:t>
                        </m:r>
                      </m:num>
                      <m:den>
                        <m:sSub>
                          <m:sSubPr>
                            <m:ctrlPr>
                              <a:rPr lang="ru-RU" sz="28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/>
                              </a:rPr>
                              <m:t>𝑩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ru-RU" sz="28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/>
                              </a:rPr>
                              <m:t>𝑪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473" y="3435846"/>
                <a:ext cx="3729354" cy="766044"/>
              </a:xfrm>
              <a:prstGeom prst="rect">
                <a:avLst/>
              </a:prstGeom>
              <a:blipFill rotWithShape="1">
                <a:blip r:embed="rId11"/>
                <a:stretch>
                  <a:fillRect b="-1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4177" y="4299942"/>
                <a:ext cx="482035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ea typeface="Cambria Math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T.B.T.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  <a:ea typeface="Cambria Math"/>
                      </a:rPr>
                      <m:t>=&gt;</m:t>
                    </m:r>
                    <m:r>
                      <a:rPr lang="ru-RU" sz="2800" b="1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𝑨𝑩𝑪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∾∆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𝑨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𝑩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𝑪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</m:oMath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77" y="4299942"/>
                <a:ext cx="4820359" cy="646331"/>
              </a:xfrm>
              <a:prstGeom prst="rect">
                <a:avLst/>
              </a:prstGeom>
              <a:blipFill rotWithShape="1">
                <a:blip r:embed="rId12"/>
                <a:stretch>
                  <a:fillRect l="-506" b="-18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74995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3" grpId="0"/>
      <p:bldP spid="7" grpId="0"/>
      <p:bldP spid="15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753547"/>
            <a:ext cx="878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11.1.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27" y="1347614"/>
            <a:ext cx="1671965" cy="1880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89449"/>
            <a:ext cx="2023365" cy="17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347614"/>
            <a:ext cx="1999463" cy="2440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19622"/>
            <a:ext cx="1854125" cy="18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725" y="3291830"/>
            <a:ext cx="2170539" cy="1726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271886"/>
            <a:ext cx="2057400" cy="1740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59632" y="2686149"/>
                <a:ext cx="7377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𝟓𝟐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2686149"/>
                <a:ext cx="737702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474259" y="1995686"/>
                <a:ext cx="73770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𝟑𝟖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259" y="1995686"/>
                <a:ext cx="737701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732240" y="1347614"/>
                <a:ext cx="1367490" cy="939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10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6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1347614"/>
                <a:ext cx="1367490" cy="93987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267744" y="3795886"/>
                <a:ext cx="1367490" cy="939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10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3795886"/>
                <a:ext cx="1367490" cy="93987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268668" y="2271886"/>
                <a:ext cx="122443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  <m:r>
                        <a:rPr lang="en-US" b="1" i="1" smtClean="0">
                          <a:latin typeface="Cambria Math"/>
                        </a:rPr>
                        <m:t>∾</m:t>
                      </m:r>
                      <m:r>
                        <a:rPr lang="en-US" b="1" i="1" smtClean="0">
                          <a:latin typeface="Cambria Math"/>
                        </a:rPr>
                        <m:t>𝒈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8668" y="2271886"/>
                <a:ext cx="1224438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756655" y="3977357"/>
                <a:ext cx="120398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∾</m:t>
                      </m:r>
                      <m:r>
                        <a:rPr lang="en-US" b="1" i="1" smtClean="0">
                          <a:latin typeface="Cambria Math"/>
                        </a:rPr>
                        <m:t>𝒆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655" y="3977357"/>
                <a:ext cx="1203984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639379" y="2077379"/>
                <a:ext cx="124405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∾</m:t>
                      </m:r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9379" y="2077379"/>
                <a:ext cx="1244059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09664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3" grpId="0"/>
      <p:bldP spid="3" grpId="0"/>
      <p:bldP spid="34" grpId="0"/>
      <p:bldP spid="5" grpId="0"/>
      <p:bldP spid="35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753547"/>
            <a:ext cx="87849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11.2.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 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 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uchburchakka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27 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6" name="Прямоугольный треугольник 5"/>
          <p:cNvSpPr/>
          <p:nvPr/>
        </p:nvSpPr>
        <p:spPr>
          <a:xfrm>
            <a:off x="796734" y="2715766"/>
            <a:ext cx="1080120" cy="1080120"/>
          </a:xfrm>
          <a:prstGeom prst="rt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ый треугольник 6"/>
          <p:cNvSpPr/>
          <p:nvPr/>
        </p:nvSpPr>
        <p:spPr>
          <a:xfrm>
            <a:off x="2987824" y="2427734"/>
            <a:ext cx="2520280" cy="2160240"/>
          </a:xfrm>
          <a:prstGeom prst="rt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3528" y="2986521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986521"/>
                <a:ext cx="490839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71600" y="3689325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689325"/>
                <a:ext cx="49083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339752" y="3219822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219822"/>
                <a:ext cx="71365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738754" y="4481413"/>
                <a:ext cx="4828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8754" y="4481413"/>
                <a:ext cx="482824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463979" y="2453386"/>
                <a:ext cx="142038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979" y="2453386"/>
                <a:ext cx="1420389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937544" y="3513567"/>
                <a:ext cx="2810920" cy="9307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𝟐𝟕</m:t>
                          </m:r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𝟑𝟔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544" y="3513567"/>
                <a:ext cx="2810920" cy="93076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71372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/>
      <p:bldP spid="22" grpId="0"/>
      <p:bldP spid="23" grpId="0"/>
      <p:bldP spid="24" grpId="0"/>
      <p:bldP spid="9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753547"/>
            <a:ext cx="87849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11.2.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 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 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uchburchakka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27 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6" name="Прямоугольный треугольник 5"/>
          <p:cNvSpPr/>
          <p:nvPr/>
        </p:nvSpPr>
        <p:spPr>
          <a:xfrm>
            <a:off x="796734" y="2715766"/>
            <a:ext cx="1080120" cy="1080120"/>
          </a:xfrm>
          <a:prstGeom prst="rt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ый треугольник 6"/>
          <p:cNvSpPr/>
          <p:nvPr/>
        </p:nvSpPr>
        <p:spPr>
          <a:xfrm>
            <a:off x="2987824" y="2427734"/>
            <a:ext cx="2520280" cy="2160240"/>
          </a:xfrm>
          <a:prstGeom prst="rt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3528" y="2986521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986521"/>
                <a:ext cx="490839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71600" y="3689325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689325"/>
                <a:ext cx="49083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858345" y="4585094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8345" y="4585094"/>
                <a:ext cx="71365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505000" y="3237994"/>
                <a:ext cx="4828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000" y="3237994"/>
                <a:ext cx="482824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463979" y="2453386"/>
                <a:ext cx="142038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𝟐𝟕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979" y="2453386"/>
                <a:ext cx="1420389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292080" y="3588083"/>
                <a:ext cx="3960440" cy="9278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𝟐𝟕</m:t>
                          </m:r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𝟐𝟎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3588083"/>
                <a:ext cx="3960440" cy="92788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71518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/>
      <p:bldP spid="22" grpId="0"/>
      <p:bldP spid="23" grpId="0"/>
      <p:bldP spid="24" grpId="0"/>
      <p:bldP spid="9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833680"/>
            <a:ext cx="49685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11.5.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cm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 cm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uchburchakka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gipotenuzada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5508104" y="1491630"/>
            <a:ext cx="3391603" cy="3024336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508103" y="3003798"/>
            <a:ext cx="1695801" cy="15121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91358" y="2594201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1358" y="2594201"/>
                <a:ext cx="713657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845937" y="4481413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937" y="4481413"/>
                <a:ext cx="71365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032302" y="2537197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2302" y="2537197"/>
                <a:ext cx="49885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824390" y="3507854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4390" y="3507854"/>
                <a:ext cx="49885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13107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5508104" y="1203598"/>
            <a:ext cx="3391603" cy="3024336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508103" y="2715766"/>
            <a:ext cx="1695801" cy="15121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91358" y="2306169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1358" y="2306169"/>
                <a:ext cx="713657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845937" y="4193381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937" y="4193381"/>
                <a:ext cx="71365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032302" y="2249165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2302" y="2249165"/>
                <a:ext cx="49885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824390" y="3219822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4390" y="3219822"/>
                <a:ext cx="49885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2395" y="1203598"/>
                <a:ext cx="2316660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1203598"/>
                <a:ext cx="2316660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 rot="5400000">
                <a:off x="5011845" y="1699857"/>
                <a:ext cx="138711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011845" y="1699857"/>
                <a:ext cx="138711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85827" y="2355726"/>
                <a:ext cx="32159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𝟏𝟐𝟎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827" y="2355726"/>
                <a:ext cx="3215945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95536" y="3041253"/>
                <a:ext cx="20968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𝟐𝟐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𝟏𝟐𝟎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041253"/>
                <a:ext cx="2096856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4674" y="3758431"/>
                <a:ext cx="3795141" cy="936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𝟏𝟐𝟎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𝟔𝟎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74" y="3758431"/>
                <a:ext cx="3795141" cy="93698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20793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9511" y="699542"/>
                <a:ext cx="8720195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11.6.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𝑨𝑫𝑬𝑭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romb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chizilganki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𝑬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𝑭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𝑩𝑪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𝑪𝑨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𝑨𝑪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romb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1" y="699542"/>
                <a:ext cx="8720195" cy="2246769"/>
              </a:xfrm>
              <a:prstGeom prst="rect">
                <a:avLst/>
              </a:prstGeom>
              <a:blipFill rotWithShape="1">
                <a:blip r:embed="rId3"/>
                <a:stretch>
                  <a:fillRect l="-1398" t="-2717" b="-67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Равнобедренный треугольник 5"/>
          <p:cNvSpPr/>
          <p:nvPr/>
        </p:nvSpPr>
        <p:spPr>
          <a:xfrm>
            <a:off x="5938621" y="2859783"/>
            <a:ext cx="2664296" cy="1872208"/>
          </a:xfrm>
          <a:prstGeom prst="triangle">
            <a:avLst>
              <a:gd name="adj" fmla="val 25237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араллелограмм 6"/>
          <p:cNvSpPr/>
          <p:nvPr/>
        </p:nvSpPr>
        <p:spPr>
          <a:xfrm>
            <a:off x="5938621" y="3723878"/>
            <a:ext cx="1584176" cy="1008112"/>
          </a:xfrm>
          <a:prstGeom prst="parallelogram">
            <a:avLst>
              <a:gd name="adj" fmla="val 36128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431303" y="4462686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303" y="4462686"/>
                <a:ext cx="51328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370669" y="2427734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0669" y="2427734"/>
                <a:ext cx="53732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458901" y="4452805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8901" y="4452805"/>
                <a:ext cx="50558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833664" y="3454573"/>
                <a:ext cx="5469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3664" y="3454573"/>
                <a:ext cx="54694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439832" y="3363838"/>
                <a:ext cx="5150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𝑬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9832" y="3363838"/>
                <a:ext cx="51501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940586" y="4625429"/>
                <a:ext cx="5102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0586" y="4625429"/>
                <a:ext cx="51020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012160" y="3867894"/>
                <a:ext cx="4828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3867894"/>
                <a:ext cx="482824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393432" y="4299942"/>
                <a:ext cx="4828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3432" y="4299942"/>
                <a:ext cx="482824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660232" y="3291830"/>
                <a:ext cx="4828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3291830"/>
                <a:ext cx="482824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969496" y="3867894"/>
                <a:ext cx="4828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9496" y="3867894"/>
                <a:ext cx="482824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9228" y="2787774"/>
                <a:ext cx="304801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3200" b="1" i="1" smtClean="0">
                          <a:latin typeface="Cambria Math"/>
                          <a:ea typeface="Cambria Math"/>
                        </a:rPr>
                        <m:t>𝑨𝑩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𝑪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𝑫𝑩𝑬</m:t>
                      </m:r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228" y="2787774"/>
                <a:ext cx="3048014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11125" y="3291830"/>
                <a:ext cx="1822742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𝑫𝑩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𝑨𝑪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𝑫𝑬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25" y="3291830"/>
                <a:ext cx="1822742" cy="927883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587222" y="3315429"/>
                <a:ext cx="1822935" cy="9400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7222" y="3315429"/>
                <a:ext cx="1822935" cy="94000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42395" y="4409405"/>
                <a:ext cx="245131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𝒃𝒄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𝒃𝒙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4409405"/>
                <a:ext cx="2451312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965089" y="4155926"/>
                <a:ext cx="1822935" cy="947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𝒃𝒄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5089" y="4155926"/>
                <a:ext cx="1822935" cy="94743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8837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/>
      <p:bldP spid="15" grpId="0"/>
      <p:bldP spid="16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9" grpId="0"/>
      <p:bldP spid="10" grpId="0"/>
      <p:bldP spid="28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1" y="833680"/>
            <a:ext cx="87201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11.7. 4-rasmda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826" y="1905707"/>
            <a:ext cx="3921638" cy="289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46588" y="1707654"/>
                <a:ext cx="264123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1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𝑪𝑬𝑮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∾∆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𝑫𝑬𝑭</m:t>
                    </m:r>
                  </m:oMath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88" y="1707654"/>
                <a:ext cx="2641236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5363" y="2537593"/>
                <a:ext cx="1761829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𝑬𝑮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𝑬𝑭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𝑪𝑮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𝑫𝑭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363" y="2537593"/>
                <a:ext cx="1761829" cy="92788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495344" y="2537593"/>
                <a:ext cx="2004972" cy="9780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344" y="2537593"/>
                <a:ext cx="2004972" cy="97802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9689" y="3795886"/>
                <a:ext cx="3378745" cy="9780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0" smtClean="0">
                          <a:latin typeface="Cambria Math"/>
                        </a:rPr>
                        <m:t> </m:t>
                      </m:r>
                      <m:r>
                        <a:rPr lang="en-US" b="1" i="0" smtClean="0">
                          <a:latin typeface="Cambria Math"/>
                        </a:rPr>
                        <m:t>𝐦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689" y="3795886"/>
                <a:ext cx="3378745" cy="97802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01434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6" grpId="0"/>
      <p:bldP spid="15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843558"/>
            <a:ext cx="87201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11.8.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9 m,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simyog‘ochning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 m. Agar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tolning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soyasi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 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simyog‘ochning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soyasi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11560" y="2787774"/>
                <a:ext cx="1643207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787774"/>
                <a:ext cx="1643207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46629" y="3867894"/>
                <a:ext cx="3462615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0" smtClean="0">
                          <a:latin typeface="Cambria Math"/>
                        </a:rPr>
                        <m:t> </m:t>
                      </m:r>
                      <m:r>
                        <a:rPr lang="en-US" b="1" i="0" smtClean="0">
                          <a:latin typeface="Cambria Math"/>
                        </a:rPr>
                        <m:t>𝐦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629" y="3867894"/>
                <a:ext cx="3462615" cy="93076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063" y="2228407"/>
            <a:ext cx="2946385" cy="279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6184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b="1" dirty="0" smtClean="0">
                <a:solidFill>
                  <a:srgbClr val="7030A0"/>
                </a:solidFill>
              </a:rPr>
              <a:t>39-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11.3</a:t>
            </a:r>
            <a:r>
              <a:rPr lang="en-US" sz="3200" b="1" smtClean="0">
                <a:solidFill>
                  <a:srgbClr val="7030A0"/>
                </a:solidFill>
              </a:rPr>
              <a:t>, 11.4, 11.9-</a:t>
            </a:r>
            <a:r>
              <a:rPr lang="en-US" sz="3200" smtClean="0"/>
              <a:t>mashqlar</a:t>
            </a:r>
            <a:r>
              <a:rPr lang="en-US" sz="3200" dirty="0" smtClean="0"/>
              <a:t>.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211710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18766478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91630"/>
            <a:ext cx="1953663" cy="2354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2" y="51470"/>
            <a:ext cx="9143997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37464"/>
            <a:ext cx="2311476" cy="171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217" y="3435846"/>
            <a:ext cx="3012791" cy="152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159286"/>
            <a:ext cx="3320511" cy="183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568" y="1394543"/>
            <a:ext cx="1903568" cy="2604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251520" y="683860"/>
            <a:ext cx="8822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10.3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juftliklarini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84199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2" y="51470"/>
            <a:ext cx="9143997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460" y="969732"/>
            <a:ext cx="1953663" cy="2354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772" y="1293448"/>
            <a:ext cx="2311476" cy="171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53968" y="3651870"/>
                <a:ext cx="3696333" cy="9871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68" y="3651870"/>
                <a:ext cx="3696333" cy="9871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788024" y="3939902"/>
            <a:ext cx="326082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5777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2" y="51470"/>
            <a:ext cx="9143997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81156"/>
            <a:ext cx="3012791" cy="152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804596"/>
            <a:ext cx="3320511" cy="183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73939" y="987574"/>
            <a:ext cx="150639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18835" y="1573994"/>
                <a:ext cx="4828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35" y="1573994"/>
                <a:ext cx="482824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015593" y="2374453"/>
                <a:ext cx="4908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593" y="2374453"/>
                <a:ext cx="49084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3916" y="2859782"/>
                <a:ext cx="260988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916" y="2859782"/>
                <a:ext cx="2609882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67544" y="3329285"/>
                <a:ext cx="270080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𝟏𝟎𝟎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329285"/>
                <a:ext cx="2700804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67544" y="3761333"/>
                <a:ext cx="158973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761333"/>
                <a:ext cx="1589731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11560" y="4193381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193381"/>
                <a:ext cx="1189556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24777" y="1601093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777" y="1601093"/>
                <a:ext cx="490839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829994" y="2859782"/>
                <a:ext cx="261789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9994" y="2859782"/>
                <a:ext cx="2617896" cy="54874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833622" y="3329285"/>
                <a:ext cx="270881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𝟐𝟐𝟓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𝟖𝟏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3622" y="3329285"/>
                <a:ext cx="2708818" cy="54874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833622" y="3761333"/>
                <a:ext cx="182056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𝟏𝟒𝟒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3622" y="3761333"/>
                <a:ext cx="1820563" cy="54874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977638" y="4193381"/>
                <a:ext cx="142038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638" y="4193381"/>
                <a:ext cx="1420389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860032" y="2393181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393181"/>
                <a:ext cx="713657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761636" y="2931790"/>
                <a:ext cx="2127121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1636" y="2931790"/>
                <a:ext cx="2127121" cy="930768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5775667" y="4121373"/>
            <a:ext cx="326082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8796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9" grpId="0"/>
      <p:bldP spid="29" grpId="1"/>
      <p:bldP spid="5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41" grpId="0"/>
      <p:bldP spid="6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2" y="51470"/>
            <a:ext cx="9143997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Tarixiy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lavhalar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789553"/>
            <a:ext cx="5256584" cy="2591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69936" y="699542"/>
            <a:ext cx="38064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Misrliklar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piramidalardan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5496" y="3278470"/>
            <a:ext cx="9001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Fales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tayoqchani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qoqdi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Qachonki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tayoqcha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soyasining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tayoqchaning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soyasining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31702248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T.B.U.larni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o‘xshashlik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alomatlari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1520" y="754707"/>
            <a:ext cx="8822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1-teorema.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1520" y="1995686"/>
            <a:ext cx="8822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2-teorema.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1520" y="3291830"/>
            <a:ext cx="88225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3-teorema.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gipotenuzasi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gipotenuzasi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2276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3-teorema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isboti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777500"/>
            <a:ext cx="9070348" cy="930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826" y="1923678"/>
            <a:ext cx="4299678" cy="3146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7504" y="1779662"/>
                <a:ext cx="386022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700" b="1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𝑨𝑩𝑪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𝑪𝑬</m:t>
                    </m:r>
                    <m:r>
                      <a:rPr lang="en-US" sz="2700" b="1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7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latin typeface="Cambria Math"/>
                          </a:rPr>
                          <m:t>𝑪</m:t>
                        </m:r>
                      </m:e>
                      <m:sub>
                        <m:r>
                          <a:rPr lang="en-US" sz="27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7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sz="27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</a:t>
                </a:r>
              </a:p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𝑫𝑬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∥</m:t>
                    </m:r>
                    <m:r>
                      <a:rPr lang="en-US" sz="2700" b="1" i="1" smtClean="0">
                        <a:latin typeface="Cambria Math"/>
                      </a:rPr>
                      <m:t>𝑨𝑩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779662"/>
                <a:ext cx="3860224" cy="923330"/>
              </a:xfrm>
              <a:prstGeom prst="rect">
                <a:avLst/>
              </a:prstGeom>
              <a:blipFill rotWithShape="1">
                <a:blip r:embed="rId5"/>
                <a:stretch>
                  <a:fillRect t="-5298" r="-18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9512" y="2609205"/>
                <a:ext cx="422635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B.B.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=&gt; ∆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𝑫𝑬𝑪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∾∆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𝑨𝑩𝑪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609205"/>
                <a:ext cx="4226350" cy="538609"/>
              </a:xfrm>
              <a:prstGeom prst="rect">
                <a:avLst/>
              </a:prstGeom>
              <a:blipFill rotWithShape="1">
                <a:blip r:embed="rId6"/>
                <a:stretch>
                  <a:fillRect l="-3026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7193" y="3225158"/>
                <a:ext cx="1797095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𝑫𝑬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𝑪𝑩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𝑪𝑬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93" y="3225158"/>
                <a:ext cx="1797095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5496" y="4016221"/>
                <a:ext cx="4878580" cy="1003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𝑪𝑬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=&gt; 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𝑨𝑩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𝑫𝑬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𝑪𝑩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016221"/>
                <a:ext cx="4878580" cy="100380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43012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3-teorema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isboti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826" y="771550"/>
            <a:ext cx="4299678" cy="3146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7504" y="771550"/>
                <a:ext cx="4583434" cy="20353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}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𝑨𝑩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𝑫𝑬</m:t>
                                  </m:r>
                                </m:den>
                              </m:f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𝑪𝑩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800" b="1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>
                                          <a:latin typeface="Cambria Math"/>
                                        </a:rPr>
                                        <m:t>𝑪</m:t>
                                      </m:r>
                                    </m:e>
                                    <m:sub>
                                      <m:r>
                                        <a:rPr lang="en-US" sz="2800" b="1" i="1"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800" b="1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>
                                          <a:latin typeface="Cambria Math"/>
                                        </a:rPr>
                                        <m:t>𝑩</m:t>
                                      </m:r>
                                    </m:e>
                                    <m:sub>
                                      <m:r>
                                        <a:rPr lang="en-US" sz="2800" b="1" i="1"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  <m:e>
                              <m:f>
                                <m:f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𝑨𝑩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800" b="1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>
                                          <a:latin typeface="Cambria Math"/>
                                        </a:rPr>
                                        <m:t>𝑨</m:t>
                                      </m:r>
                                    </m:e>
                                    <m:sub>
                                      <m:r>
                                        <a:rPr lang="en-US" sz="2800" b="1" i="1"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800" b="1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>
                                          <a:latin typeface="Cambria Math"/>
                                        </a:rPr>
                                        <m:t>𝑩</m:t>
                                      </m:r>
                                    </m:e>
                                    <m:sub>
                                      <m:r>
                                        <a:rPr lang="en-US" sz="2800" b="1" i="1"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𝑪𝑩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800" b="1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>
                                          <a:latin typeface="Cambria Math"/>
                                        </a:rPr>
                                        <m:t>𝑪</m:t>
                                      </m:r>
                                    </m:e>
                                    <m:sub>
                                      <m:r>
                                        <a:rPr lang="en-US" sz="2800" b="1" i="1"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800" b="1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>
                                          <a:latin typeface="Cambria Math"/>
                                        </a:rPr>
                                        <m:t>𝑩</m:t>
                                      </m:r>
                                    </m:e>
                                    <m:sub>
                                      <m:r>
                                        <a:rPr lang="en-US" sz="2800" b="1" i="1"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eqAr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𝑫𝑬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71550"/>
                <a:ext cx="4583434" cy="203530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06204" y="2715766"/>
                <a:ext cx="28956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𝑫𝑬𝑪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 ∆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204" y="2715766"/>
                <a:ext cx="2895601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65192" y="3147814"/>
                <a:ext cx="3198696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𝑪𝑬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𝑪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𝑫𝑬</m:t>
                    </m:r>
                    <m:r>
                      <a:rPr lang="en-US" sz="2800" b="1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𝑨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=∠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𝟗𝟎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192" y="3147814"/>
                <a:ext cx="3198696" cy="1384995"/>
              </a:xfrm>
              <a:prstGeom prst="rect">
                <a:avLst/>
              </a:prstGeom>
              <a:blipFill rotWithShape="1">
                <a:blip r:embed="rId6"/>
                <a:stretch>
                  <a:fillRect l="-4000" t="-4386" b="-109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65192" y="4496802"/>
                <a:ext cx="312989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𝑫𝑬𝑪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=∆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192" y="4496802"/>
                <a:ext cx="3129896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144611" y="4064754"/>
                <a:ext cx="26364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𝑫𝑬𝑪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4611" y="4064754"/>
                <a:ext cx="2636427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178408" y="4515966"/>
                <a:ext cx="312989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8408" y="4515966"/>
                <a:ext cx="3129896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71826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662955"/>
            <a:ext cx="882254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uchburchakdan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ikkinchisining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balandligiga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956281"/>
            <a:ext cx="3312368" cy="3135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07504" y="2211710"/>
                <a:ext cx="5806654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𝑨𝑩𝑫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; ∆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𝑩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𝑫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chburchaklarni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qaraymiz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211710"/>
                <a:ext cx="5806654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2206" t="-6410" r="-84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0597" y="3165817"/>
                <a:ext cx="2521203" cy="9707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𝑩𝑫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800" b="1" i="1" dirty="0" smtClean="0"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97" y="3165817"/>
                <a:ext cx="2521203" cy="97071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6977" y="4151033"/>
                <a:ext cx="330943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𝑨𝑩𝑫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∾ 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977" y="4151033"/>
                <a:ext cx="3309431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51520" y="4568810"/>
                <a:ext cx="333187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𝑩𝑫𝑨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 ∠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568810"/>
                <a:ext cx="3331873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57955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4" grpId="0"/>
      <p:bldP spid="3" grpId="0"/>
      <p:bldP spid="5" grpId="0"/>
      <p:bldP spid="3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7570149b2d9eaf34b83aa5c079894f5c7c2e4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10889</TotalTime>
  <Words>1178</Words>
  <Application>Microsoft Office PowerPoint</Application>
  <PresentationFormat>Экран (16:9)</PresentationFormat>
  <Paragraphs>158</Paragraphs>
  <Slides>19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933</cp:revision>
  <dcterms:created xsi:type="dcterms:W3CDTF">2020-04-09T07:32:19Z</dcterms:created>
  <dcterms:modified xsi:type="dcterms:W3CDTF">2021-03-04T04:20:11Z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