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1382" r:id="rId2"/>
    <p:sldId id="1512" r:id="rId3"/>
    <p:sldId id="1539" r:id="rId4"/>
    <p:sldId id="1540" r:id="rId5"/>
    <p:sldId id="1541" r:id="rId6"/>
    <p:sldId id="1499" r:id="rId7"/>
    <p:sldId id="1516" r:id="rId8"/>
    <p:sldId id="1542" r:id="rId9"/>
    <p:sldId id="1485" r:id="rId10"/>
    <p:sldId id="1518" r:id="rId11"/>
    <p:sldId id="1532" r:id="rId12"/>
    <p:sldId id="1544" r:id="rId13"/>
    <p:sldId id="1545" r:id="rId14"/>
    <p:sldId id="1531" r:id="rId15"/>
    <p:sldId id="1543" r:id="rId16"/>
    <p:sldId id="1546" r:id="rId17"/>
    <p:sldId id="1547" r:id="rId18"/>
    <p:sldId id="1548" r:id="rId19"/>
    <p:sldId id="1549" r:id="rId20"/>
    <p:sldId id="1494" r:id="rId21"/>
  </p:sldIdLst>
  <p:sldSz cx="9144000" cy="5143500" type="screen16x9"/>
  <p:notesSz cx="5765800" cy="3244850"/>
  <p:custDataLst>
    <p:tags r:id="rId23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 varScale="1">
        <p:scale>
          <a:sx n="85" d="100"/>
          <a:sy n="85" d="100"/>
        </p:scale>
        <p:origin x="-906" y="-78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11491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81.png"/><Relationship Id="rId18" Type="http://schemas.openxmlformats.org/officeDocument/2006/relationships/image" Target="../media/image8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17" Type="http://schemas.openxmlformats.org/officeDocument/2006/relationships/image" Target="../media/image85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5" Type="http://schemas.openxmlformats.org/officeDocument/2006/relationships/image" Target="../media/image83.png"/><Relationship Id="rId10" Type="http://schemas.openxmlformats.org/officeDocument/2006/relationships/image" Target="../media/image78.png"/><Relationship Id="rId19" Type="http://schemas.openxmlformats.org/officeDocument/2006/relationships/image" Target="../media/image87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Relationship Id="rId14" Type="http://schemas.openxmlformats.org/officeDocument/2006/relationships/image" Target="../media/image8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12" Type="http://schemas.openxmlformats.org/officeDocument/2006/relationships/image" Target="../media/image9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11" Type="http://schemas.openxmlformats.org/officeDocument/2006/relationships/image" Target="../media/image96.png"/><Relationship Id="rId5" Type="http://schemas.openxmlformats.org/officeDocument/2006/relationships/image" Target="../media/image90.png"/><Relationship Id="rId10" Type="http://schemas.openxmlformats.org/officeDocument/2006/relationships/image" Target="../media/image95.png"/><Relationship Id="rId4" Type="http://schemas.openxmlformats.org/officeDocument/2006/relationships/image" Target="../media/image89.png"/><Relationship Id="rId9" Type="http://schemas.openxmlformats.org/officeDocument/2006/relationships/image" Target="../media/image9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101.png"/><Relationship Id="rId18" Type="http://schemas.openxmlformats.org/officeDocument/2006/relationships/image" Target="../media/image106.png"/><Relationship Id="rId3" Type="http://schemas.openxmlformats.org/officeDocument/2006/relationships/image" Target="../media/image89.png"/><Relationship Id="rId21" Type="http://schemas.openxmlformats.org/officeDocument/2006/relationships/image" Target="../media/image109.png"/><Relationship Id="rId7" Type="http://schemas.openxmlformats.org/officeDocument/2006/relationships/image" Target="../media/image93.png"/><Relationship Id="rId12" Type="http://schemas.openxmlformats.org/officeDocument/2006/relationships/image" Target="../media/image100.png"/><Relationship Id="rId17" Type="http://schemas.openxmlformats.org/officeDocument/2006/relationships/image" Target="../media/image105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04.png"/><Relationship Id="rId20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11" Type="http://schemas.openxmlformats.org/officeDocument/2006/relationships/image" Target="../media/image99.png"/><Relationship Id="rId5" Type="http://schemas.openxmlformats.org/officeDocument/2006/relationships/image" Target="../media/image91.png"/><Relationship Id="rId15" Type="http://schemas.openxmlformats.org/officeDocument/2006/relationships/image" Target="../media/image103.png"/><Relationship Id="rId10" Type="http://schemas.openxmlformats.org/officeDocument/2006/relationships/image" Target="../media/image98.png"/><Relationship Id="rId19" Type="http://schemas.openxmlformats.org/officeDocument/2006/relationships/image" Target="../media/image107.png"/><Relationship Id="rId4" Type="http://schemas.openxmlformats.org/officeDocument/2006/relationships/image" Target="../media/image90.png"/><Relationship Id="rId9" Type="http://schemas.openxmlformats.org/officeDocument/2006/relationships/image" Target="../media/image95.png"/><Relationship Id="rId14" Type="http://schemas.openxmlformats.org/officeDocument/2006/relationships/image" Target="../media/image102.png"/><Relationship Id="rId22" Type="http://schemas.openxmlformats.org/officeDocument/2006/relationships/image" Target="../media/image11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13" Type="http://schemas.openxmlformats.org/officeDocument/2006/relationships/image" Target="../media/image121.png"/><Relationship Id="rId18" Type="http://schemas.openxmlformats.org/officeDocument/2006/relationships/image" Target="../media/image126.png"/><Relationship Id="rId3" Type="http://schemas.openxmlformats.org/officeDocument/2006/relationships/image" Target="../media/image111.png"/><Relationship Id="rId7" Type="http://schemas.openxmlformats.org/officeDocument/2006/relationships/image" Target="../media/image115.png"/><Relationship Id="rId12" Type="http://schemas.openxmlformats.org/officeDocument/2006/relationships/image" Target="../media/image120.png"/><Relationship Id="rId17" Type="http://schemas.openxmlformats.org/officeDocument/2006/relationships/image" Target="../media/image125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png"/><Relationship Id="rId11" Type="http://schemas.openxmlformats.org/officeDocument/2006/relationships/image" Target="../media/image119.png"/><Relationship Id="rId5" Type="http://schemas.openxmlformats.org/officeDocument/2006/relationships/image" Target="../media/image113.png"/><Relationship Id="rId15" Type="http://schemas.openxmlformats.org/officeDocument/2006/relationships/image" Target="../media/image123.png"/><Relationship Id="rId10" Type="http://schemas.openxmlformats.org/officeDocument/2006/relationships/image" Target="../media/image118.png"/><Relationship Id="rId19" Type="http://schemas.openxmlformats.org/officeDocument/2006/relationships/image" Target="../media/image127.png"/><Relationship Id="rId4" Type="http://schemas.openxmlformats.org/officeDocument/2006/relationships/image" Target="../media/image112.png"/><Relationship Id="rId9" Type="http://schemas.openxmlformats.org/officeDocument/2006/relationships/image" Target="../media/image117.png"/><Relationship Id="rId14" Type="http://schemas.openxmlformats.org/officeDocument/2006/relationships/image" Target="../media/image12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0.png"/><Relationship Id="rId13" Type="http://schemas.openxmlformats.org/officeDocument/2006/relationships/image" Target="../media/image1100.png"/><Relationship Id="rId3" Type="http://schemas.openxmlformats.org/officeDocument/2006/relationships/image" Target="../media/image1000.png"/><Relationship Id="rId7" Type="http://schemas.openxmlformats.org/officeDocument/2006/relationships/image" Target="../media/image1040.png"/><Relationship Id="rId12" Type="http://schemas.openxmlformats.org/officeDocument/2006/relationships/image" Target="../media/image109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0.png"/><Relationship Id="rId11" Type="http://schemas.openxmlformats.org/officeDocument/2006/relationships/image" Target="../media/image1080.png"/><Relationship Id="rId5" Type="http://schemas.openxmlformats.org/officeDocument/2006/relationships/image" Target="../media/image1020.png"/><Relationship Id="rId10" Type="http://schemas.openxmlformats.org/officeDocument/2006/relationships/image" Target="../media/image1070.png"/><Relationship Id="rId4" Type="http://schemas.openxmlformats.org/officeDocument/2006/relationships/image" Target="../media/image1010.png"/><Relationship Id="rId9" Type="http://schemas.openxmlformats.org/officeDocument/2006/relationships/image" Target="../media/image1060.png"/><Relationship Id="rId14" Type="http://schemas.openxmlformats.org/officeDocument/2006/relationships/image" Target="../media/image111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0.png"/><Relationship Id="rId13" Type="http://schemas.openxmlformats.org/officeDocument/2006/relationships/image" Target="../media/image1220.png"/><Relationship Id="rId3" Type="http://schemas.openxmlformats.org/officeDocument/2006/relationships/image" Target="../media/image1120.png"/><Relationship Id="rId7" Type="http://schemas.openxmlformats.org/officeDocument/2006/relationships/image" Target="../media/image1160.png"/><Relationship Id="rId12" Type="http://schemas.openxmlformats.org/officeDocument/2006/relationships/image" Target="../media/image1210.png"/><Relationship Id="rId17" Type="http://schemas.openxmlformats.org/officeDocument/2006/relationships/image" Target="../media/image1260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2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50.png"/><Relationship Id="rId11" Type="http://schemas.openxmlformats.org/officeDocument/2006/relationships/image" Target="../media/image1200.png"/><Relationship Id="rId5" Type="http://schemas.openxmlformats.org/officeDocument/2006/relationships/image" Target="../media/image1140.png"/><Relationship Id="rId15" Type="http://schemas.openxmlformats.org/officeDocument/2006/relationships/image" Target="../media/image1240.png"/><Relationship Id="rId10" Type="http://schemas.openxmlformats.org/officeDocument/2006/relationships/image" Target="../media/image1190.png"/><Relationship Id="rId4" Type="http://schemas.openxmlformats.org/officeDocument/2006/relationships/image" Target="../media/image1130.png"/><Relationship Id="rId9" Type="http://schemas.openxmlformats.org/officeDocument/2006/relationships/image" Target="../media/image1180.png"/><Relationship Id="rId14" Type="http://schemas.openxmlformats.org/officeDocument/2006/relationships/image" Target="../media/image123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3" Type="http://schemas.openxmlformats.org/officeDocument/2006/relationships/image" Target="../media/image128.png"/><Relationship Id="rId7" Type="http://schemas.openxmlformats.org/officeDocument/2006/relationships/image" Target="../media/image1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1.png"/><Relationship Id="rId5" Type="http://schemas.openxmlformats.org/officeDocument/2006/relationships/image" Target="../media/image130.png"/><Relationship Id="rId4" Type="http://schemas.openxmlformats.org/officeDocument/2006/relationships/image" Target="../media/image129.png"/><Relationship Id="rId9" Type="http://schemas.openxmlformats.org/officeDocument/2006/relationships/image" Target="../media/image13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13" Type="http://schemas.openxmlformats.org/officeDocument/2006/relationships/image" Target="../media/image138.png"/><Relationship Id="rId18" Type="http://schemas.openxmlformats.org/officeDocument/2006/relationships/image" Target="../media/image143.png"/><Relationship Id="rId3" Type="http://schemas.openxmlformats.org/officeDocument/2006/relationships/image" Target="../media/image128.png"/><Relationship Id="rId7" Type="http://schemas.openxmlformats.org/officeDocument/2006/relationships/image" Target="../media/image132.png"/><Relationship Id="rId12" Type="http://schemas.openxmlformats.org/officeDocument/2006/relationships/image" Target="../media/image137.png"/><Relationship Id="rId17" Type="http://schemas.openxmlformats.org/officeDocument/2006/relationships/image" Target="../media/image142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1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1.png"/><Relationship Id="rId11" Type="http://schemas.openxmlformats.org/officeDocument/2006/relationships/image" Target="../media/image136.png"/><Relationship Id="rId5" Type="http://schemas.openxmlformats.org/officeDocument/2006/relationships/image" Target="../media/image130.png"/><Relationship Id="rId15" Type="http://schemas.openxmlformats.org/officeDocument/2006/relationships/image" Target="../media/image140.png"/><Relationship Id="rId10" Type="http://schemas.openxmlformats.org/officeDocument/2006/relationships/image" Target="../media/image135.png"/><Relationship Id="rId19" Type="http://schemas.openxmlformats.org/officeDocument/2006/relationships/image" Target="../media/image144.png"/><Relationship Id="rId4" Type="http://schemas.openxmlformats.org/officeDocument/2006/relationships/image" Target="../media/image129.png"/><Relationship Id="rId9" Type="http://schemas.openxmlformats.org/officeDocument/2006/relationships/image" Target="../media/image134.png"/><Relationship Id="rId14" Type="http://schemas.openxmlformats.org/officeDocument/2006/relationships/image" Target="../media/image13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3" Type="http://schemas.openxmlformats.org/officeDocument/2006/relationships/image" Target="../media/image145.png"/><Relationship Id="rId7" Type="http://schemas.openxmlformats.org/officeDocument/2006/relationships/image" Target="../media/image14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8.png"/><Relationship Id="rId5" Type="http://schemas.openxmlformats.org/officeDocument/2006/relationships/image" Target="../media/image147.png"/><Relationship Id="rId4" Type="http://schemas.openxmlformats.org/officeDocument/2006/relationships/image" Target="../media/image14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png"/><Relationship Id="rId3" Type="http://schemas.openxmlformats.org/officeDocument/2006/relationships/image" Target="../media/image151.png"/><Relationship Id="rId7" Type="http://schemas.openxmlformats.org/officeDocument/2006/relationships/image" Target="../media/image15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4.png"/><Relationship Id="rId5" Type="http://schemas.openxmlformats.org/officeDocument/2006/relationships/image" Target="../media/image153.png"/><Relationship Id="rId4" Type="http://schemas.openxmlformats.org/officeDocument/2006/relationships/image" Target="../media/image15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gi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7.png"/><Relationship Id="rId3" Type="http://schemas.openxmlformats.org/officeDocument/2006/relationships/image" Target="../media/image24.png"/><Relationship Id="rId7" Type="http://schemas.openxmlformats.org/officeDocument/2006/relationships/image" Target="../media/image16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35.png"/><Relationship Id="rId3" Type="http://schemas.openxmlformats.org/officeDocument/2006/relationships/image" Target="../media/image29.png"/><Relationship Id="rId7" Type="http://schemas.openxmlformats.org/officeDocument/2006/relationships/image" Target="../media/image16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3.png"/><Relationship Id="rId5" Type="http://schemas.openxmlformats.org/officeDocument/2006/relationships/image" Target="../media/image31.png"/><Relationship Id="rId15" Type="http://schemas.openxmlformats.org/officeDocument/2006/relationships/image" Target="../media/image37.png"/><Relationship Id="rId10" Type="http://schemas.openxmlformats.org/officeDocument/2006/relationships/image" Target="../media/image19.png"/><Relationship Id="rId4" Type="http://schemas.openxmlformats.org/officeDocument/2006/relationships/image" Target="../media/image30.png"/><Relationship Id="rId9" Type="http://schemas.openxmlformats.org/officeDocument/2006/relationships/image" Target="../media/image18.png"/><Relationship Id="rId14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40.png"/><Relationship Id="rId5" Type="http://schemas.openxmlformats.org/officeDocument/2006/relationships/image" Target="../media/image56.png"/><Relationship Id="rId10" Type="http://schemas.openxmlformats.org/officeDocument/2006/relationships/image" Target="../media/image39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8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3.png"/><Relationship Id="rId10" Type="http://schemas.openxmlformats.org/officeDocument/2006/relationships/image" Target="../media/image61.png"/><Relationship Id="rId4" Type="http://schemas.openxmlformats.org/officeDocument/2006/relationships/image" Target="../media/image49.png"/><Relationship Id="rId9" Type="http://schemas.openxmlformats.org/officeDocument/2006/relationships/image" Target="../media/image5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11" Type="http://schemas.openxmlformats.org/officeDocument/2006/relationships/image" Target="../media/image70.png"/><Relationship Id="rId5" Type="http://schemas.openxmlformats.org/officeDocument/2006/relationships/image" Target="../media/image64.png"/><Relationship Id="rId10" Type="http://schemas.openxmlformats.org/officeDocument/2006/relationships/image" Target="../media/image69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239" y="2436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71600" y="2187267"/>
            <a:ext cx="4968552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24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20131"/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Uchburchaklar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o‘xshashligining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uchinchi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alomati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82031" y="2041510"/>
            <a:ext cx="545553" cy="23566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7807736" y="394730"/>
            <a:ext cx="274790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7722278" y="859056"/>
            <a:ext cx="426780" cy="336449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061" spc="-8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61" dirty="0"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xmlns="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1330982" y="330377"/>
            <a:ext cx="53292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16" dirty="0" err="1">
                <a:solidFill>
                  <a:sysClr val="window" lastClr="FFFFFF"/>
                </a:solidFill>
              </a:rPr>
              <a:t>Geometriya</a:t>
            </a:r>
            <a:endParaRPr lang="en-US" sz="5398" kern="0" spc="16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519834" y="381666"/>
            <a:ext cx="577604" cy="796348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104044"/>
            <a:ext cx="3384376" cy="2712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13097" y="3376319"/>
            <a:ext cx="4711031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Komilov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Mirodil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Xosiljonovich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X.T.V.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tasarrufidagi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AFIDUM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matematika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fani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o‘qituvchisi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929201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51520" y="753547"/>
                <a:ext cx="8784976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10.2.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𝑨𝑪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𝟏𝟒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𝑨𝑩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𝟏𝟏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,  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𝑩𝑪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𝟏𝟑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,   </m:t>
                    </m:r>
                    <m:sSub>
                      <m:sSub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𝟐𝟖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,  </m:t>
                    </m:r>
                    <m:sSub>
                      <m:sSub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𝟐𝟐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,  </m:t>
                    </m:r>
                    <m:sSub>
                      <m:sSub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𝟐𝟔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ekanligi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ma’lum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𝑨𝑩𝑪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o‘xshash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bo‘ladimi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753547"/>
                <a:ext cx="8784976" cy="1815882"/>
              </a:xfrm>
              <a:prstGeom prst="rect">
                <a:avLst/>
              </a:prstGeom>
              <a:blipFill rotWithShape="1">
                <a:blip r:embed="rId3"/>
                <a:stretch>
                  <a:fillRect l="-1388" t="-3367" b="-87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39552" y="2408570"/>
                <a:ext cx="296613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1" i="1">
                          <a:latin typeface="Cambria Math"/>
                        </a:rPr>
                        <m:t>𝑨𝑩𝑪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r>
                        <a:rPr lang="en-US" sz="2800" b="1" i="1">
                          <a:latin typeface="Cambria Math"/>
                        </a:rPr>
                        <m:t>∆</m:t>
                      </m:r>
                      <m:sSub>
                        <m:sSub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408570"/>
                <a:ext cx="2966133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Равнобедренный треугольник 15"/>
          <p:cNvSpPr/>
          <p:nvPr/>
        </p:nvSpPr>
        <p:spPr>
          <a:xfrm>
            <a:off x="5796136" y="3795886"/>
            <a:ext cx="2736304" cy="1106542"/>
          </a:xfrm>
          <a:prstGeom prst="triangle">
            <a:avLst>
              <a:gd name="adj" fmla="val 3043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внобедренный треугольник 16"/>
          <p:cNvSpPr/>
          <p:nvPr/>
        </p:nvSpPr>
        <p:spPr>
          <a:xfrm>
            <a:off x="6226653" y="2460469"/>
            <a:ext cx="2055825" cy="831361"/>
          </a:xfrm>
          <a:prstGeom prst="triangle">
            <a:avLst>
              <a:gd name="adj" fmla="val 3043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785380" y="3003798"/>
                <a:ext cx="51328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5380" y="3003798"/>
                <a:ext cx="513281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586693" y="1995686"/>
                <a:ext cx="5373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6693" y="1995686"/>
                <a:ext cx="537327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170869" y="3003798"/>
                <a:ext cx="50558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0869" y="3003798"/>
                <a:ext cx="505587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220072" y="4549931"/>
                <a:ext cx="67563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4549931"/>
                <a:ext cx="675634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372200" y="3363838"/>
                <a:ext cx="69807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200" y="3363838"/>
                <a:ext cx="698076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8398430" y="4555390"/>
                <a:ext cx="66441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8430" y="4555390"/>
                <a:ext cx="664413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23528" y="2859782"/>
                <a:ext cx="3678636" cy="9722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𝑨𝑩</m:t>
                          </m:r>
                        </m:num>
                        <m:den>
                          <m:sSub>
                            <m:sSubPr>
                              <m:ctrlPr>
                                <a:rPr lang="ru-RU" sz="2800" b="1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800" b="1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2800" b="1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𝑨𝑪</m:t>
                          </m:r>
                        </m:num>
                        <m:den>
                          <m:sSub>
                            <m:sSubPr>
                              <m:ctrlPr>
                                <a:rPr lang="ru-RU" sz="2800" b="1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800" b="1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2800" b="1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𝑩𝑪</m:t>
                          </m:r>
                        </m:num>
                        <m:den>
                          <m:sSub>
                            <m:sSubPr>
                              <m:ctrlP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859782"/>
                <a:ext cx="3678636" cy="972254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251520" y="4568810"/>
                <a:ext cx="493359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𝑻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.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𝑻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.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𝑻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.  =&gt;∆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𝑨𝑩𝑪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∾∆</m:t>
                      </m:r>
                      <m:sSub>
                        <m:sSub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4568810"/>
                <a:ext cx="4933594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 rot="18603151">
                <a:off x="6053849" y="2504086"/>
                <a:ext cx="7136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𝟏𝟏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8603151">
                <a:off x="6053849" y="2504086"/>
                <a:ext cx="713657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 rot="1749147">
                <a:off x="7250276" y="2453438"/>
                <a:ext cx="7136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𝟏𝟑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749147">
                <a:off x="7250276" y="2453438"/>
                <a:ext cx="713657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741558" y="2842359"/>
                <a:ext cx="7136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𝟏𝟒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1558" y="2842359"/>
                <a:ext cx="713657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 rot="18553259">
                <a:off x="5693809" y="4015961"/>
                <a:ext cx="7136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𝟐𝟐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8553259">
                <a:off x="5693809" y="4015961"/>
                <a:ext cx="713657" cy="538609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 rot="1584395">
                <a:off x="7246827" y="3894348"/>
                <a:ext cx="7136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𝟐𝟔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584395">
                <a:off x="7246827" y="3894348"/>
                <a:ext cx="713657" cy="538609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597846" y="4481413"/>
                <a:ext cx="7136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𝟐𝟖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7846" y="4481413"/>
                <a:ext cx="713657" cy="538609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755576" y="3759736"/>
                <a:ext cx="3287182" cy="9019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𝟐𝟐</m:t>
                          </m:r>
                        </m:den>
                      </m:f>
                      <m:r>
                        <a:rPr lang="en-US" sz="2800" b="1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𝟏𝟒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𝟐𝟖</m:t>
                          </m:r>
                        </m:den>
                      </m:f>
                      <m:r>
                        <a:rPr lang="en-US" sz="2800" b="1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𝟏𝟑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𝟐𝟔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3759736"/>
                <a:ext cx="3287182" cy="901978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096649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6" grpId="0" animBg="1"/>
      <p:bldP spid="17" grpId="0" animBg="1"/>
      <p:bldP spid="18" grpId="0"/>
      <p:bldP spid="19" grpId="0"/>
      <p:bldP spid="20" grpId="0"/>
      <p:bldP spid="22" grpId="0"/>
      <p:bldP spid="23" grpId="0"/>
      <p:bldP spid="24" grpId="0"/>
      <p:bldP spid="25" grpId="0"/>
      <p:bldP spid="26" grpId="0"/>
      <p:bldP spid="7" grpId="0"/>
      <p:bldP spid="27" grpId="0"/>
      <p:bldP spid="28" grpId="0"/>
      <p:bldP spid="29" grpId="0"/>
      <p:bldP spid="30" grpId="0"/>
      <p:bldP spid="31" grpId="0"/>
      <p:bldP spid="3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51520" y="699542"/>
                <a:ext cx="5306150" cy="31085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10.4.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𝑨𝑩𝑪𝑫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trapetsiyaning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𝑨𝑩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/>
                        <a:cs typeface="Arial" panose="020B0604020202020204" pitchFamily="34" charset="0"/>
                      </a:rPr>
                      <m:t>𝐂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𝑫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davom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ettirilsa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𝑬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kesishadi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Agar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𝑨𝑩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,  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𝑩𝑪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𝟏𝟎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𝑪𝑫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𝑨𝑫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𝟏𝟓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𝑨𝑬𝑫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699542"/>
                <a:ext cx="5306150" cy="3108543"/>
              </a:xfrm>
              <a:prstGeom prst="rect">
                <a:avLst/>
              </a:prstGeom>
              <a:blipFill rotWithShape="1">
                <a:blip r:embed="rId3"/>
                <a:stretch>
                  <a:fillRect l="-2296" t="-1961" r="-1607" b="-45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Трапеция 14"/>
          <p:cNvSpPr/>
          <p:nvPr/>
        </p:nvSpPr>
        <p:spPr>
          <a:xfrm>
            <a:off x="5508102" y="3147814"/>
            <a:ext cx="3096346" cy="1584176"/>
          </a:xfrm>
          <a:prstGeom prst="trapezoid">
            <a:avLst>
              <a:gd name="adj" fmla="val 40761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044389" y="4625429"/>
                <a:ext cx="51328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4389" y="4625429"/>
                <a:ext cx="513281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762865" y="2825229"/>
                <a:ext cx="5373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2865" y="2825229"/>
                <a:ext cx="53732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884368" y="2825229"/>
                <a:ext cx="50558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4368" y="2825229"/>
                <a:ext cx="505587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8500773" y="4587974"/>
                <a:ext cx="5357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𝑫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0773" y="4587974"/>
                <a:ext cx="535723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 flipV="1">
            <a:off x="6178618" y="987574"/>
            <a:ext cx="792088" cy="2160240"/>
          </a:xfrm>
          <a:prstGeom prst="line">
            <a:avLst/>
          </a:prstGeom>
          <a:ln w="28575">
            <a:solidFill>
              <a:srgbClr val="7030A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 flipV="1">
            <a:off x="6970707" y="987574"/>
            <a:ext cx="1008111" cy="2160240"/>
          </a:xfrm>
          <a:prstGeom prst="line">
            <a:avLst/>
          </a:prstGeom>
          <a:ln w="28575">
            <a:solidFill>
              <a:srgbClr val="7030A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6950259" y="680378"/>
                <a:ext cx="50206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𝑬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0259" y="680378"/>
                <a:ext cx="502061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8" name="TextBox 1027"/>
              <p:cNvSpPr txBox="1"/>
              <p:nvPr/>
            </p:nvSpPr>
            <p:spPr>
              <a:xfrm>
                <a:off x="6674792" y="2253813"/>
                <a:ext cx="66979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𝒖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028" name="TextBox 10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4792" y="2253813"/>
                <a:ext cx="669799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6674792" y="3608886"/>
                <a:ext cx="60888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4792" y="3608886"/>
                <a:ext cx="608885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9" name="TextBox 1028"/>
              <p:cNvSpPr txBox="1"/>
              <p:nvPr/>
            </p:nvSpPr>
            <p:spPr>
              <a:xfrm>
                <a:off x="374674" y="4481413"/>
                <a:ext cx="326300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𝑨𝑬𝑫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𝒖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029" name="TextBox 10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674" y="4481413"/>
                <a:ext cx="3263009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0" name="Прямоугольник 1029"/>
              <p:cNvSpPr/>
              <p:nvPr/>
            </p:nvSpPr>
            <p:spPr>
              <a:xfrm>
                <a:off x="323528" y="3715813"/>
                <a:ext cx="4572000" cy="94416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𝑨𝑩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,   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𝑩𝑪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𝟏𝟎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𝑪𝑫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𝑨𝑫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𝟏𝟓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dirty="0"/>
              </a:p>
            </p:txBody>
          </p:sp>
        </mc:Choice>
        <mc:Fallback xmlns="">
          <p:sp>
            <p:nvSpPr>
              <p:cNvPr id="1030" name="Прямоугольник 10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715813"/>
                <a:ext cx="4572000" cy="94416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066653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 animBg="1"/>
      <p:bldP spid="16" grpId="0"/>
      <p:bldP spid="17" grpId="0"/>
      <p:bldP spid="23" grpId="0"/>
      <p:bldP spid="24" grpId="0"/>
      <p:bldP spid="37" grpId="0"/>
      <p:bldP spid="1028" grpId="0"/>
      <p:bldP spid="39" grpId="0"/>
      <p:bldP spid="1029" grpId="0"/>
      <p:bldP spid="10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Трапеция 14"/>
          <p:cNvSpPr/>
          <p:nvPr/>
        </p:nvSpPr>
        <p:spPr>
          <a:xfrm>
            <a:off x="5508102" y="3147814"/>
            <a:ext cx="3096346" cy="1584176"/>
          </a:xfrm>
          <a:prstGeom prst="trapezoid">
            <a:avLst>
              <a:gd name="adj" fmla="val 40761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044389" y="4625429"/>
                <a:ext cx="51328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4389" y="4625429"/>
                <a:ext cx="513281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762865" y="2825229"/>
                <a:ext cx="5373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2865" y="2825229"/>
                <a:ext cx="537327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884368" y="2825229"/>
                <a:ext cx="50558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4368" y="2825229"/>
                <a:ext cx="50558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8500773" y="4587974"/>
                <a:ext cx="5357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𝑫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0773" y="4587974"/>
                <a:ext cx="535723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 flipV="1">
            <a:off x="6178618" y="987574"/>
            <a:ext cx="792088" cy="2160240"/>
          </a:xfrm>
          <a:prstGeom prst="line">
            <a:avLst/>
          </a:prstGeom>
          <a:ln w="28575">
            <a:solidFill>
              <a:srgbClr val="7030A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 flipV="1">
            <a:off x="6970707" y="987574"/>
            <a:ext cx="1008111" cy="2160240"/>
          </a:xfrm>
          <a:prstGeom prst="line">
            <a:avLst/>
          </a:prstGeom>
          <a:ln w="28575">
            <a:solidFill>
              <a:srgbClr val="7030A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6950259" y="680378"/>
                <a:ext cx="50206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𝑬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0259" y="680378"/>
                <a:ext cx="502061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8" name="TextBox 1027"/>
              <p:cNvSpPr txBox="1"/>
              <p:nvPr/>
            </p:nvSpPr>
            <p:spPr>
              <a:xfrm>
                <a:off x="6674792" y="2253813"/>
                <a:ext cx="66979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𝒖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028" name="TextBox 10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4792" y="2253813"/>
                <a:ext cx="669799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6674792" y="3608886"/>
                <a:ext cx="60888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4792" y="3608886"/>
                <a:ext cx="608885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9" name="TextBox 1028"/>
              <p:cNvSpPr txBox="1"/>
              <p:nvPr/>
            </p:nvSpPr>
            <p:spPr>
              <a:xfrm>
                <a:off x="374674" y="771550"/>
                <a:ext cx="326300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𝑨𝑬𝑫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𝒖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029" name="TextBox 10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674" y="771550"/>
                <a:ext cx="3263009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323528" y="1275606"/>
                <a:ext cx="4572000" cy="94416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𝑨𝑩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,   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𝑩𝑪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𝟏𝟎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𝑪𝑫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𝑨𝑫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𝟏𝟓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275606"/>
                <a:ext cx="4572000" cy="94416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единительная линия 2"/>
          <p:cNvCxnSpPr/>
          <p:nvPr/>
        </p:nvCxnSpPr>
        <p:spPr>
          <a:xfrm>
            <a:off x="6156176" y="3147814"/>
            <a:ext cx="0" cy="1584176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048360" y="3689325"/>
                <a:ext cx="50366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8360" y="3689325"/>
                <a:ext cx="503664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364088" y="3651870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088" y="3651870"/>
                <a:ext cx="490839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660624" y="2715766"/>
                <a:ext cx="7136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0624" y="2715766"/>
                <a:ext cx="713657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244800" y="3579862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4800" y="3579862"/>
                <a:ext cx="490839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732632" y="4265389"/>
                <a:ext cx="7136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2632" y="4265389"/>
                <a:ext cx="713657" cy="538609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23528" y="2139702"/>
                <a:ext cx="4195957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𝟔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𝟓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139702"/>
                <a:ext cx="4195957" cy="548740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652120" y="4265389"/>
                <a:ext cx="48282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4265389"/>
                <a:ext cx="482824" cy="538609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51520" y="2571750"/>
                <a:ext cx="5304081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𝟐𝟓</m:t>
                      </m:r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𝟑𝟔</m:t>
                      </m:r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</a:rPr>
                        <m:t>𝟐𝟓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𝟏𝟎</m:t>
                      </m:r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571750"/>
                <a:ext cx="5304081" cy="548740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98069" y="3075806"/>
                <a:ext cx="398589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𝟏𝟎</m:t>
                      </m:r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𝟏𝟒</m:t>
                      </m:r>
                      <m:r>
                        <a:rPr lang="en-US" sz="2800" b="1" i="1" smtClean="0">
                          <a:latin typeface="Cambria Math"/>
                        </a:rPr>
                        <m:t> =&gt;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069" y="3075806"/>
                <a:ext cx="3985899" cy="538609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43842" y="3507854"/>
                <a:ext cx="3937040" cy="6352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𝒉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𝟓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800" b="1" i="1" smtClean="0">
                                  <a:latin typeface="Cambria Math"/>
                                </a:rPr>
                                <m:t>𝟒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𝟒</m:t>
                      </m:r>
                      <m:r>
                        <a:rPr lang="en-US" sz="2800" b="1" i="1" smtClean="0"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</a:rPr>
                        <m:t>𝟖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842" y="3507854"/>
                <a:ext cx="3937040" cy="635239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74674" y="4102870"/>
                <a:ext cx="4197496" cy="9369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𝒕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𝟏𝟎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𝟏𝟓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𝟖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𝟔𝟎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674" y="4102870"/>
                <a:ext cx="4197496" cy="936988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381768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1028" grpId="0"/>
      <p:bldP spid="4" grpId="0"/>
      <p:bldP spid="5" grpId="0"/>
      <p:bldP spid="26" grpId="0"/>
      <p:bldP spid="27" grpId="0"/>
      <p:bldP spid="28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Трапеция 14"/>
          <p:cNvSpPr/>
          <p:nvPr/>
        </p:nvSpPr>
        <p:spPr>
          <a:xfrm>
            <a:off x="5724126" y="3147814"/>
            <a:ext cx="3096346" cy="1584176"/>
          </a:xfrm>
          <a:prstGeom prst="trapezoid">
            <a:avLst>
              <a:gd name="adj" fmla="val 40761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260413" y="4625429"/>
                <a:ext cx="51328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0413" y="4625429"/>
                <a:ext cx="513281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978889" y="2825229"/>
                <a:ext cx="5373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8889" y="2825229"/>
                <a:ext cx="537327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8100392" y="2825229"/>
                <a:ext cx="50558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0392" y="2825229"/>
                <a:ext cx="50558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8716797" y="4587974"/>
                <a:ext cx="5357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𝑫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6797" y="4587974"/>
                <a:ext cx="535723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 flipV="1">
            <a:off x="6394642" y="987574"/>
            <a:ext cx="792088" cy="2160240"/>
          </a:xfrm>
          <a:prstGeom prst="line">
            <a:avLst/>
          </a:prstGeom>
          <a:ln w="28575">
            <a:solidFill>
              <a:srgbClr val="7030A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 flipV="1">
            <a:off x="7186731" y="987574"/>
            <a:ext cx="1008111" cy="2160240"/>
          </a:xfrm>
          <a:prstGeom prst="line">
            <a:avLst/>
          </a:prstGeom>
          <a:ln w="28575">
            <a:solidFill>
              <a:srgbClr val="7030A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7166283" y="680378"/>
                <a:ext cx="50206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𝑬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6283" y="680378"/>
                <a:ext cx="502061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8" name="TextBox 1027"/>
              <p:cNvSpPr txBox="1"/>
              <p:nvPr/>
            </p:nvSpPr>
            <p:spPr>
              <a:xfrm>
                <a:off x="6890816" y="2253813"/>
                <a:ext cx="66979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𝒖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028" name="TextBox 10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0816" y="2253813"/>
                <a:ext cx="669799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6890816" y="3608886"/>
                <a:ext cx="60888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0816" y="3608886"/>
                <a:ext cx="608885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9" name="TextBox 1028"/>
              <p:cNvSpPr txBox="1"/>
              <p:nvPr/>
            </p:nvSpPr>
            <p:spPr>
              <a:xfrm>
                <a:off x="374674" y="771550"/>
                <a:ext cx="46563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𝑨𝑬𝑫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𝒖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>
                              <a:latin typeface="Cambria Math"/>
                            </a:rPr>
                            <m:t>𝒖</m:t>
                          </m:r>
                        </m:sub>
                      </m:sSub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𝟔𝟎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029" name="TextBox 10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674" y="771550"/>
                <a:ext cx="4656339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876648" y="2715766"/>
                <a:ext cx="7136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6648" y="2715766"/>
                <a:ext cx="713657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948656" y="4265389"/>
                <a:ext cx="7136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656" y="4265389"/>
                <a:ext cx="713657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11560" y="1275606"/>
                <a:ext cx="273164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𝑨𝑬𝑫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∾∆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𝑩𝑬𝑪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1275606"/>
                <a:ext cx="2731645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67544" y="1779662"/>
                <a:ext cx="2642710" cy="12227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b="1" i="1">
                                  <a:latin typeface="Cambria Math"/>
                                </a:rPr>
                                <m:t>𝑨𝑬𝑫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b="1" i="1">
                                  <a:latin typeface="Cambria Math"/>
                                </a:rPr>
                                <m:t>𝒖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15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10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779662"/>
                <a:ext cx="2642710" cy="1222707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260950" y="1944853"/>
                <a:ext cx="2247154" cy="1005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b="1" i="1">
                                  <a:latin typeface="Cambria Math"/>
                                </a:rPr>
                                <m:t>𝒖</m:t>
                              </m:r>
                            </m:sub>
                          </m:sSub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</a:rPr>
                            <m:t>𝟔𝟎</m:t>
                          </m:r>
                        </m:num>
                        <m:den>
                          <m:sSub>
                            <m:sSub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b="1" i="1">
                                  <a:latin typeface="Cambria Math"/>
                                </a:rPr>
                                <m:t>𝒖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9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0950" y="1944853"/>
                <a:ext cx="2247154" cy="1005916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74674" y="3003798"/>
                <a:ext cx="309456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4</m:t>
                      </m:r>
                      <m:sSub>
                        <m:sSubPr>
                          <m:ctrlPr>
                            <a:rPr lang="en-US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>
                              <a:latin typeface="Cambria Math"/>
                            </a:rPr>
                            <m:t>𝒖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𝟐𝟒𝟎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sSub>
                        <m:sSubPr>
                          <m:ctrlPr>
                            <a:rPr lang="en-US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>
                              <a:latin typeface="Cambria Math"/>
                            </a:rPr>
                            <m:t>𝒖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674" y="3003798"/>
                <a:ext cx="3094565" cy="538609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3624770" y="3034488"/>
                <a:ext cx="202735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5</m:t>
                      </m:r>
                      <m:sSub>
                        <m:sSubPr>
                          <m:ctrlPr>
                            <a:rPr lang="en-US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>
                              <a:latin typeface="Cambria Math"/>
                            </a:rPr>
                            <m:t>𝒖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𝟐𝟒𝟎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4770" y="3034488"/>
                <a:ext cx="2027350" cy="538609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467544" y="3507854"/>
                <a:ext cx="159934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>
                              <a:latin typeface="Cambria Math"/>
                            </a:rPr>
                            <m:t>𝒖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𝟒𝟖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507854"/>
                <a:ext cx="1599349" cy="538609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39910" y="4011910"/>
                <a:ext cx="580024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𝑨𝑬𝑫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𝒖</m:t>
                          </m:r>
                        </m:sub>
                      </m:sSub>
                      <m:r>
                        <a:rPr lang="en-US" sz="2800" b="1" i="1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𝟔𝟎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𝟒𝟖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𝟔𝟎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𝟏𝟎𝟖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910" y="4011910"/>
                <a:ext cx="5800242" cy="538609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485795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30" grpId="0"/>
      <p:bldP spid="10" grpId="0"/>
      <p:bldP spid="32" grpId="0"/>
      <p:bldP spid="33" grpId="0"/>
      <p:bldP spid="3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753547"/>
            <a:ext cx="878497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10.5.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Trapetsiyaning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6 cm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9 cm,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10 cm.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Trapetsiyaning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diagonallari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kesishgan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asoslarigacha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masofalarni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Трапеция 6"/>
          <p:cNvSpPr/>
          <p:nvPr/>
        </p:nvSpPr>
        <p:spPr>
          <a:xfrm>
            <a:off x="5076054" y="2571750"/>
            <a:ext cx="3096346" cy="2016224"/>
          </a:xfrm>
          <a:prstGeom prst="trapezoid">
            <a:avLst>
              <a:gd name="adj" fmla="val 34426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5776186" y="2578430"/>
            <a:ext cx="0" cy="201622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5076054" y="2571750"/>
            <a:ext cx="2423328" cy="202290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5776186" y="2578430"/>
            <a:ext cx="2396214" cy="200954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7" idx="0"/>
            <a:endCxn id="7" idx="2"/>
          </p:cNvCxnSpPr>
          <p:nvPr/>
        </p:nvCxnSpPr>
        <p:spPr>
          <a:xfrm>
            <a:off x="6624227" y="2571750"/>
            <a:ext cx="0" cy="2016224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634783" y="4337397"/>
                <a:ext cx="51328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4783" y="4337397"/>
                <a:ext cx="513281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402825" y="2211710"/>
                <a:ext cx="5373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2825" y="2211710"/>
                <a:ext cx="537327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380312" y="2211710"/>
                <a:ext cx="50558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0312" y="2211710"/>
                <a:ext cx="50558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8091167" y="4299942"/>
                <a:ext cx="5357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𝑫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1167" y="4299942"/>
                <a:ext cx="535723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202929" y="3075806"/>
                <a:ext cx="52931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𝑶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2929" y="3075806"/>
                <a:ext cx="529311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662131" y="3363838"/>
                <a:ext cx="49404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2131" y="3363838"/>
                <a:ext cx="494045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547066" y="2578430"/>
                <a:ext cx="47320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7066" y="2578430"/>
                <a:ext cx="473206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539051" y="3790796"/>
                <a:ext cx="48122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𝒚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9051" y="3790796"/>
                <a:ext cx="481221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23528" y="2427734"/>
                <a:ext cx="4170437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𝑨𝑫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𝟗</m:t>
                      </m:r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</a:rPr>
                        <m:t>𝒄𝒎</m:t>
                      </m:r>
                      <m:r>
                        <a:rPr lang="en-US" sz="2800" b="1" i="1" smtClean="0">
                          <a:latin typeface="Cambria Math"/>
                        </a:rPr>
                        <m:t>, </m:t>
                      </m:r>
                      <m:r>
                        <a:rPr lang="en-US" sz="2800" b="1" i="1" smtClean="0">
                          <a:latin typeface="Cambria Math"/>
                        </a:rPr>
                        <m:t>𝑩𝑪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𝟔</m:t>
                      </m:r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</a:rPr>
                        <m:t>𝒄𝒎</m:t>
                      </m:r>
                      <m:r>
                        <a:rPr lang="en-US" sz="2800" b="1" i="1" smtClean="0"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en-US" sz="2800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𝒉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𝟏𝟎</m:t>
                      </m:r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</a:rPr>
                        <m:t>𝒄𝒎</m:t>
                      </m:r>
                      <m:r>
                        <a:rPr lang="en-US" sz="2800" b="1" i="1" smtClean="0">
                          <a:latin typeface="Cambria Math"/>
                        </a:rPr>
                        <m:t>; </m:t>
                      </m:r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=?  </m:t>
                      </m:r>
                      <m:r>
                        <a:rPr lang="en-US" sz="2800" b="1" i="1" smtClean="0">
                          <a:latin typeface="Cambria Math"/>
                        </a:rPr>
                        <m:t>𝒚</m:t>
                      </m:r>
                      <m:r>
                        <a:rPr lang="en-US" sz="2800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427734"/>
                <a:ext cx="4170437" cy="98488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84192" y="3291830"/>
                <a:ext cx="27005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𝑨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𝑶𝑫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∾∆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𝑪𝑶𝑩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192" y="3291830"/>
                <a:ext cx="2700546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08412" y="3795886"/>
                <a:ext cx="1498935" cy="10071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𝑩𝑪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𝑨𝑫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412" y="3795886"/>
                <a:ext cx="1498935" cy="100719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2339752" y="3795886"/>
                <a:ext cx="2077812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𝟗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𝟏𝟎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3795886"/>
                <a:ext cx="2077812" cy="930768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511920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19" grpId="0"/>
      <p:bldP spid="31" grpId="0"/>
      <p:bldP spid="20" grpId="0"/>
      <p:bldP spid="3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Трапеция 6"/>
          <p:cNvSpPr/>
          <p:nvPr/>
        </p:nvSpPr>
        <p:spPr>
          <a:xfrm>
            <a:off x="5076054" y="1059582"/>
            <a:ext cx="3096346" cy="2016224"/>
          </a:xfrm>
          <a:prstGeom prst="trapezoid">
            <a:avLst>
              <a:gd name="adj" fmla="val 34426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5776186" y="1066262"/>
            <a:ext cx="0" cy="201622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5076054" y="1059582"/>
            <a:ext cx="2423328" cy="202290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5776186" y="1066262"/>
            <a:ext cx="2396214" cy="200954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7" idx="0"/>
            <a:endCxn id="7" idx="2"/>
          </p:cNvCxnSpPr>
          <p:nvPr/>
        </p:nvCxnSpPr>
        <p:spPr>
          <a:xfrm>
            <a:off x="6624227" y="1059582"/>
            <a:ext cx="0" cy="2016224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634783" y="2825229"/>
                <a:ext cx="51328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4783" y="2825229"/>
                <a:ext cx="513281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402825" y="699542"/>
                <a:ext cx="5373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2825" y="699542"/>
                <a:ext cx="537327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380312" y="699542"/>
                <a:ext cx="50558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0312" y="699542"/>
                <a:ext cx="50558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8091167" y="2787774"/>
                <a:ext cx="5357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𝑫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1167" y="2787774"/>
                <a:ext cx="535723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202929" y="1563638"/>
                <a:ext cx="52931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𝑶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2929" y="1563638"/>
                <a:ext cx="529311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662131" y="1851670"/>
                <a:ext cx="49404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2131" y="1851670"/>
                <a:ext cx="494045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547066" y="1066262"/>
                <a:ext cx="47320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7066" y="1066262"/>
                <a:ext cx="473206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539051" y="2278628"/>
                <a:ext cx="48122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𝒚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9051" y="2278628"/>
                <a:ext cx="481221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23528" y="915566"/>
                <a:ext cx="4170437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𝑨𝑫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𝟗</m:t>
                      </m:r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</a:rPr>
                        <m:t>𝒄𝒎</m:t>
                      </m:r>
                      <m:r>
                        <a:rPr lang="en-US" sz="2800" b="1" i="1" smtClean="0">
                          <a:latin typeface="Cambria Math"/>
                        </a:rPr>
                        <m:t>, </m:t>
                      </m:r>
                      <m:r>
                        <a:rPr lang="en-US" sz="2800" b="1" i="1" smtClean="0">
                          <a:latin typeface="Cambria Math"/>
                        </a:rPr>
                        <m:t>𝑩𝑪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𝟔</m:t>
                      </m:r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</a:rPr>
                        <m:t>𝒄𝒎</m:t>
                      </m:r>
                      <m:r>
                        <a:rPr lang="en-US" sz="2800" b="1" i="1" smtClean="0"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en-US" sz="2800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𝒉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𝟏𝟎</m:t>
                      </m:r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</a:rPr>
                        <m:t>𝒄𝒎</m:t>
                      </m:r>
                      <m:r>
                        <a:rPr lang="en-US" sz="2800" b="1" i="1" smtClean="0">
                          <a:latin typeface="Cambria Math"/>
                        </a:rPr>
                        <m:t>; </m:t>
                      </m:r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=?  </m:t>
                      </m:r>
                      <m:r>
                        <a:rPr lang="en-US" sz="2800" b="1" i="1" smtClean="0">
                          <a:latin typeface="Cambria Math"/>
                        </a:rPr>
                        <m:t>𝒚</m:t>
                      </m:r>
                      <m:r>
                        <a:rPr lang="en-US" sz="2800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915566"/>
                <a:ext cx="4170437" cy="98488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84192" y="1779662"/>
                <a:ext cx="27005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𝑨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𝑶𝑫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∾∆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𝑪𝑶𝑩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192" y="1779662"/>
                <a:ext cx="2700546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08412" y="2283718"/>
                <a:ext cx="1498935" cy="10071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𝑩𝑪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𝑨𝑫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412" y="2283718"/>
                <a:ext cx="1498935" cy="100719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2339752" y="2283718"/>
                <a:ext cx="2077812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𝟗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𝟏𝟎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2283718"/>
                <a:ext cx="2077812" cy="930768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387715" y="3363838"/>
                <a:ext cx="251543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𝟔𝟎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7715" y="3363838"/>
                <a:ext cx="2515432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386181" y="3833341"/>
                <a:ext cx="362413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𝟏𝟓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𝟔𝟎</m:t>
                      </m:r>
                      <m:r>
                        <a:rPr lang="en-US" b="1" i="1" smtClean="0">
                          <a:latin typeface="Cambria Math"/>
                        </a:rPr>
                        <m:t> =&gt;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6181" y="3833341"/>
                <a:ext cx="3624133" cy="538609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536828" y="4364148"/>
                <a:ext cx="437953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6828" y="4364148"/>
                <a:ext cx="4379532" cy="538609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631638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0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699542"/>
            <a:ext cx="530615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10.4. Asosi 12 cm, balandligi 8 cm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chizilganki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kvadratning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tomonlarda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yotadi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932040" y="4265389"/>
                <a:ext cx="51328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4265389"/>
                <a:ext cx="513281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893838" y="749661"/>
                <a:ext cx="5373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3838" y="749661"/>
                <a:ext cx="537327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8676456" y="4232767"/>
                <a:ext cx="50558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6456" y="4232767"/>
                <a:ext cx="50558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808268" y="4302657"/>
                <a:ext cx="5357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𝑫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8268" y="4302657"/>
                <a:ext cx="535723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6694161" y="2624594"/>
                <a:ext cx="54213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𝑲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4161" y="2624594"/>
                <a:ext cx="542135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Равнобедренный треугольник 1"/>
          <p:cNvSpPr/>
          <p:nvPr/>
        </p:nvSpPr>
        <p:spPr>
          <a:xfrm>
            <a:off x="5292080" y="1203598"/>
            <a:ext cx="3626689" cy="3162807"/>
          </a:xfrm>
          <a:prstGeom prst="triangl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204833" y="2734493"/>
            <a:ext cx="1742594" cy="1631912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>
            <a:stCxn id="2" idx="3"/>
            <a:endCxn id="2" idx="0"/>
          </p:cNvCxnSpPr>
          <p:nvPr/>
        </p:nvCxnSpPr>
        <p:spPr>
          <a:xfrm flipV="1">
            <a:off x="7105425" y="1203598"/>
            <a:ext cx="0" cy="316280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958138" y="2423091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8138" y="2423091"/>
                <a:ext cx="495649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706630" y="2423091"/>
                <a:ext cx="50206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𝑬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6630" y="2423091"/>
                <a:ext cx="502061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632394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/>
      <p:bldP spid="17" grpId="0"/>
      <p:bldP spid="23" grpId="0"/>
      <p:bldP spid="24" grpId="0"/>
      <p:bldP spid="37" grpId="0"/>
      <p:bldP spid="2" grpId="0" animBg="1"/>
      <p:bldP spid="3" grpId="0" animBg="1"/>
      <p:bldP spid="22" grpId="0"/>
      <p:bldP spid="2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932040" y="4265389"/>
                <a:ext cx="51328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4265389"/>
                <a:ext cx="513281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893838" y="749661"/>
                <a:ext cx="5373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3838" y="749661"/>
                <a:ext cx="537327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8676456" y="4232767"/>
                <a:ext cx="50558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6456" y="4232767"/>
                <a:ext cx="50558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808268" y="4302657"/>
                <a:ext cx="5357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𝑫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8268" y="4302657"/>
                <a:ext cx="535723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6694161" y="2624594"/>
                <a:ext cx="54213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𝑲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4161" y="2624594"/>
                <a:ext cx="542135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Равнобедренный треугольник 1"/>
          <p:cNvSpPr/>
          <p:nvPr/>
        </p:nvSpPr>
        <p:spPr>
          <a:xfrm>
            <a:off x="5292080" y="1203598"/>
            <a:ext cx="3626689" cy="3162807"/>
          </a:xfrm>
          <a:prstGeom prst="triangl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204833" y="2734493"/>
            <a:ext cx="1742594" cy="1631912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>
            <a:stCxn id="2" idx="3"/>
            <a:endCxn id="2" idx="0"/>
          </p:cNvCxnSpPr>
          <p:nvPr/>
        </p:nvCxnSpPr>
        <p:spPr>
          <a:xfrm flipV="1">
            <a:off x="7105425" y="1203598"/>
            <a:ext cx="0" cy="3162807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958138" y="2423091"/>
                <a:ext cx="495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8138" y="2423091"/>
                <a:ext cx="495649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706630" y="2423091"/>
                <a:ext cx="50206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𝑬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6630" y="2423091"/>
                <a:ext cx="502061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51520" y="843558"/>
                <a:ext cx="656974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𝑨𝑪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𝟏𝟐</m:t>
                      </m:r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</a:rPr>
                        <m:t>𝒄𝒎</m:t>
                      </m:r>
                      <m:r>
                        <a:rPr lang="en-US" sz="2800" b="1" i="1" smtClean="0">
                          <a:latin typeface="Cambria Math"/>
                        </a:rPr>
                        <m:t>,  </m:t>
                      </m:r>
                      <m:r>
                        <a:rPr lang="en-US" sz="2800" b="1" i="1" smtClean="0">
                          <a:latin typeface="Cambria Math"/>
                        </a:rPr>
                        <m:t>𝑩𝑫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𝟖</m:t>
                      </m:r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</a:rPr>
                        <m:t>𝒄𝒎</m:t>
                      </m:r>
                      <m:r>
                        <a:rPr lang="en-US" sz="2800" b="1" i="1" smtClean="0">
                          <a:latin typeface="Cambria Math"/>
                        </a:rPr>
                        <m:t>,  </m:t>
                      </m:r>
                      <m:r>
                        <a:rPr lang="en-US" sz="2800" b="1" i="1" smtClean="0">
                          <a:latin typeface="Cambria Math"/>
                        </a:rPr>
                        <m:t>𝒂</m:t>
                      </m:r>
                      <m:r>
                        <a:rPr lang="en-US" sz="2800" b="1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843558"/>
                <a:ext cx="6569747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796136" y="3344674"/>
                <a:ext cx="48923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3344674"/>
                <a:ext cx="489236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596336" y="3272666"/>
                <a:ext cx="48923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6336" y="3272666"/>
                <a:ext cx="489236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11560" y="1275606"/>
                <a:ext cx="263001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𝑨𝑩𝑪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∾∆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𝑬𝑩𝑭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1275606"/>
                <a:ext cx="2630015" cy="52322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95536" y="1859891"/>
                <a:ext cx="1787476" cy="92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𝑨𝑪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𝑬𝑭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𝑩𝑫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𝑩𝑲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859891"/>
                <a:ext cx="1787476" cy="927883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95536" y="2891478"/>
                <a:ext cx="2093843" cy="9309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𝟏𝟐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𝒂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𝟖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𝟖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𝒂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2891478"/>
                <a:ext cx="2093843" cy="93096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566329" y="1851670"/>
                <a:ext cx="252825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𝑩𝑲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𝑩𝑫</m:t>
                      </m:r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6329" y="1851670"/>
                <a:ext cx="2528256" cy="538609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625498" y="2249165"/>
                <a:ext cx="146366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𝑬𝑭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5498" y="2249165"/>
                <a:ext cx="1463669" cy="538609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95536" y="3871288"/>
                <a:ext cx="277031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𝟗𝟔</m:t>
                      </m:r>
                      <m:r>
                        <a:rPr lang="en-US" sz="2800" b="1" i="1" smtClean="0">
                          <a:latin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</a:rPr>
                        <m:t>𝟏𝟐</m:t>
                      </m:r>
                      <m:r>
                        <a:rPr lang="en-US" sz="2800" b="1" i="1" smtClean="0">
                          <a:latin typeface="Cambria Math"/>
                        </a:rPr>
                        <m:t>𝒂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𝟖</m:t>
                      </m:r>
                      <m:r>
                        <a:rPr lang="en-US" sz="2800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3871288"/>
                <a:ext cx="2770310" cy="538609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51520" y="4337397"/>
                <a:ext cx="479541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𝟐𝟎</m:t>
                      </m:r>
                      <m:r>
                        <a:rPr lang="en-US" sz="2800" b="1" i="1" smtClean="0">
                          <a:latin typeface="Cambria Math"/>
                        </a:rPr>
                        <m:t>𝒂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𝟗𝟔</m:t>
                      </m:r>
                      <m:r>
                        <a:rPr lang="en-US" sz="2800" b="1" i="1" smtClean="0">
                          <a:latin typeface="Cambria Math"/>
                        </a:rPr>
                        <m:t> =&gt; 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𝟖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𝒄𝒎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4337397"/>
                <a:ext cx="4795415" cy="538609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91183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6" grpId="0"/>
      <p:bldP spid="27" grpId="0"/>
      <p:bldP spid="7" grpId="0"/>
      <p:bldP spid="28" grpId="0"/>
      <p:bldP spid="8" grpId="0"/>
      <p:bldP spid="2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699542"/>
            <a:ext cx="87849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10.10.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alomatga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945" y="1493041"/>
            <a:ext cx="4033535" cy="3382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67544" y="1635646"/>
                <a:ext cx="290015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𝑬𝑭𝑫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,  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𝑯𝑮𝑰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635646"/>
                <a:ext cx="2900153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17106" y="2158866"/>
                <a:ext cx="279877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𝑭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𝑮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𝟗𝟎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106" y="2158866"/>
                <a:ext cx="2798778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39191" y="2571750"/>
                <a:ext cx="2670538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𝑬𝑭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𝑯𝑮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𝟔𝟖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𝟏𝟎𝟐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191" y="2571750"/>
                <a:ext cx="2670538" cy="93076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95794" y="3440990"/>
                <a:ext cx="2420470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𝑭𝑫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𝑮𝑰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𝟒𝟒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𝟔𝟔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794" y="3440990"/>
                <a:ext cx="2420470" cy="93076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55966" y="4443958"/>
                <a:ext cx="424969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B.T.B. </a:t>
                </a:r>
                <a14:m>
                  <m:oMath xmlns:m="http://schemas.openxmlformats.org/officeDocument/2006/math">
                    <m:r>
                      <a:rPr lang="ru-RU" sz="2800" b="1" i="1" smtClean="0">
                        <a:latin typeface="Cambria Math"/>
                        <a:ea typeface="Cambria Math"/>
                      </a:rPr>
                      <m:t>=&gt;</m:t>
                    </m:r>
                    <m:r>
                      <a:rPr lang="ru-RU" sz="2800" b="1" i="1"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𝑬𝑭𝑫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∾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𝑯𝑮𝑰</m:t>
                    </m:r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966" y="4443958"/>
                <a:ext cx="4249690" cy="523220"/>
              </a:xfrm>
              <a:prstGeom prst="rect">
                <a:avLst/>
              </a:prstGeom>
              <a:blipFill rotWithShape="1">
                <a:blip r:embed="rId8"/>
                <a:stretch>
                  <a:fillRect l="-3013"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82502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8" grpId="0"/>
      <p:bldP spid="7" grpId="0"/>
      <p:bldP spid="8" grpId="0"/>
      <p:bldP spid="26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699542"/>
            <a:ext cx="87849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10.11.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alomatga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67544" y="1635646"/>
                <a:ext cx="274305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𝑯𝑱𝑮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,  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𝑰𝑱𝑲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635646"/>
                <a:ext cx="2743059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20993" y="2067694"/>
                <a:ext cx="23948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800" b="1" i="1" smtClean="0">
                        <a:latin typeface="Cambria Math"/>
                        <a:ea typeface="Cambria Math"/>
                      </a:rPr>
                      <m:t>∠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𝑱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umumiy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993" y="2067694"/>
                <a:ext cx="2394823" cy="523220"/>
              </a:xfrm>
              <a:prstGeom prst="rect">
                <a:avLst/>
              </a:prstGeom>
              <a:blipFill rotWithShape="1">
                <a:blip r:embed="rId4"/>
                <a:stretch>
                  <a:fillRect t="-11628" r="-330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39191" y="2571750"/>
                <a:ext cx="2726964" cy="9666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𝑯𝑱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𝑰𝑱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𝟏𝟎𝟎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𝟗𝟎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𝟏𝟎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191" y="2571750"/>
                <a:ext cx="2726964" cy="9666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95794" y="3440990"/>
                <a:ext cx="2718949" cy="9666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𝑱𝑮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𝑱𝑲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𝟏𝟐𝟎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𝟏𝟎𝟖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𝟏𝟎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794" y="3440990"/>
                <a:ext cx="2718949" cy="9666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55966" y="4443958"/>
                <a:ext cx="424969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B.T.B. </a:t>
                </a:r>
                <a14:m>
                  <m:oMath xmlns:m="http://schemas.openxmlformats.org/officeDocument/2006/math">
                    <m:r>
                      <a:rPr lang="ru-RU" sz="2800" b="1" i="1" smtClean="0">
                        <a:latin typeface="Cambria Math"/>
                        <a:ea typeface="Cambria Math"/>
                      </a:rPr>
                      <m:t>=&gt;</m:t>
                    </m:r>
                    <m:r>
                      <a:rPr lang="ru-RU" sz="2800" b="1" i="1"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𝑯𝑱𝑮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∾∆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𝑰𝑱𝑲</m:t>
                    </m:r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966" y="4443958"/>
                <a:ext cx="4249690" cy="523220"/>
              </a:xfrm>
              <a:prstGeom prst="rect">
                <a:avLst/>
              </a:prstGeom>
              <a:blipFill rotWithShape="1">
                <a:blip r:embed="rId7"/>
                <a:stretch>
                  <a:fillRect l="-3013"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5752" y="1191416"/>
            <a:ext cx="2826728" cy="3828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744411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8" grpId="0"/>
      <p:bldP spid="7" grpId="0"/>
      <p:bldP spid="8" grpId="0"/>
      <p:bldP spid="26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2" y="51470"/>
            <a:ext cx="9143997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51520" y="683860"/>
                <a:ext cx="8822544" cy="11969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9.5.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𝑨𝑩𝑪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uchburchaklarda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=∠</m:t>
                    </m:r>
                    <m:sSub>
                      <m:sSubPr>
                        <m:ctrlP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𝑨𝑩</m:t>
                        </m:r>
                      </m:num>
                      <m:den>
                        <m:sSub>
                          <m:sSubPr>
                            <m:ctrlPr>
                              <a:rPr lang="en-US" sz="2800" b="1" i="1" dirty="0" smtClean="0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1" dirty="0" smtClean="0">
                                <a:latin typeface="Cambria Math"/>
                                <a:cs typeface="Arial" panose="020B0604020202020204" pitchFamily="34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2800" b="1" i="1" dirty="0" smtClean="0">
                                <a:latin typeface="Cambria Math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sz="2800" b="1" i="1" dirty="0" smtClean="0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1" dirty="0" smtClean="0">
                                <a:latin typeface="Cambria Math"/>
                                <a:cs typeface="Arial" panose="020B0604020202020204" pitchFamily="34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n-US" sz="2800" b="1" i="1" dirty="0" smtClean="0">
                                <a:latin typeface="Cambria Math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𝑨𝑪</m:t>
                        </m:r>
                      </m:num>
                      <m:den>
                        <m:sSub>
                          <m:sSubPr>
                            <m:ctrlPr>
                              <a:rPr lang="en-US" sz="2800" b="1" i="1" dirty="0" smtClean="0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1" dirty="0" smtClean="0">
                                <a:latin typeface="Cambria Math"/>
                                <a:cs typeface="Arial" panose="020B0604020202020204" pitchFamily="34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2800" b="1" i="1" dirty="0" smtClean="0">
                                <a:latin typeface="Cambria Math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sz="2800" b="1" i="1" dirty="0" smtClean="0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1" dirty="0" smtClean="0">
                                <a:latin typeface="Cambria Math"/>
                                <a:cs typeface="Arial" panose="020B0604020202020204" pitchFamily="34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2800" b="1" i="1" dirty="0" smtClean="0">
                                <a:latin typeface="Cambria Math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683860"/>
                <a:ext cx="8822544" cy="1196931"/>
              </a:xfrm>
              <a:prstGeom prst="rect">
                <a:avLst/>
              </a:prstGeom>
              <a:blipFill rotWithShape="1">
                <a:blip r:embed="rId3"/>
                <a:stretch>
                  <a:fillRect l="-1381" t="-50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Равнобедренный треугольник 23"/>
          <p:cNvSpPr/>
          <p:nvPr/>
        </p:nvSpPr>
        <p:spPr>
          <a:xfrm>
            <a:off x="3131840" y="3014831"/>
            <a:ext cx="2736304" cy="1106542"/>
          </a:xfrm>
          <a:prstGeom prst="triangle">
            <a:avLst>
              <a:gd name="adj" fmla="val 3043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Равнобедренный треугольник 24"/>
          <p:cNvSpPr/>
          <p:nvPr/>
        </p:nvSpPr>
        <p:spPr>
          <a:xfrm>
            <a:off x="6444208" y="2859782"/>
            <a:ext cx="2055825" cy="831361"/>
          </a:xfrm>
          <a:prstGeom prst="triangle">
            <a:avLst>
              <a:gd name="adj" fmla="val 3043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771800" y="3977357"/>
                <a:ext cx="51328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3977357"/>
                <a:ext cx="513281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818649" y="2609205"/>
                <a:ext cx="5373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8649" y="2609205"/>
                <a:ext cx="53732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724128" y="3905349"/>
                <a:ext cx="50558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3905349"/>
                <a:ext cx="505587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5912590" y="3344674"/>
                <a:ext cx="67563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2590" y="3344674"/>
                <a:ext cx="675634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7020272" y="2499742"/>
                <a:ext cx="69807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0272" y="2499742"/>
                <a:ext cx="698076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8398430" y="3331254"/>
                <a:ext cx="66441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8430" y="3331254"/>
                <a:ext cx="664413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79512" y="3624064"/>
                <a:ext cx="2595261" cy="1467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}"/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r>
                                <a:rPr lang="ru-RU" sz="2800" b="1" i="1" smtClean="0"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𝑨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=∠</m:t>
                              </m:r>
                              <m:sSub>
                                <m:sSubPr>
                                  <m:ctrlPr>
                                    <a:rPr lang="ru-RU" sz="2800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 smtClean="0">
                                      <a:latin typeface="Cambria Math"/>
                                      <a:ea typeface="Cambria Math"/>
                                    </a:rPr>
                                    <m:t>𝑨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latin typeface="Cambria Math"/>
                                      <a:ea typeface="Cambria Math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  <m:e>
                              <m:f>
                                <m:fPr>
                                  <m:ctrlPr>
                                    <a:rPr lang="ru-RU" sz="2800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 smtClean="0">
                                      <a:latin typeface="Cambria Math"/>
                                      <a:ea typeface="Cambria Math"/>
                                    </a:rPr>
                                    <m:t>𝑨𝑩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ru-RU" sz="2800" b="1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1" i="1" smtClean="0">
                                          <a:latin typeface="Cambria Math"/>
                                          <a:ea typeface="Cambria Math"/>
                                        </a:rPr>
                                        <m:t>𝑨</m:t>
                                      </m:r>
                                    </m:e>
                                    <m:sub>
                                      <m:r>
                                        <a:rPr lang="en-US" sz="2800" b="1" i="1" smtClean="0">
                                          <a:latin typeface="Cambria Math"/>
                                          <a:ea typeface="Cambria Math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ru-RU" sz="2800" b="1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1" i="1" smtClean="0">
                                          <a:latin typeface="Cambria Math"/>
                                          <a:ea typeface="Cambria Math"/>
                                        </a:rPr>
                                        <m:t>𝑩</m:t>
                                      </m:r>
                                    </m:e>
                                    <m:sub>
                                      <m:r>
                                        <a:rPr lang="en-US" sz="2800" b="1" i="1" smtClean="0">
                                          <a:latin typeface="Cambria Math"/>
                                          <a:ea typeface="Cambria Math"/>
                                        </a:rPr>
                                        <m:t>𝟏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ru-RU" sz="2800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 smtClean="0">
                                      <a:latin typeface="Cambria Math"/>
                                      <a:ea typeface="Cambria Math"/>
                                    </a:rPr>
                                    <m:t>𝑨𝑪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ru-RU" sz="2800" b="1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1" i="1" smtClean="0">
                                          <a:latin typeface="Cambria Math"/>
                                          <a:ea typeface="Cambria Math"/>
                                        </a:rPr>
                                        <m:t>𝑨</m:t>
                                      </m:r>
                                    </m:e>
                                    <m:sub>
                                      <m:r>
                                        <a:rPr lang="en-US" sz="2800" b="1" i="1" smtClean="0">
                                          <a:latin typeface="Cambria Math"/>
                                          <a:ea typeface="Cambria Math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ru-RU" sz="2800" b="1" i="1" smtClean="0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1" i="1" smtClean="0">
                                          <a:latin typeface="Cambria Math"/>
                                          <a:ea typeface="Cambria Math"/>
                                        </a:rPr>
                                        <m:t>𝑪</m:t>
                                      </m:r>
                                    </m:e>
                                    <m:sub>
                                      <m:r>
                                        <a:rPr lang="en-US" sz="2800" b="1" i="1" smtClean="0">
                                          <a:latin typeface="Cambria Math"/>
                                          <a:ea typeface="Cambria Math"/>
                                        </a:rPr>
                                        <m:t>𝟏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eqArr>
                        </m:e>
                      </m: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624064"/>
                <a:ext cx="2595261" cy="146796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2795830" y="4424794"/>
                <a:ext cx="314432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𝑨𝑩𝑪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∾∆</m:t>
                      </m:r>
                      <m:sSub>
                        <m:sSub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5830" y="4424794"/>
                <a:ext cx="3144322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179512" y="1761659"/>
                <a:ext cx="8822544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Agar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𝑨𝑩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kesmadan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5 cm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ortiq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𝑨𝑩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va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tomonlarni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761659"/>
                <a:ext cx="8822544" cy="954107"/>
              </a:xfrm>
              <a:prstGeom prst="rect">
                <a:avLst/>
              </a:prstGeom>
              <a:blipFill rotWithShape="1">
                <a:blip r:embed="rId12"/>
                <a:stretch>
                  <a:fillRect l="-1381" t="-6410" b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841991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 animBg="1"/>
      <p:bldP spid="25" grpId="0" animBg="1"/>
      <p:bldP spid="26" grpId="0"/>
      <p:bldP spid="27" grpId="0"/>
      <p:bldP spid="28" grpId="0"/>
      <p:bldP spid="38" grpId="0"/>
      <p:bldP spid="39" grpId="0"/>
      <p:bldP spid="40" grpId="0"/>
      <p:bldP spid="41" grpId="0"/>
      <p:bldP spid="42" grpId="0"/>
      <p:bldP spid="4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/>
          <p:cNvSpPr>
            <a:spLocks noGrp="1"/>
          </p:cNvSpPr>
          <p:nvPr>
            <p:ph idx="4294967295"/>
          </p:nvPr>
        </p:nvSpPr>
        <p:spPr>
          <a:xfrm>
            <a:off x="914653" y="891807"/>
            <a:ext cx="7771863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dirty="0" err="1"/>
              <a:t>Darslikning</a:t>
            </a:r>
            <a:r>
              <a:rPr lang="en-US" sz="3200" dirty="0"/>
              <a:t> </a:t>
            </a:r>
            <a:endParaRPr lang="en-US" sz="3200" dirty="0" smtClean="0"/>
          </a:p>
          <a:p>
            <a:r>
              <a:rPr lang="en-US" sz="3200" b="1" dirty="0" smtClean="0">
                <a:solidFill>
                  <a:srgbClr val="7030A0"/>
                </a:solidFill>
              </a:rPr>
              <a:t>37-</a:t>
            </a:r>
            <a:r>
              <a:rPr lang="en-US" sz="3200" dirty="0" smtClean="0"/>
              <a:t>betidagi </a:t>
            </a:r>
            <a:r>
              <a:rPr lang="en-US" sz="3200" b="1" dirty="0" smtClean="0">
                <a:solidFill>
                  <a:srgbClr val="7030A0"/>
                </a:solidFill>
              </a:rPr>
              <a:t>10.6, 10.9, 10.12-</a:t>
            </a:r>
            <a:r>
              <a:rPr lang="en-US" sz="3200" dirty="0" smtClean="0"/>
              <a:t>mashqlar.</a:t>
            </a:r>
            <a:endParaRPr lang="ru-RU" sz="3200" dirty="0"/>
          </a:p>
        </p:txBody>
      </p:sp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281" y="2211710"/>
            <a:ext cx="4392488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</a:t>
            </a:r>
            <a:endParaRPr lang="ru-RU" sz="3800" b="1" kern="0" dirty="0"/>
          </a:p>
        </p:txBody>
      </p:sp>
    </p:spTree>
    <p:extLst>
      <p:ext uri="{BB962C8B-B14F-4D97-AF65-F5344CB8AC3E}">
        <p14:creationId xmlns:p14="http://schemas.microsoft.com/office/powerpoint/2010/main" val="187664780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2" y="51470"/>
            <a:ext cx="9143997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07504" y="797594"/>
                <a:ext cx="8822544" cy="7660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=∠</m:t>
                    </m:r>
                    <m:sSub>
                      <m:sSubPr>
                        <m:ctrlP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800" b="1" i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;    </m:t>
                    </m:r>
                    <m:f>
                      <m:fPr>
                        <m:ctrlP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𝑨𝑩</m:t>
                        </m:r>
                      </m:num>
                      <m:den>
                        <m:sSub>
                          <m:sSubPr>
                            <m:ctrlPr>
                              <a:rPr lang="en-US" sz="2800" b="1" i="1" dirty="0" smtClean="0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1" dirty="0" smtClean="0">
                                <a:latin typeface="Cambria Math"/>
                                <a:cs typeface="Arial" panose="020B0604020202020204" pitchFamily="34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2800" b="1" i="1" dirty="0" smtClean="0">
                                <a:latin typeface="Cambria Math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sz="2800" b="1" i="1" dirty="0" smtClean="0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1" dirty="0" smtClean="0">
                                <a:latin typeface="Cambria Math"/>
                                <a:cs typeface="Arial" panose="020B0604020202020204" pitchFamily="34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n-US" sz="2800" b="1" i="1" dirty="0" smtClean="0">
                                <a:latin typeface="Cambria Math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𝑨𝑪</m:t>
                        </m:r>
                      </m:num>
                      <m:den>
                        <m:sSub>
                          <m:sSubPr>
                            <m:ctrlPr>
                              <a:rPr lang="en-US" sz="2800" b="1" i="1" dirty="0" smtClean="0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1" dirty="0" smtClean="0">
                                <a:latin typeface="Cambria Math"/>
                                <a:cs typeface="Arial" panose="020B0604020202020204" pitchFamily="34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2800" b="1" i="1" dirty="0" smtClean="0">
                                <a:latin typeface="Cambria Math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sz="2800" b="1" i="1" dirty="0" smtClean="0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1" dirty="0" smtClean="0">
                                <a:latin typeface="Cambria Math"/>
                                <a:cs typeface="Arial" panose="020B0604020202020204" pitchFamily="34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2800" b="1" i="1" dirty="0" smtClean="0">
                                <a:latin typeface="Cambria Math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;  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𝑨𝑩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797594"/>
                <a:ext cx="8822544" cy="76604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Равнобедренный треугольник 23"/>
          <p:cNvSpPr/>
          <p:nvPr/>
        </p:nvSpPr>
        <p:spPr>
          <a:xfrm>
            <a:off x="3131840" y="1934711"/>
            <a:ext cx="2736304" cy="1106542"/>
          </a:xfrm>
          <a:prstGeom prst="triangle">
            <a:avLst>
              <a:gd name="adj" fmla="val 3043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Равнобедренный треугольник 24"/>
          <p:cNvSpPr/>
          <p:nvPr/>
        </p:nvSpPr>
        <p:spPr>
          <a:xfrm>
            <a:off x="6444208" y="1779662"/>
            <a:ext cx="2055825" cy="831361"/>
          </a:xfrm>
          <a:prstGeom prst="triangle">
            <a:avLst>
              <a:gd name="adj" fmla="val 3043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771800" y="2897237"/>
                <a:ext cx="51328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2897237"/>
                <a:ext cx="513281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818649" y="1529085"/>
                <a:ext cx="5373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8649" y="1529085"/>
                <a:ext cx="53732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724128" y="2825229"/>
                <a:ext cx="50558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2825229"/>
                <a:ext cx="505587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5912590" y="2264554"/>
                <a:ext cx="67563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2590" y="2264554"/>
                <a:ext cx="675634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7020272" y="1419622"/>
                <a:ext cx="69807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0272" y="1419622"/>
                <a:ext cx="698076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8398430" y="2251134"/>
                <a:ext cx="66441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8430" y="2251134"/>
                <a:ext cx="664413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140759" y="1713106"/>
                <a:ext cx="314432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𝑨𝑩𝑪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∾∆</m:t>
                      </m:r>
                      <m:sSub>
                        <m:sSub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759" y="1713106"/>
                <a:ext cx="3144322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51520" y="3435846"/>
                <a:ext cx="2431371" cy="9810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dirty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b="1" i="1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b="1" i="1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800" b="1" i="1">
                              <a:latin typeface="Cambria Math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800" b="1" i="1">
                              <a:latin typeface="Cambria Math"/>
                              <a:cs typeface="Arial" panose="020B0604020202020204" pitchFamily="34" charset="0"/>
                            </a:rPr>
                            <m:t>𝟓</m:t>
                          </m:r>
                        </m:num>
                        <m:den>
                          <m:sSub>
                            <m:sSubPr>
                              <m:ctrlPr>
                                <a:rPr lang="en-US" sz="2800" b="1" i="1" dirty="0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dirty="0">
                                  <a:latin typeface="Cambria Math"/>
                                  <a:cs typeface="Arial" panose="020B0604020202020204" pitchFamily="34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800" b="1" i="1" dirty="0">
                                  <a:latin typeface="Cambria Math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b="1" i="1" dirty="0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dirty="0">
                                  <a:latin typeface="Cambria Math"/>
                                  <a:cs typeface="Arial" panose="020B0604020202020204" pitchFamily="34" charset="0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800" b="1" i="1" dirty="0">
                                  <a:latin typeface="Cambria Math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2800" b="1" i="1" dirty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dirty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800" b="1" i="1" dirty="0">
                              <a:latin typeface="Cambria Math"/>
                              <a:cs typeface="Arial" panose="020B0604020202020204" pitchFamily="34" charset="0"/>
                            </a:rPr>
                            <m:t>𝟒</m:t>
                          </m:r>
                        </m:num>
                        <m:den>
                          <m:r>
                            <a:rPr lang="en-US" sz="2800" b="1" i="1" dirty="0">
                              <a:latin typeface="Cambria Math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435846"/>
                <a:ext cx="2431371" cy="981038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3174410" y="3435846"/>
                <a:ext cx="370184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/>
                          <a:cs typeface="Arial" panose="020B0604020202020204" pitchFamily="34" charset="0"/>
                        </a:rPr>
                        <m:t>𝟑</m:t>
                      </m:r>
                      <m:sSub>
                        <m:sSubPr>
                          <m:ctrlPr>
                            <a:rPr lang="en-US" sz="28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  <a:cs typeface="Arial" panose="020B0604020202020204" pitchFamily="34" charset="0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𝟏𝟓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𝟒</m:t>
                      </m:r>
                      <m:sSub>
                        <m:sSubPr>
                          <m:ctrlPr>
                            <a:rPr lang="en-US" sz="28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  <a:cs typeface="Arial" panose="020B0604020202020204" pitchFamily="34" charset="0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4410" y="3435846"/>
                <a:ext cx="3701846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3203848" y="3992746"/>
                <a:ext cx="200413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  <a:cs typeface="Arial" panose="020B0604020202020204" pitchFamily="34" charset="0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𝟏𝟓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848" y="3992746"/>
                <a:ext cx="2004138" cy="52322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2905869" y="4496802"/>
                <a:ext cx="514923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𝑨𝑩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  <a:cs typeface="Arial" panose="020B0604020202020204" pitchFamily="34" charset="0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𝟏𝟓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𝟐𝟎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5869" y="4496802"/>
                <a:ext cx="5149230" cy="52322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257777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2" y="51470"/>
            <a:ext cx="9143997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07504" y="797594"/>
                <a:ext cx="8822544" cy="7660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=∠</m:t>
                    </m:r>
                    <m:sSub>
                      <m:sSubPr>
                        <m:ctrlP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800" b="1" i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;    </m:t>
                    </m:r>
                    <m:f>
                      <m:fPr>
                        <m:ctrlP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𝑨𝑩</m:t>
                        </m:r>
                      </m:num>
                      <m:den>
                        <m:sSub>
                          <m:sSubPr>
                            <m:ctrlPr>
                              <a:rPr lang="en-US" sz="2800" b="1" i="1" dirty="0" smtClean="0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1" dirty="0" smtClean="0">
                                <a:latin typeface="Cambria Math"/>
                                <a:cs typeface="Arial" panose="020B0604020202020204" pitchFamily="34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2800" b="1" i="1" dirty="0" smtClean="0">
                                <a:latin typeface="Cambria Math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sz="2800" b="1" i="1" dirty="0" smtClean="0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1" dirty="0" smtClean="0">
                                <a:latin typeface="Cambria Math"/>
                                <a:cs typeface="Arial" panose="020B0604020202020204" pitchFamily="34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n-US" sz="2800" b="1" i="1" dirty="0" smtClean="0">
                                <a:latin typeface="Cambria Math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𝑨𝑪</m:t>
                        </m:r>
                      </m:num>
                      <m:den>
                        <m:sSub>
                          <m:sSubPr>
                            <m:ctrlPr>
                              <a:rPr lang="en-US" sz="2800" b="1" i="1" dirty="0" smtClean="0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1" dirty="0" smtClean="0">
                                <a:latin typeface="Cambria Math"/>
                                <a:cs typeface="Arial" panose="020B0604020202020204" pitchFamily="34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2800" b="1" i="1" dirty="0" smtClean="0">
                                <a:latin typeface="Cambria Math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sz="2800" b="1" i="1" dirty="0" smtClean="0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1" dirty="0" smtClean="0">
                                <a:latin typeface="Cambria Math"/>
                                <a:cs typeface="Arial" panose="020B0604020202020204" pitchFamily="34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2800" b="1" i="1" dirty="0" smtClean="0">
                                <a:latin typeface="Cambria Math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;  </m:t>
                    </m:r>
                    <m:sSub>
                      <m:sSubPr>
                        <m:ctrlP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𝑨𝑩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𝟔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797594"/>
                <a:ext cx="8822544" cy="76604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Равнобедренный треугольник 23"/>
          <p:cNvSpPr/>
          <p:nvPr/>
        </p:nvSpPr>
        <p:spPr>
          <a:xfrm>
            <a:off x="3131840" y="1934711"/>
            <a:ext cx="2736304" cy="1106542"/>
          </a:xfrm>
          <a:prstGeom prst="triangle">
            <a:avLst>
              <a:gd name="adj" fmla="val 3043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Равнобедренный треугольник 24"/>
          <p:cNvSpPr/>
          <p:nvPr/>
        </p:nvSpPr>
        <p:spPr>
          <a:xfrm>
            <a:off x="6444208" y="1779662"/>
            <a:ext cx="2055825" cy="831361"/>
          </a:xfrm>
          <a:prstGeom prst="triangle">
            <a:avLst>
              <a:gd name="adj" fmla="val 3043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771800" y="2897237"/>
                <a:ext cx="51328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2897237"/>
                <a:ext cx="513281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818649" y="1529085"/>
                <a:ext cx="5373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8649" y="1529085"/>
                <a:ext cx="53732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724128" y="2825229"/>
                <a:ext cx="50558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2825229"/>
                <a:ext cx="505587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5912590" y="2264554"/>
                <a:ext cx="67563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2590" y="2264554"/>
                <a:ext cx="675634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7020272" y="1419622"/>
                <a:ext cx="69807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0272" y="1419622"/>
                <a:ext cx="698076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8398430" y="2251134"/>
                <a:ext cx="66441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8430" y="2251134"/>
                <a:ext cx="664413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140759" y="1713106"/>
                <a:ext cx="314432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𝑨𝑩𝑪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∾∆</m:t>
                      </m:r>
                      <m:sSub>
                        <m:sSub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759" y="1713106"/>
                <a:ext cx="3144322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51520" y="3435846"/>
                <a:ext cx="2087430" cy="9002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dirty="0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800" b="1" i="1" dirty="0" smtClean="0">
                              <a:latin typeface="Cambria Math"/>
                              <a:cs typeface="Arial" panose="020B0604020202020204" pitchFamily="34" charset="0"/>
                            </a:rPr>
                            <m:t>𝑨𝑩</m:t>
                          </m:r>
                        </m:num>
                        <m:den>
                          <m:r>
                            <a:rPr lang="en-US" sz="2800" b="1" i="1" dirty="0" smtClean="0">
                              <a:latin typeface="Cambria Math"/>
                              <a:cs typeface="Arial" panose="020B0604020202020204" pitchFamily="34" charset="0"/>
                            </a:rPr>
                            <m:t>𝑨𝑩</m:t>
                          </m:r>
                          <m:r>
                            <a:rPr lang="en-US" sz="2800" b="1" i="1" dirty="0" smtClean="0"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800" b="1" i="1" dirty="0" smtClean="0">
                              <a:latin typeface="Cambria Math"/>
                              <a:cs typeface="Arial" panose="020B0604020202020204" pitchFamily="34" charset="0"/>
                            </a:rPr>
                            <m:t>𝟔</m:t>
                          </m:r>
                        </m:den>
                      </m:f>
                      <m:r>
                        <a:rPr lang="en-US" sz="2800" b="1" i="1" dirty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dirty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800" b="1" i="1" dirty="0">
                              <a:latin typeface="Cambria Math"/>
                              <a:cs typeface="Arial" panose="020B0604020202020204" pitchFamily="34" charset="0"/>
                            </a:rPr>
                            <m:t>𝟒</m:t>
                          </m:r>
                        </m:num>
                        <m:den>
                          <m:r>
                            <a:rPr lang="en-US" sz="2800" b="1" i="1" dirty="0">
                              <a:latin typeface="Cambria Math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435846"/>
                <a:ext cx="2087430" cy="90024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3174410" y="3435846"/>
                <a:ext cx="301396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2800" b="1" i="1" dirty="0" smtClean="0">
                          <a:latin typeface="Cambria Math"/>
                          <a:cs typeface="Arial" panose="020B0604020202020204" pitchFamily="34" charset="0"/>
                        </a:rPr>
                        <m:t>𝑨𝑩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𝑨𝑩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𝟐𝟒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4410" y="3435846"/>
                <a:ext cx="3013967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3203848" y="3992746"/>
                <a:ext cx="166019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𝑨𝑩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𝟐𝟒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848" y="3992746"/>
                <a:ext cx="1660198" cy="52322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2905869" y="4496802"/>
                <a:ext cx="514923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  <a:cs typeface="Arial" panose="020B0604020202020204" pitchFamily="34" charset="0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𝑨𝑩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𝟐𝟒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𝟏𝟖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5869" y="4496802"/>
                <a:ext cx="5149230" cy="52322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487966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2" y="51470"/>
            <a:ext cx="9143997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07504" y="797594"/>
                <a:ext cx="8064896" cy="7660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𝒄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=∠</m:t>
                    </m:r>
                    <m:sSub>
                      <m:sSubPr>
                        <m:ctrlP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800" b="1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800" b="1" i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;    </m:t>
                    </m:r>
                    <m:f>
                      <m:fPr>
                        <m:ctrlP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𝑨𝑩</m:t>
                        </m:r>
                      </m:num>
                      <m:den>
                        <m:sSub>
                          <m:sSubPr>
                            <m:ctrlPr>
                              <a:rPr lang="en-US" sz="2800" b="1" i="1" dirty="0" smtClean="0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1" dirty="0" smtClean="0">
                                <a:latin typeface="Cambria Math"/>
                                <a:cs typeface="Arial" panose="020B0604020202020204" pitchFamily="34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2800" b="1" i="1" dirty="0" smtClean="0">
                                <a:latin typeface="Cambria Math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sz="2800" b="1" i="1" dirty="0" smtClean="0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1" dirty="0" smtClean="0">
                                <a:latin typeface="Cambria Math"/>
                                <a:cs typeface="Arial" panose="020B0604020202020204" pitchFamily="34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n-US" sz="2800" b="1" i="1" dirty="0" smtClean="0">
                                <a:latin typeface="Cambria Math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𝑨𝑪</m:t>
                        </m:r>
                      </m:num>
                      <m:den>
                        <m:sSub>
                          <m:sSubPr>
                            <m:ctrlPr>
                              <a:rPr lang="en-US" sz="2800" b="1" i="1" dirty="0" smtClean="0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1" dirty="0" smtClean="0">
                                <a:latin typeface="Cambria Math"/>
                                <a:cs typeface="Arial" panose="020B0604020202020204" pitchFamily="34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2800" b="1" i="1" dirty="0" smtClean="0">
                                <a:latin typeface="Cambria Math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sz="2800" b="1" i="1" dirty="0" smtClean="0"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1" dirty="0" smtClean="0">
                                <a:latin typeface="Cambria Math"/>
                                <a:cs typeface="Arial" panose="020B0604020202020204" pitchFamily="34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2800" b="1" i="1" dirty="0" smtClean="0">
                                <a:latin typeface="Cambria Math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;     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𝑺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𝟒𝟎𝟎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797594"/>
                <a:ext cx="8064896" cy="76604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Равнобедренный треугольник 23"/>
          <p:cNvSpPr/>
          <p:nvPr/>
        </p:nvSpPr>
        <p:spPr>
          <a:xfrm>
            <a:off x="3418341" y="1934711"/>
            <a:ext cx="2736304" cy="1106542"/>
          </a:xfrm>
          <a:prstGeom prst="triangle">
            <a:avLst>
              <a:gd name="adj" fmla="val 3043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Равнобедренный треугольник 24"/>
          <p:cNvSpPr/>
          <p:nvPr/>
        </p:nvSpPr>
        <p:spPr>
          <a:xfrm>
            <a:off x="6444208" y="1779662"/>
            <a:ext cx="2055825" cy="831361"/>
          </a:xfrm>
          <a:prstGeom prst="triangle">
            <a:avLst>
              <a:gd name="adj" fmla="val 3043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058301" y="2897237"/>
                <a:ext cx="51328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8301" y="2897237"/>
                <a:ext cx="513281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105150" y="1529085"/>
                <a:ext cx="5373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5150" y="1529085"/>
                <a:ext cx="53732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010629" y="2825229"/>
                <a:ext cx="50558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0629" y="2825229"/>
                <a:ext cx="505587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5912590" y="2264554"/>
                <a:ext cx="67563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2590" y="2264554"/>
                <a:ext cx="675634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7020272" y="1419622"/>
                <a:ext cx="69807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0272" y="1419622"/>
                <a:ext cx="698076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8398430" y="2251134"/>
                <a:ext cx="66441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8430" y="2251134"/>
                <a:ext cx="664413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140759" y="1713106"/>
                <a:ext cx="314432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𝑨𝑩𝑪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∾∆</m:t>
                      </m:r>
                      <m:sSub>
                        <m:sSub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759" y="1713106"/>
                <a:ext cx="3144322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79512" y="2585039"/>
                <a:ext cx="2747675" cy="10668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dirty="0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800" b="1" i="1" dirty="0" smtClean="0">
                              <a:latin typeface="Cambria Math"/>
                              <a:cs typeface="Arial" panose="020B0604020202020204" pitchFamily="34" charset="0"/>
                            </a:rPr>
                            <m:t>𝑺</m:t>
                          </m:r>
                        </m:num>
                        <m:den>
                          <m:sSub>
                            <m:sSubPr>
                              <m:ctrlPr>
                                <a:rPr lang="en-US" sz="2800" b="1" i="1" dirty="0" smtClean="0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1" dirty="0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sz="2800" b="1" i="1" dirty="0" smtClean="0">
                                  <a:latin typeface="Cambria Math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2800" b="1" i="1" dirty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800" b="1" i="1" dirty="0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b="1" i="1" dirty="0" smtClean="0"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800" b="1" i="1" dirty="0"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800" b="1" i="1" dirty="0"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𝟒</m:t>
                                  </m:r>
                                </m:num>
                                <m:den>
                                  <m:r>
                                    <a:rPr lang="en-US" sz="2800" b="1" i="1" dirty="0">
                                      <a:latin typeface="Cambria Math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800" b="1" i="1" dirty="0" smtClean="0">
                              <a:latin typeface="Cambria Math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800" b="1" i="1" dirty="0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dirty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800" b="1" i="1" dirty="0" smtClean="0">
                              <a:latin typeface="Cambria Math"/>
                              <a:cs typeface="Arial" panose="020B0604020202020204" pitchFamily="34" charset="0"/>
                            </a:rPr>
                            <m:t>𝟏𝟔</m:t>
                          </m:r>
                        </m:num>
                        <m:den>
                          <m:r>
                            <a:rPr lang="en-US" sz="2800" b="1" i="1" dirty="0" smtClean="0">
                              <a:latin typeface="Cambria Math"/>
                              <a:cs typeface="Arial" panose="020B0604020202020204" pitchFamily="34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585039"/>
                <a:ext cx="2747675" cy="106683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333312" y="3830205"/>
                <a:ext cx="2438488" cy="90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dirty="0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800" b="1" i="1" dirty="0" smtClean="0">
                              <a:latin typeface="Cambria Math"/>
                              <a:cs typeface="Arial" panose="020B0604020202020204" pitchFamily="34" charset="0"/>
                            </a:rPr>
                            <m:t>𝑺</m:t>
                          </m:r>
                        </m:num>
                        <m:den>
                          <m:r>
                            <a:rPr lang="en-US" sz="2800" b="1" i="1" dirty="0" smtClean="0">
                              <a:latin typeface="Cambria Math"/>
                              <a:cs typeface="Arial" panose="020B0604020202020204" pitchFamily="34" charset="0"/>
                            </a:rPr>
                            <m:t>𝟒𝟎𝟎</m:t>
                          </m:r>
                          <m:r>
                            <a:rPr lang="en-US" sz="2800" b="1" i="1" dirty="0" smtClean="0">
                              <a:latin typeface="Cambria Math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800" b="1" i="1" dirty="0" smtClean="0">
                              <a:latin typeface="Cambria Math"/>
                              <a:cs typeface="Arial" panose="020B0604020202020204" pitchFamily="34" charset="0"/>
                            </a:rPr>
                            <m:t>𝑺</m:t>
                          </m:r>
                        </m:den>
                      </m:f>
                      <m:r>
                        <a:rPr lang="en-US" sz="2800" b="1" i="1" dirty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dirty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800" b="1" i="1" dirty="0" smtClean="0">
                              <a:latin typeface="Cambria Math"/>
                              <a:cs typeface="Arial" panose="020B0604020202020204" pitchFamily="34" charset="0"/>
                            </a:rPr>
                            <m:t>𝟏𝟔</m:t>
                          </m:r>
                        </m:num>
                        <m:den>
                          <m:r>
                            <a:rPr lang="en-US" sz="2800" b="1" i="1" dirty="0" smtClean="0">
                              <a:latin typeface="Cambria Math"/>
                              <a:cs typeface="Arial" panose="020B0604020202020204" pitchFamily="34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312" y="3830205"/>
                <a:ext cx="2438488" cy="90178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3851920" y="3363838"/>
                <a:ext cx="307167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/>
                          <a:cs typeface="Arial" panose="020B0604020202020204" pitchFamily="34" charset="0"/>
                        </a:rPr>
                        <m:t>𝟗</m:t>
                      </m:r>
                      <m:r>
                        <a:rPr lang="en-US" sz="2800" b="1" i="1" dirty="0" smtClean="0">
                          <a:latin typeface="Cambria Math"/>
                          <a:cs typeface="Arial" panose="020B0604020202020204" pitchFamily="34" charset="0"/>
                        </a:rPr>
                        <m:t>𝑺</m:t>
                      </m:r>
                      <m:r>
                        <a:rPr lang="en-US" sz="2800" b="1" i="1" dirty="0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800" b="1" i="1" dirty="0" smtClean="0">
                          <a:latin typeface="Cambria Math"/>
                          <a:cs typeface="Arial" panose="020B0604020202020204" pitchFamily="34" charset="0"/>
                        </a:rPr>
                        <m:t>𝟔𝟒𝟎𝟎</m:t>
                      </m:r>
                      <m:r>
                        <a:rPr lang="en-US" sz="2800" b="1" i="1" dirty="0" smtClean="0">
                          <a:latin typeface="Cambria Math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800" b="1" i="1" dirty="0" smtClean="0">
                          <a:latin typeface="Cambria Math"/>
                          <a:cs typeface="Arial" panose="020B0604020202020204" pitchFamily="34" charset="0"/>
                        </a:rPr>
                        <m:t>𝟏𝟔</m:t>
                      </m:r>
                      <m:r>
                        <a:rPr lang="en-US" sz="2800" b="1" i="1" dirty="0" smtClean="0">
                          <a:latin typeface="Cambria Math"/>
                          <a:cs typeface="Arial" panose="020B0604020202020204" pitchFamily="34" charset="0"/>
                        </a:rPr>
                        <m:t>𝑺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3363838"/>
                <a:ext cx="3071674" cy="52322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3851920" y="3848730"/>
                <a:ext cx="222605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/>
                          <a:cs typeface="Arial" panose="020B0604020202020204" pitchFamily="34" charset="0"/>
                        </a:rPr>
                        <m:t>𝟐𝟓</m:t>
                      </m:r>
                      <m:r>
                        <a:rPr lang="en-US" sz="2800" b="1" i="1" dirty="0" smtClean="0">
                          <a:latin typeface="Cambria Math"/>
                          <a:cs typeface="Arial" panose="020B0604020202020204" pitchFamily="34" charset="0"/>
                        </a:rPr>
                        <m:t>𝑺</m:t>
                      </m:r>
                      <m:r>
                        <a:rPr lang="en-US" sz="2800" b="1" i="1" dirty="0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800" b="1" i="1" dirty="0" smtClean="0">
                          <a:latin typeface="Cambria Math"/>
                          <a:cs typeface="Arial" panose="020B0604020202020204" pitchFamily="34" charset="0"/>
                        </a:rPr>
                        <m:t>𝟔𝟒𝟎𝟎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3848730"/>
                <a:ext cx="2226059" cy="52322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3779912" y="4280778"/>
                <a:ext cx="158165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latin typeface="Cambria Math"/>
                          <a:cs typeface="Arial" panose="020B0604020202020204" pitchFamily="34" charset="0"/>
                        </a:rPr>
                        <m:t>𝑺</m:t>
                      </m:r>
                      <m:r>
                        <a:rPr lang="en-US" sz="2800" b="1" i="1" dirty="0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800" b="1" i="1" dirty="0" smtClean="0">
                          <a:latin typeface="Cambria Math"/>
                          <a:cs typeface="Arial" panose="020B0604020202020204" pitchFamily="34" charset="0"/>
                        </a:rPr>
                        <m:t>𝟐𝟓𝟔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4280778"/>
                <a:ext cx="1581651" cy="52322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5510629" y="4280778"/>
                <a:ext cx="349608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2800" b="1" i="1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𝟒𝟎𝟎</m:t>
                      </m:r>
                      <m:r>
                        <a:rPr lang="en-US" sz="2800" b="1" i="1" smtClean="0">
                          <a:latin typeface="Cambria Math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800" b="1" i="1" dirty="0" smtClean="0">
                          <a:latin typeface="Cambria Math"/>
                          <a:cs typeface="Arial" panose="020B0604020202020204" pitchFamily="34" charset="0"/>
                        </a:rPr>
                        <m:t>𝑺</m:t>
                      </m:r>
                      <m:r>
                        <a:rPr lang="en-US" sz="2800" b="1" i="1" dirty="0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800" b="1" i="1" dirty="0" smtClean="0">
                          <a:latin typeface="Cambria Math"/>
                          <a:cs typeface="Arial" panose="020B0604020202020204" pitchFamily="34" charset="0"/>
                        </a:rPr>
                        <m:t>𝟏𝟒𝟒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0629" y="4280778"/>
                <a:ext cx="3496085" cy="523220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022480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" grpId="0"/>
      <p:bldP spid="23" grpId="0"/>
      <p:bldP spid="29" grpId="0"/>
      <p:bldP spid="30" grpId="0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T.T.T.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alomati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51520" y="683860"/>
            <a:ext cx="882254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proporsional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39552" y="2499742"/>
                <a:ext cx="296613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1" i="1">
                          <a:latin typeface="Cambria Math"/>
                        </a:rPr>
                        <m:t>𝑨𝑩𝑪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r>
                        <a:rPr lang="en-US" sz="2800" b="1" i="1">
                          <a:latin typeface="Cambria Math"/>
                        </a:rPr>
                        <m:t>∆</m:t>
                      </m:r>
                      <m:sSub>
                        <m:sSub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499742"/>
                <a:ext cx="2966133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Равнобедренный треугольник 4"/>
          <p:cNvSpPr/>
          <p:nvPr/>
        </p:nvSpPr>
        <p:spPr>
          <a:xfrm>
            <a:off x="5004048" y="2689344"/>
            <a:ext cx="2736304" cy="1106542"/>
          </a:xfrm>
          <a:prstGeom prst="triangle">
            <a:avLst>
              <a:gd name="adj" fmla="val 3043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>
            <a:off x="6444208" y="4083918"/>
            <a:ext cx="2055825" cy="831361"/>
          </a:xfrm>
          <a:prstGeom prst="triangle">
            <a:avLst>
              <a:gd name="adj" fmla="val 3043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644008" y="3651870"/>
                <a:ext cx="51328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3651870"/>
                <a:ext cx="513281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690857" y="2283718"/>
                <a:ext cx="5373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0857" y="2283718"/>
                <a:ext cx="53732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596336" y="3579862"/>
                <a:ext cx="50558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6336" y="3579862"/>
                <a:ext cx="505587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912590" y="4568810"/>
                <a:ext cx="67563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2590" y="4568810"/>
                <a:ext cx="675634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020272" y="3723878"/>
                <a:ext cx="69807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0272" y="3723878"/>
                <a:ext cx="698076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398430" y="4555390"/>
                <a:ext cx="66441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8430" y="4555390"/>
                <a:ext cx="664413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23528" y="3111664"/>
                <a:ext cx="3678636" cy="9722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𝑨𝑩</m:t>
                          </m:r>
                        </m:num>
                        <m:den>
                          <m:sSub>
                            <m:sSubPr>
                              <m:ctrlPr>
                                <a:rPr lang="ru-RU" sz="2800" b="1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800" b="1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2800" b="1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𝑨𝑪</m:t>
                          </m:r>
                        </m:num>
                        <m:den>
                          <m:sSub>
                            <m:sSubPr>
                              <m:ctrlPr>
                                <a:rPr lang="ru-RU" sz="2800" b="1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800" b="1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2800" b="1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𝑩𝑪</m:t>
                          </m:r>
                        </m:num>
                        <m:den>
                          <m:sSub>
                            <m:sSubPr>
                              <m:ctrlP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111664"/>
                <a:ext cx="3678636" cy="97225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39552" y="4280778"/>
                <a:ext cx="314432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𝑨𝑩𝑪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∾∆</m:t>
                      </m:r>
                      <m:sSub>
                        <m:sSub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4280778"/>
                <a:ext cx="3144322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922769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9" grpId="0"/>
      <p:bldP spid="5" grpId="0" animBg="1"/>
      <p:bldP spid="13" grpId="0" animBg="1"/>
      <p:bldP spid="14" grpId="0"/>
      <p:bldP spid="15" grpId="0"/>
      <p:bldP spid="16" grpId="0"/>
      <p:bldP spid="18" grpId="0"/>
      <p:bldP spid="19" grpId="0"/>
      <p:bldP spid="20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T.T.T.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alomati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isboti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63037" y="1881323"/>
                <a:ext cx="1798698" cy="92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𝑨𝑩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𝑨𝑫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𝑩𝑪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𝑫𝑬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037" y="1881323"/>
                <a:ext cx="1798698" cy="92788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92532" y="2859782"/>
                <a:ext cx="2479268" cy="1003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𝑨𝑩</m:t>
                          </m:r>
                        </m:num>
                        <m:den>
                          <m:sSub>
                            <m:sSub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𝑩𝑪</m:t>
                          </m:r>
                        </m:num>
                        <m:den>
                          <m:sSub>
                            <m:sSub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532" y="2859782"/>
                <a:ext cx="2479268" cy="100380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191" y="2018506"/>
            <a:ext cx="5573305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79512" y="843558"/>
                <a:ext cx="499053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</a:rPr>
                      <m:t>𝑨𝑩𝑪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da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𝑫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∈</m:t>
                    </m:r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𝑨𝑩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𝑨𝑫</m:t>
                    </m:r>
                    <m:r>
                      <a:rPr lang="en-US" sz="2800" b="1" i="1" dirty="0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28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843558"/>
                <a:ext cx="4990533" cy="538609"/>
              </a:xfrm>
              <a:prstGeom prst="rect">
                <a:avLst/>
              </a:prstGeom>
              <a:blipFill rotWithShape="1">
                <a:blip r:embed="rId6"/>
                <a:stretch>
                  <a:fillRect t="-11236" b="-269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796136" y="851126"/>
                <a:ext cx="169289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𝑩𝑪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∥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𝑫𝑬</m:t>
                      </m:r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851126"/>
                <a:ext cx="1692899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27886" y="1338903"/>
                <a:ext cx="400218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B.B.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=&gt;</m:t>
                    </m:r>
                  </m:oMath>
                </a14:m>
                <a:r>
                  <a:rPr lang="ru-RU" sz="2800" b="1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ru-RU" sz="2800" b="1" i="1"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𝑨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𝑬𝑫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∾∆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𝑨𝑪𝑩</m:t>
                    </m:r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886" y="1338903"/>
                <a:ext cx="4002186" cy="523220"/>
              </a:xfrm>
              <a:prstGeom prst="rect">
                <a:avLst/>
              </a:prstGeom>
              <a:blipFill rotWithShape="1">
                <a:blip r:embed="rId8"/>
                <a:stretch>
                  <a:fillRect l="-3201" t="-14118" b="-305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51197" y="4083918"/>
                <a:ext cx="213257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𝑫𝑬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197" y="4083918"/>
                <a:ext cx="2132571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430121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7" grpId="0"/>
      <p:bldP spid="13" grpId="0"/>
      <p:bldP spid="14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T.T.T.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alomati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isboti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18133" y="1764742"/>
                <a:ext cx="1798698" cy="92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𝑨𝑩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𝑨𝑫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𝑨𝑪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𝑨𝑬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133" y="1764742"/>
                <a:ext cx="1798698" cy="92788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92532" y="771550"/>
                <a:ext cx="2551403" cy="1003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𝑨𝑩</m:t>
                          </m:r>
                        </m:num>
                        <m:den>
                          <m:sSub>
                            <m:sSub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𝑨𝑪</m:t>
                          </m:r>
                        </m:num>
                        <m:den>
                          <m:sSub>
                            <m:sSub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532" y="771550"/>
                <a:ext cx="2551403" cy="100380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191" y="799934"/>
            <a:ext cx="5573305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08905" y="2715766"/>
                <a:ext cx="207486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𝑨𝑬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905" y="2715766"/>
                <a:ext cx="2074863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79513" y="3273827"/>
                <a:ext cx="4248472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𝑫𝑬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; </m:t>
                      </m:r>
                    </m:oMath>
                  </m:oMathPara>
                </a14:m>
                <a:endParaRPr lang="en-US" sz="2800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>
                          <a:latin typeface="Cambria Math"/>
                        </a:rPr>
                        <m:t>=</m:t>
                      </m:r>
                      <m:r>
                        <a:rPr lang="en-US" sz="2800" b="1" i="1">
                          <a:latin typeface="Cambria Math"/>
                        </a:rPr>
                        <m:t>𝑨𝑬</m:t>
                      </m:r>
                      <m:r>
                        <a:rPr lang="en-US" sz="2800" b="1" i="0" smtClean="0">
                          <a:latin typeface="Cambria Math"/>
                        </a:rPr>
                        <m:t>;</m:t>
                      </m:r>
                      <m:r>
                        <a:rPr lang="en-US" sz="2800" b="1" i="1" smtClean="0">
                          <a:latin typeface="Cambria Math"/>
                        </a:rPr>
                        <m:t>  </m:t>
                      </m:r>
                      <m:r>
                        <a:rPr lang="en-US" sz="2800" b="1" i="1" smtClean="0">
                          <a:latin typeface="Cambria Math"/>
                        </a:rPr>
                        <m:t>𝑨𝑫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3" y="3273827"/>
                <a:ext cx="4248472" cy="95410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193635" y="3723878"/>
                <a:ext cx="505888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  <m:r>
                        <a:rPr lang="en-US" sz="2800" b="1" i="1" smtClean="0">
                          <a:latin typeface="Cambria Math"/>
                        </a:rPr>
                        <m:t>.</m:t>
                      </m:r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  <m:r>
                        <a:rPr lang="en-US" sz="2800" b="1" i="1" smtClean="0">
                          <a:latin typeface="Cambria Math"/>
                        </a:rPr>
                        <m:t>.</m:t>
                      </m:r>
                      <m:r>
                        <a:rPr lang="en-US" sz="2800" b="1" i="1" smtClean="0">
                          <a:latin typeface="Cambria Math"/>
                        </a:rPr>
                        <m:t>𝑻</m:t>
                      </m:r>
                      <m:r>
                        <a:rPr lang="en-US" sz="2800" b="1" i="1" smtClean="0">
                          <a:latin typeface="Cambria Math"/>
                        </a:rPr>
                        <m:t>.=&gt; 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𝑨𝑫𝑬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=∆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3635" y="3723878"/>
                <a:ext cx="5058885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92532" y="4280778"/>
                <a:ext cx="264764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𝑨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𝑫𝑬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∾∆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𝑨𝑩𝑪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532" y="4280778"/>
                <a:ext cx="2647648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563888" y="4291231"/>
                <a:ext cx="314432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𝑨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𝑩𝑪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∾∆</m:t>
                      </m:r>
                      <m:sSub>
                        <m:sSub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4291231"/>
                <a:ext cx="3144322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594918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3" grpId="0"/>
      <p:bldP spid="4" grpId="0"/>
      <p:bldP spid="5" grpId="0"/>
      <p:bldP spid="9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662955"/>
            <a:ext cx="882254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uchburchakdan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birining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ikkinchisining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tomoniga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proporsional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uchburchaklarning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isbotlang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8" name="Равнобедренный треугольник 17"/>
          <p:cNvSpPr/>
          <p:nvPr/>
        </p:nvSpPr>
        <p:spPr>
          <a:xfrm>
            <a:off x="2915816" y="2798807"/>
            <a:ext cx="2736304" cy="1106542"/>
          </a:xfrm>
          <a:prstGeom prst="triangle">
            <a:avLst>
              <a:gd name="adj" fmla="val 49185"/>
            </a:avLst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Равнобедренный треугольник 19"/>
          <p:cNvSpPr/>
          <p:nvPr/>
        </p:nvSpPr>
        <p:spPr>
          <a:xfrm>
            <a:off x="6417861" y="2931790"/>
            <a:ext cx="2055825" cy="831361"/>
          </a:xfrm>
          <a:prstGeom prst="triangle">
            <a:avLst>
              <a:gd name="adj" fmla="val 49424"/>
            </a:avLst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483768" y="3723878"/>
                <a:ext cx="51328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3723878"/>
                <a:ext cx="513281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034673" y="2321173"/>
                <a:ext cx="5373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4673" y="2321173"/>
                <a:ext cx="537327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578581" y="3761333"/>
                <a:ext cx="50558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8581" y="3761333"/>
                <a:ext cx="505587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886243" y="3416682"/>
                <a:ext cx="67563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6243" y="3416682"/>
                <a:ext cx="675634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7208418" y="2480578"/>
                <a:ext cx="69807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8418" y="2480578"/>
                <a:ext cx="698076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8372083" y="3403262"/>
                <a:ext cx="66441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2083" y="3403262"/>
                <a:ext cx="664413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51520" y="2283718"/>
                <a:ext cx="2381741" cy="9722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𝑨𝑩</m:t>
                          </m:r>
                        </m:num>
                        <m:den>
                          <m:sSub>
                            <m:sSub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𝑨𝑪</m:t>
                          </m:r>
                        </m:num>
                        <m:den>
                          <m:sSub>
                            <m:sSub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283718"/>
                <a:ext cx="2381741" cy="97225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/>
          <p:cNvCxnSpPr/>
          <p:nvPr/>
        </p:nvCxnSpPr>
        <p:spPr>
          <a:xfrm>
            <a:off x="3419872" y="3291830"/>
            <a:ext cx="311916" cy="5564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4764140" y="3291830"/>
            <a:ext cx="311916" cy="5564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6804248" y="3291830"/>
            <a:ext cx="311916" cy="5564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7788476" y="3291830"/>
            <a:ext cx="311916" cy="5564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251520" y="3219822"/>
                <a:ext cx="2404184" cy="9722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𝑨𝑩</m:t>
                          </m:r>
                        </m:num>
                        <m:den>
                          <m:sSub>
                            <m:sSub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𝑩𝑪</m:t>
                          </m:r>
                        </m:num>
                        <m:den>
                          <m:sSub>
                            <m:sSub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219822"/>
                <a:ext cx="2404184" cy="97225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107504" y="4160237"/>
                <a:ext cx="9082358" cy="9722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𝑨𝑩</m:t>
                          </m:r>
                        </m:num>
                        <m:den>
                          <m:sSub>
                            <m:sSub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𝑨𝑪</m:t>
                          </m:r>
                        </m:num>
                        <m:den>
                          <m:sSub>
                            <m:sSub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2800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atin typeface="Cambria Math"/>
                            </a:rPr>
                            <m:t>𝑩𝑪</m:t>
                          </m:r>
                        </m:num>
                        <m:den>
                          <m:sSub>
                            <m:sSubPr>
                              <m:ctrlPr>
                                <a:rPr lang="ru-RU" sz="28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8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=&gt;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𝑻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.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𝑻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.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𝑻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.=&gt;∆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𝑨𝑩𝑪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∾∆</m:t>
                      </m:r>
                      <m:sSub>
                        <m:sSub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4160237"/>
                <a:ext cx="9082358" cy="972254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579554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8" grpId="0" animBg="1"/>
      <p:bldP spid="20" grpId="0" animBg="1"/>
      <p:bldP spid="23" grpId="0"/>
      <p:bldP spid="24" grpId="0"/>
      <p:bldP spid="25" grpId="0"/>
      <p:bldP spid="26" grpId="0"/>
      <p:bldP spid="27" grpId="0"/>
      <p:bldP spid="28" grpId="0"/>
      <p:bldP spid="2" grpId="0"/>
      <p:bldP spid="32" grpId="0"/>
      <p:bldP spid="3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6322131aad19fd3846626fb18fcccf6c7346f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10711</TotalTime>
  <Words>2016</Words>
  <Application>Microsoft Office PowerPoint</Application>
  <PresentationFormat>Экран (16:9)</PresentationFormat>
  <Paragraphs>258</Paragraphs>
  <Slides>20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acer</cp:lastModifiedBy>
  <cp:revision>912</cp:revision>
  <dcterms:created xsi:type="dcterms:W3CDTF">2020-04-09T07:32:19Z</dcterms:created>
  <dcterms:modified xsi:type="dcterms:W3CDTF">2021-03-04T04:19:37Z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