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1382" r:id="rId2"/>
    <p:sldId id="1512" r:id="rId3"/>
    <p:sldId id="1514" r:id="rId4"/>
    <p:sldId id="1513" r:id="rId5"/>
    <p:sldId id="1515" r:id="rId6"/>
    <p:sldId id="1499" r:id="rId7"/>
    <p:sldId id="1516" r:id="rId8"/>
    <p:sldId id="1517" r:id="rId9"/>
    <p:sldId id="1485" r:id="rId10"/>
    <p:sldId id="1505" r:id="rId11"/>
    <p:sldId id="1518" r:id="rId12"/>
    <p:sldId id="1519" r:id="rId13"/>
    <p:sldId id="1520" r:id="rId14"/>
    <p:sldId id="1521" r:id="rId15"/>
    <p:sldId id="1522" r:id="rId16"/>
    <p:sldId id="1523" r:id="rId17"/>
    <p:sldId id="1524" r:id="rId18"/>
    <p:sldId id="1525" r:id="rId19"/>
    <p:sldId id="1526" r:id="rId20"/>
    <p:sldId id="1527" r:id="rId21"/>
    <p:sldId id="1494" r:id="rId22"/>
  </p:sldIdLst>
  <p:sldSz cx="9144000" cy="5143500" type="screen16x9"/>
  <p:notesSz cx="5765800" cy="3244850"/>
  <p:custDataLst>
    <p:tags r:id="rId2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85" d="100"/>
          <a:sy n="85" d="100"/>
        </p:scale>
        <p:origin x="-906" y="-78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05A509-F693-4BF8-A7C9-A80377B33228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05A509-F693-4BF8-A7C9-A80377B33228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814FDB-B577-4CF4-8F42-5866DFD093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8381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65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pn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2.png"/><Relationship Id="rId5" Type="http://schemas.openxmlformats.org/officeDocument/2006/relationships/image" Target="../media/image96.pn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12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05.png"/><Relationship Id="rId9" Type="http://schemas.openxmlformats.org/officeDocument/2006/relationships/image" Target="../media/image1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16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05.png"/><Relationship Id="rId9" Type="http://schemas.openxmlformats.org/officeDocument/2006/relationships/image" Target="../media/image1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10" Type="http://schemas.openxmlformats.org/officeDocument/2006/relationships/image" Target="../media/image135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25.png"/><Relationship Id="rId7" Type="http://schemas.openxmlformats.org/officeDocument/2006/relationships/image" Target="../media/image31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6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187267"/>
            <a:ext cx="4968552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Uchburchaklar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o‘xshashligining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birinchi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alomati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2031" y="2041510"/>
            <a:ext cx="545553" cy="23566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807736" y="394730"/>
            <a:ext cx="27479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3292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04044"/>
            <a:ext cx="3384376" cy="271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5536" y="771550"/>
                <a:ext cx="82809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8.3.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71550"/>
                <a:ext cx="828092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546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99742"/>
            <a:ext cx="4770620" cy="2407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 rot="8060787">
                <a:off x="7198390" y="4322531"/>
                <a:ext cx="5613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8060787">
                <a:off x="7198390" y="4322531"/>
                <a:ext cx="56137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ый треугольник 2"/>
          <p:cNvSpPr/>
          <p:nvPr/>
        </p:nvSpPr>
        <p:spPr>
          <a:xfrm>
            <a:off x="4637832" y="1707654"/>
            <a:ext cx="2403019" cy="2160240"/>
          </a:xfrm>
          <a:prstGeom prst="rtTriangl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/>
          <p:cNvSpPr/>
          <p:nvPr/>
        </p:nvSpPr>
        <p:spPr>
          <a:xfrm rot="5400000" flipH="1">
            <a:off x="6968843" y="1406245"/>
            <a:ext cx="1269389" cy="2160240"/>
          </a:xfrm>
          <a:prstGeom prst="rtTriangl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11960" y="2446461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446461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43509" y="3401293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509" y="3401293"/>
                <a:ext cx="49083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287725" y="3003798"/>
                <a:ext cx="4828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7725" y="3003798"/>
                <a:ext cx="48282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 rot="10800000">
                <a:off x="4448564" y="3507854"/>
                <a:ext cx="5613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4448564" y="3507854"/>
                <a:ext cx="561371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 rot="10800000">
                <a:off x="6392780" y="2707054"/>
                <a:ext cx="56137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</a:rPr>
                        <m:t>∟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0800000">
                <a:off x="6392780" y="2707054"/>
                <a:ext cx="561371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74177" y="1851670"/>
                <a:ext cx="1197572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177" y="1851670"/>
                <a:ext cx="1197572" cy="93076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7844" y="3075806"/>
                <a:ext cx="2480872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844" y="3075806"/>
                <a:ext cx="2480872" cy="92788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74177" y="4299942"/>
                <a:ext cx="21734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𝟒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177" y="4299942"/>
                <a:ext cx="2173480" cy="538609"/>
              </a:xfrm>
              <a:prstGeom prst="rect">
                <a:avLst/>
              </a:prstGeom>
              <a:blipFill rotWithShape="1">
                <a:blip r:embed="rId13"/>
                <a:stretch>
                  <a:fillRect l="-6180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5775557" y="2139702"/>
            <a:ext cx="596643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156176" y="2211710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211710"/>
                <a:ext cx="490839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82358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2" grpId="1"/>
      <p:bldP spid="3" grpId="0" animBg="1"/>
      <p:bldP spid="5" grpId="0" animBg="1"/>
      <p:bldP spid="6" grpId="0"/>
      <p:bldP spid="13" grpId="0"/>
      <p:bldP spid="15" grpId="0"/>
      <p:bldP spid="16" grpId="0"/>
      <p:bldP spid="17" grpId="0"/>
      <p:bldP spid="7" grpId="0"/>
      <p:bldP spid="8" grpId="0"/>
      <p:bldP spid="12" grpId="0"/>
      <p:bldP spid="18" grpId="0" animBg="1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5536" y="771550"/>
                <a:ext cx="82809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8.3.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71550"/>
                <a:ext cx="828092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546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74177" y="1851670"/>
                <a:ext cx="142038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177" y="1851670"/>
                <a:ext cx="1420389" cy="93076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9272" y="3075806"/>
                <a:ext cx="4112728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72" y="3075806"/>
                <a:ext cx="4112728" cy="92788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74177" y="4299942"/>
                <a:ext cx="23962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𝟏𝟎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177" y="4299942"/>
                <a:ext cx="2396297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5598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571" y="1635646"/>
            <a:ext cx="4352925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9664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5536" y="771550"/>
                <a:ext cx="82809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8.3.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71550"/>
                <a:ext cx="828092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546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74177" y="1851670"/>
                <a:ext cx="1854995" cy="9398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177" y="1851670"/>
                <a:ext cx="1854995" cy="93987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47234" y="2931790"/>
                <a:ext cx="230063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234" y="2931790"/>
                <a:ext cx="230063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74177" y="4299942"/>
                <a:ext cx="21734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𝟒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𝟓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177" y="4299942"/>
                <a:ext cx="2173480" cy="538609"/>
              </a:xfrm>
              <a:prstGeom prst="rect">
                <a:avLst/>
              </a:prstGeom>
              <a:blipFill rotWithShape="1">
                <a:blip r:embed="rId6"/>
                <a:stretch>
                  <a:fillRect l="-6180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79983"/>
            <a:ext cx="4160616" cy="315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43608" y="3473301"/>
                <a:ext cx="37037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 =&gt; 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473301"/>
                <a:ext cx="370377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60280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12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5536" y="771550"/>
                <a:ext cx="828092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8.4.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71550"/>
                <a:ext cx="8280920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1546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7614"/>
            <a:ext cx="891980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3568" y="2937126"/>
                <a:ext cx="1197571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937126"/>
                <a:ext cx="1197571" cy="9307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69730" y="4017246"/>
                <a:ext cx="2341923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730" y="4017246"/>
                <a:ext cx="2341923" cy="92788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707904" y="2931790"/>
                <a:ext cx="1854995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931790"/>
                <a:ext cx="1854995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63888" y="3939902"/>
                <a:ext cx="229261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888" y="3939902"/>
                <a:ext cx="229261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14492" y="4481413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492" y="4481413"/>
                <a:ext cx="118955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686796" y="2931790"/>
                <a:ext cx="1197572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796" y="2931790"/>
                <a:ext cx="1197572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202378" y="4017054"/>
                <a:ext cx="2480872" cy="930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𝟑𝟔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378" y="4017054"/>
                <a:ext cx="2480872" cy="93096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22125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  <p:bldP spid="16" grpId="0"/>
      <p:bldP spid="17" grpId="0"/>
      <p:bldP spid="18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699542"/>
                <a:ext cx="8822544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trapetsiya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kesishishidan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xosil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𝑨𝑶𝑫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𝑪𝑶𝑩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uchburchaklarning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o‘xshashligini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822544" cy="1384995"/>
              </a:xfrm>
              <a:prstGeom prst="rect">
                <a:avLst/>
              </a:prstGeom>
              <a:blipFill rotWithShape="1">
                <a:blip r:embed="rId3"/>
                <a:stretch>
                  <a:fillRect l="-1381" t="-4405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930927" y="1622502"/>
                <a:ext cx="27005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𝑨𝑶𝑫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𝑪𝑶𝑩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927" y="1622502"/>
                <a:ext cx="2700547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36" y="2139702"/>
                <a:ext cx="25223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𝑨𝑶𝑫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𝑪𝑶𝑩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139702"/>
                <a:ext cx="2522357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28926" y="2768610"/>
                <a:ext cx="47911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𝑨𝑫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𝑩𝑪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=&gt;∠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𝑪𝑨𝑫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𝑨𝑪𝑩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926" y="2768610"/>
                <a:ext cx="4791146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2815" y="4011910"/>
                <a:ext cx="4151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B.B.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 </m:t>
                    </m:r>
                    <m:r>
                      <a:rPr lang="ru-RU" sz="2800" b="1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𝑨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𝑶𝑫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∾∆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𝑪𝑶𝑩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815" y="4011910"/>
                <a:ext cx="4151649" cy="523220"/>
              </a:xfrm>
              <a:prstGeom prst="rect">
                <a:avLst/>
              </a:prstGeom>
              <a:blipFill rotWithShape="1">
                <a:blip r:embed="rId7"/>
                <a:stretch>
                  <a:fillRect l="-3084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Трапеция 4"/>
          <p:cNvSpPr/>
          <p:nvPr/>
        </p:nvSpPr>
        <p:spPr>
          <a:xfrm>
            <a:off x="5796136" y="2715766"/>
            <a:ext cx="2736304" cy="1675348"/>
          </a:xfrm>
          <a:prstGeom prst="trapezoid">
            <a:avLst>
              <a:gd name="adj" fmla="val 30325"/>
            </a:avLst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5796136" y="2715766"/>
            <a:ext cx="2232248" cy="167534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6300192" y="2715766"/>
            <a:ext cx="2232248" cy="167534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375701" y="4166959"/>
                <a:ext cx="4924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701" y="4166959"/>
                <a:ext cx="492443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30927" y="2393181"/>
                <a:ext cx="51328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927" y="2393181"/>
                <a:ext cx="513281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907203" y="2393181"/>
                <a:ext cx="48122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7203" y="2393181"/>
                <a:ext cx="481221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427483" y="4166958"/>
                <a:ext cx="52289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𝑫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7483" y="4166958"/>
                <a:ext cx="522899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908998" y="3329285"/>
                <a:ext cx="516487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8998" y="3329285"/>
                <a:ext cx="516487" cy="5078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28926" y="3344674"/>
                <a:ext cx="479114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𝑨𝑫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𝑩𝑪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=&gt;∠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𝑫𝑩𝑪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𝑨𝑫𝑩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926" y="3344674"/>
                <a:ext cx="4791146" cy="5232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Дуга 16"/>
          <p:cNvSpPr/>
          <p:nvPr/>
        </p:nvSpPr>
        <p:spPr>
          <a:xfrm>
            <a:off x="5868144" y="4182348"/>
            <a:ext cx="420435" cy="405626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 rot="11893432">
            <a:off x="7555067" y="2614611"/>
            <a:ext cx="420435" cy="405626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rot="4588035">
            <a:off x="6304450" y="2474725"/>
            <a:ext cx="576064" cy="637039"/>
          </a:xfrm>
          <a:prstGeom prst="arc">
            <a:avLst>
              <a:gd name="adj1" fmla="val 16200000"/>
              <a:gd name="adj2" fmla="val 20755108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4574024">
            <a:off x="6156175" y="2475709"/>
            <a:ext cx="576064" cy="637039"/>
          </a:xfrm>
          <a:prstGeom prst="arc">
            <a:avLst>
              <a:gd name="adj1" fmla="val 16200000"/>
              <a:gd name="adj2" fmla="val 19720403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/>
          <p:cNvSpPr/>
          <p:nvPr/>
        </p:nvSpPr>
        <p:spPr>
          <a:xfrm rot="15964417">
            <a:off x="7906913" y="4032296"/>
            <a:ext cx="576064" cy="637039"/>
          </a:xfrm>
          <a:prstGeom prst="arc">
            <a:avLst>
              <a:gd name="adj1" fmla="val 16200000"/>
              <a:gd name="adj2" fmla="val 20755108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 rot="16608123">
            <a:off x="8038032" y="4089129"/>
            <a:ext cx="576064" cy="637039"/>
          </a:xfrm>
          <a:prstGeom prst="arc">
            <a:avLst>
              <a:gd name="adj1" fmla="val 16200000"/>
              <a:gd name="adj2" fmla="val 19720403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5280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2" grpId="0"/>
      <p:bldP spid="7" grpId="0"/>
      <p:bldP spid="8" grpId="0"/>
      <p:bldP spid="5" grpId="0" animBg="1"/>
      <p:bldP spid="16" grpId="0"/>
      <p:bldP spid="19" grpId="0"/>
      <p:bldP spid="20" grpId="0"/>
      <p:bldP spid="22" grpId="0"/>
      <p:bldP spid="23" grpId="0"/>
      <p:bldP spid="24" grpId="0"/>
      <p:bldP spid="17" grpId="0" animBg="1"/>
      <p:bldP spid="25" grpId="0" animBg="1"/>
      <p:bldP spid="18" grpId="0" animBg="1"/>
      <p:bldP spid="27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5536" y="771550"/>
                <a:ext cx="828092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8.6.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𝑨𝑩𝑪𝑫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71550"/>
                <a:ext cx="8280920" cy="954107"/>
              </a:xfrm>
              <a:prstGeom prst="rect">
                <a:avLst/>
              </a:prstGeom>
              <a:blipFill rotWithShape="1">
                <a:blip r:embed="rId3"/>
                <a:stretch>
                  <a:fillRect l="-1546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3431" y="3162975"/>
                <a:ext cx="1197571" cy="9262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431" y="3162975"/>
                <a:ext cx="1197571" cy="92627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85754" y="4089254"/>
                <a:ext cx="2119105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𝟏𝟔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54" y="4089254"/>
                <a:ext cx="2119105" cy="92788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707654"/>
            <a:ext cx="5005586" cy="3222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570737" y="3067529"/>
                <a:ext cx="5405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737" y="3067529"/>
                <a:ext cx="54053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1707654"/>
                <a:ext cx="27005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𝑨𝑶𝑫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𝑪𝑶𝑩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07654"/>
                <a:ext cx="270054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8306" y="2211710"/>
                <a:ext cx="282923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𝑨𝑶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𝑪𝑶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𝑶𝑫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𝑶𝑩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𝑪𝑩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06" y="2211710"/>
                <a:ext cx="2829236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02413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2" grpId="0"/>
      <p:bldP spid="19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96" y="1791815"/>
            <a:ext cx="4500500" cy="3225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5536" y="771550"/>
                <a:ext cx="828092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8.6.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𝑨𝑩𝑪𝑫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71550"/>
                <a:ext cx="8280920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546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3431" y="3147814"/>
                <a:ext cx="1511632" cy="944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431" y="3147814"/>
                <a:ext cx="1511632" cy="944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3528" y="4089254"/>
                <a:ext cx="4241738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𝟏𝟎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89254"/>
                <a:ext cx="4241738" cy="91057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444208" y="3075806"/>
                <a:ext cx="5405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3075806"/>
                <a:ext cx="54053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1707654"/>
                <a:ext cx="27005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𝑨𝑶𝑫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𝑪𝑶𝑩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07654"/>
                <a:ext cx="270054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8306" y="2211710"/>
                <a:ext cx="282923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𝑨𝑶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𝑪𝑶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𝑶𝑫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𝑶𝑩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𝑪𝑩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06" y="2211710"/>
                <a:ext cx="2829236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95486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2" grpId="0"/>
      <p:bldP spid="19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63638"/>
            <a:ext cx="4176464" cy="298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5536" y="771550"/>
                <a:ext cx="828092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8.6.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𝑨𝑩𝑪𝑫</m:t>
                    </m:r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Rasmdagi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asosida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771550"/>
                <a:ext cx="8280920" cy="954107"/>
              </a:xfrm>
              <a:prstGeom prst="rect">
                <a:avLst/>
              </a:prstGeom>
              <a:blipFill rotWithShape="1">
                <a:blip r:embed="rId4"/>
                <a:stretch>
                  <a:fillRect l="-1546" t="-6410" b="-1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3431" y="3147814"/>
                <a:ext cx="1378070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431" y="3147814"/>
                <a:ext cx="1378070" cy="9017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3528" y="4089254"/>
                <a:ext cx="3974613" cy="9077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𝟓𝟎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89254"/>
                <a:ext cx="3974613" cy="90774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444208" y="2787774"/>
                <a:ext cx="5405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𝑶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2787774"/>
                <a:ext cx="54053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1707654"/>
                <a:ext cx="27005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𝑨𝑶𝑫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𝑪𝑶𝑩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07654"/>
                <a:ext cx="270054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8306" y="2211710"/>
                <a:ext cx="282923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𝑨𝑶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𝑪𝑶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𝑶𝑫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𝑶𝑩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𝑪𝑩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06" y="2211710"/>
                <a:ext cx="2829236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099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2" grpId="0"/>
      <p:bldP spid="19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77155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8.6.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berilganlarga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9552" y="3147814"/>
                <a:ext cx="2226892" cy="908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𝟏𝟖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147814"/>
                <a:ext cx="2226892" cy="9089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5536" y="4011910"/>
                <a:ext cx="30861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𝟏𝟔𝟖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𝟐𝟓𝟐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11910"/>
                <a:ext cx="3086101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1707654"/>
                <a:ext cx="24841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𝑭𝑮𝑯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𝑱𝑮𝑰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07654"/>
                <a:ext cx="2484142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8306" y="2211710"/>
                <a:ext cx="2762230" cy="966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𝑭𝑮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𝑱𝑮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𝑮𝑯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𝑮𝑰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𝑭𝑯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𝑱𝑰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06" y="2211710"/>
                <a:ext cx="2762230" cy="9666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95686"/>
            <a:ext cx="3896591" cy="3030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138040" y="1274255"/>
                <a:ext cx="281833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𝐼𝐽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𝐻𝐹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;  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𝐻𝐼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040" y="1274255"/>
                <a:ext cx="2818336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5536" y="4424794"/>
                <a:ext cx="179966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𝟖𝟒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424794"/>
                <a:ext cx="1799660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52651" y="4424794"/>
                <a:ext cx="115525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651" y="4424794"/>
                <a:ext cx="1155253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7519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9" grpId="0"/>
      <p:bldP spid="3" grpId="0"/>
      <p:bldP spid="5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77155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8.6.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berilganlarga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9552" y="3147814"/>
                <a:ext cx="2226892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/>
                            </a:rPr>
                            <m:t>𝟒𝟐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𝟑𝟔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𝟐𝟒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147814"/>
                <a:ext cx="2226892" cy="8989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5536" y="4011910"/>
                <a:ext cx="351570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𝟐𝟒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+</m:t>
                      </m:r>
                      <m:r>
                        <a:rPr lang="en-US" sz="2800" b="1" i="1" smtClean="0">
                          <a:latin typeface="Cambria Math"/>
                        </a:rPr>
                        <m:t>𝟏𝟎𝟎𝟖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𝟏𝟓𝟏𝟐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11910"/>
                <a:ext cx="3515706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1707654"/>
                <a:ext cx="259474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𝑸𝑹𝑻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𝑷𝑺𝑻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07654"/>
                <a:ext cx="259474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8306" y="2211710"/>
                <a:ext cx="2675669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𝑸𝑹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𝑷𝑺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𝑹𝑻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𝑺𝑻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𝑸𝑻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𝑷𝑻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06" y="2211710"/>
                <a:ext cx="2675669" cy="9017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138040" y="1274255"/>
                <a:ext cx="29672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𝑄𝑅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𝑃𝑆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;  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𝑅𝑆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040" y="1274255"/>
                <a:ext cx="296722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5536" y="4424794"/>
                <a:ext cx="20144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𝟐𝟒</m:t>
                      </m:r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𝟓𝟎𝟒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424794"/>
                <a:ext cx="2014461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52651" y="4424794"/>
                <a:ext cx="137005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651" y="4424794"/>
                <a:ext cx="1370054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531" y="1842136"/>
            <a:ext cx="3532909" cy="317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6557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9" grpId="0"/>
      <p:bldP spid="3" grpId="0"/>
      <p:bldP spid="5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9512" y="699542"/>
                <a:ext cx="8822544" cy="1835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7.3.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yuzlari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260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28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 m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699542"/>
                <a:ext cx="8822544" cy="1835374"/>
              </a:xfrm>
              <a:prstGeom prst="rect">
                <a:avLst/>
              </a:prstGeom>
              <a:blipFill rotWithShape="1">
                <a:blip r:embed="rId3"/>
                <a:stretch>
                  <a:fillRect l="-1381" t="-2990" b="-8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Равнобедренный треугольник 18"/>
          <p:cNvSpPr/>
          <p:nvPr/>
        </p:nvSpPr>
        <p:spPr>
          <a:xfrm>
            <a:off x="6189502" y="3397759"/>
            <a:ext cx="2558962" cy="1190215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авнобедренный треугольник 19"/>
          <p:cNvSpPr/>
          <p:nvPr/>
        </p:nvSpPr>
        <p:spPr>
          <a:xfrm>
            <a:off x="4007143" y="3915362"/>
            <a:ext cx="1588914" cy="739030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274742" y="3504079"/>
                <a:ext cx="51328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𝑩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742" y="3504079"/>
                <a:ext cx="51328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647509" y="4443958"/>
                <a:ext cx="492443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509" y="4443958"/>
                <a:ext cx="492443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458930" y="4371950"/>
                <a:ext cx="48122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𝑪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930" y="4371950"/>
                <a:ext cx="481222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714712" y="4296167"/>
                <a:ext cx="6574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712" y="4296167"/>
                <a:ext cx="657488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534246" y="4224159"/>
                <a:ext cx="64626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246" y="4224159"/>
                <a:ext cx="646266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557970" y="2928015"/>
                <a:ext cx="678326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7970" y="2928015"/>
                <a:ext cx="678326" cy="5078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9512" y="3507854"/>
                <a:ext cx="1844030" cy="1003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507854"/>
                <a:ext cx="1844030" cy="100380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915816" y="2033141"/>
                <a:ext cx="64668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𝑺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𝟔𝟓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𝟐𝟔𝟎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</m:t>
                      </m:r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2033141"/>
                <a:ext cx="6466899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1520" y="2535600"/>
                <a:ext cx="1500795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𝑺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535600"/>
                <a:ext cx="1500795" cy="9722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977071" y="2499742"/>
                <a:ext cx="4168449" cy="9105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𝟔𝟓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𝟐𝟔𝟎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𝒌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800" b="1" i="1" smtClean="0">
                          <a:latin typeface="Cambria Math"/>
                        </a:rPr>
                        <m:t>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𝒌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071" y="2499742"/>
                <a:ext cx="4168449" cy="91057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079898" y="3507854"/>
                <a:ext cx="1789336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𝟔</m:t>
                          </m:r>
                        </m:num>
                        <m:den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898" y="3507854"/>
                <a:ext cx="1789336" cy="9722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0896" y="4515966"/>
                <a:ext cx="206684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ru-RU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96" y="4515966"/>
                <a:ext cx="2066848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4199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 animBg="1"/>
      <p:bldP spid="20" grpId="0" animBg="1"/>
      <p:bldP spid="22" grpId="0"/>
      <p:bldP spid="23" grpId="0"/>
      <p:bldP spid="24" grpId="0"/>
      <p:bldP spid="25" grpId="0"/>
      <p:bldP spid="26" grpId="0"/>
      <p:bldP spid="27" grpId="0"/>
      <p:bldP spid="9" grpId="0"/>
      <p:bldP spid="16" grpId="0"/>
      <p:bldP spid="17" grpId="0"/>
      <p:bldP spid="18" grpId="0"/>
      <p:bldP spid="28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77155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8.6.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berilganlarga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9552" y="3147814"/>
                <a:ext cx="1592872" cy="9019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𝟗𝟎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𝟒𝟖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𝟐𝟖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147814"/>
                <a:ext cx="1592872" cy="9019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3528" y="4083918"/>
                <a:ext cx="3292568" cy="9019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𝒙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𝟗𝟎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𝟐𝟖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𝟒𝟖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𝟓𝟐</m:t>
                      </m:r>
                      <m:r>
                        <a:rPr lang="en-US" sz="2800" b="1" i="1" smtClean="0">
                          <a:latin typeface="Cambria Math"/>
                        </a:rPr>
                        <m:t>,</m:t>
                      </m:r>
                      <m:r>
                        <a:rPr lang="en-US" sz="28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83918"/>
                <a:ext cx="3292568" cy="90197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9552" y="1707654"/>
                <a:ext cx="27374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𝑽𝒀𝑿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𝑽𝑼𝑾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707654"/>
                <a:ext cx="2737416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8306" y="2211710"/>
                <a:ext cx="2893676" cy="8989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𝑽𝒀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𝑽𝑼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𝒀𝑿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𝑼𝑾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𝑽𝑿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𝑽𝑾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06" y="2211710"/>
                <a:ext cx="2893676" cy="89896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138040" y="1274255"/>
                <a:ext cx="31486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𝑋𝑌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𝑊𝑋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;  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𝑉𝑋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8040" y="1274255"/>
                <a:ext cx="314868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91394"/>
            <a:ext cx="4608512" cy="2912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0140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9" grpId="0"/>
      <p:bldP spid="3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endParaRPr lang="en-US" sz="3200" dirty="0" smtClean="0"/>
          </a:p>
          <a:p>
            <a:r>
              <a:rPr lang="en-US" sz="3200" b="1" smtClean="0">
                <a:solidFill>
                  <a:srgbClr val="7030A0"/>
                </a:solidFill>
              </a:rPr>
              <a:t>33-</a:t>
            </a:r>
            <a:r>
              <a:rPr lang="en-US" sz="3200" smtClean="0"/>
              <a:t>betidagi </a:t>
            </a:r>
            <a:r>
              <a:rPr lang="en-US" sz="3200" b="1" smtClean="0">
                <a:solidFill>
                  <a:srgbClr val="7030A0"/>
                </a:solidFill>
              </a:rPr>
              <a:t>8.5, 8.7, 8.8-</a:t>
            </a:r>
            <a:r>
              <a:rPr lang="en-US" sz="3200" smtClean="0"/>
              <a:t>mashqlar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211710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</p:spTree>
    <p:extLst>
      <p:ext uri="{BB962C8B-B14F-4D97-AF65-F5344CB8AC3E}">
        <p14:creationId xmlns:p14="http://schemas.microsoft.com/office/powerpoint/2010/main" val="18766478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136792" y="51470"/>
            <a:ext cx="8899704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699542"/>
            <a:ext cx="88225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7.5.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omonlari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cm, 20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13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5682439" y="3291830"/>
            <a:ext cx="3096344" cy="1440160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041902" y="2537845"/>
            <a:ext cx="1922586" cy="894226"/>
          </a:xfrm>
          <a:prstGeom prst="triangle">
            <a:avLst>
              <a:gd name="adj" fmla="val 276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80112" y="3720103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720103"/>
                <a:ext cx="676788" cy="5078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482639" y="3682648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2639" y="3682648"/>
                <a:ext cx="676788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618543" y="4625429"/>
                <a:ext cx="6767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8543" y="4625429"/>
                <a:ext cx="676788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948264" y="2605430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2605430"/>
                <a:ext cx="470000" cy="5078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172400" y="2495967"/>
                <a:ext cx="47000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400" y="2495967"/>
                <a:ext cx="470000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668344" y="3288055"/>
                <a:ext cx="442749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𝒛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3288055"/>
                <a:ext cx="442749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2522" y="2499742"/>
                <a:ext cx="2064924" cy="9017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𝒌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22" y="2499742"/>
                <a:ext cx="2064924" cy="9017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99792" y="2515021"/>
                <a:ext cx="3417346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𝟑𝟗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515021"/>
                <a:ext cx="3417346" cy="10071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6803" y="3504085"/>
                <a:ext cx="4316438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𝟐𝟎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𝟔𝟎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03" y="3504085"/>
                <a:ext cx="4316438" cy="93076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19672" y="4462685"/>
                <a:ext cx="33880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𝟏𝟗</m:t>
                    </m:r>
                    <m:r>
                      <a:rPr lang="en-US" b="1" i="1" smtClean="0">
                        <a:latin typeface="Cambria Math"/>
                      </a:rPr>
                      <m:t>,</m:t>
                    </m:r>
                    <m:r>
                      <a:rPr lang="en-US" b="1" i="1" smtClean="0">
                        <a:latin typeface="Cambria Math"/>
                      </a:rPr>
                      <m:t>𝟕𝟓</m:t>
                    </m:r>
                    <m:r>
                      <a:rPr lang="en-US" b="1" i="1" smtClean="0">
                        <a:latin typeface="Cambria Math"/>
                      </a:rPr>
                      <m:t>;  </m:t>
                    </m:r>
                    <m:r>
                      <a:rPr lang="en-US" b="1" i="1" smtClean="0">
                        <a:latin typeface="Cambria Math"/>
                      </a:rPr>
                      <m:t>𝟏𝟓</m:t>
                    </m:r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462685"/>
                <a:ext cx="3388043" cy="538609"/>
              </a:xfrm>
              <a:prstGeom prst="rect">
                <a:avLst/>
              </a:prstGeom>
              <a:blipFill rotWithShape="1">
                <a:blip r:embed="rId12"/>
                <a:stretch>
                  <a:fillRect l="-90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77915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2" grpId="0" animBg="1"/>
      <p:bldP spid="2" grpId="0"/>
      <p:bldP spid="13" grpId="0"/>
      <p:bldP spid="14" grpId="0"/>
      <p:bldP spid="15" grpId="0"/>
      <p:bldP spid="16" grpId="0"/>
      <p:bldP spid="17" grpId="0"/>
      <p:bldP spid="6" grpId="0"/>
      <p:bldP spid="9" grpId="0"/>
      <p:bldP spid="20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4" name="Text Box 8"/>
          <p:cNvSpPr txBox="1">
            <a:spLocks noChangeArrowheads="1"/>
          </p:cNvSpPr>
          <p:nvPr/>
        </p:nvSpPr>
        <p:spPr bwMode="auto">
          <a:xfrm>
            <a:off x="120980" y="85849"/>
            <a:ext cx="2133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Повторение </a:t>
            </a:r>
          </a:p>
        </p:txBody>
      </p:sp>
      <p:sp>
        <p:nvSpPr>
          <p:cNvPr id="32" name="object 2"/>
          <p:cNvSpPr/>
          <p:nvPr/>
        </p:nvSpPr>
        <p:spPr>
          <a:xfrm>
            <a:off x="3" y="-2053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1520" y="699542"/>
            <a:ext cx="88225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7.7. 3-rasmda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emasligini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807" y="1707654"/>
            <a:ext cx="3057681" cy="336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-45393" y="1961133"/>
                <a:ext cx="620156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𝑭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°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°;∠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𝑬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5393" y="1961133"/>
                <a:ext cx="620156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56063" y="2393181"/>
                <a:ext cx="39108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°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63" y="2393181"/>
                <a:ext cx="3910814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56063" y="2696602"/>
                <a:ext cx="392043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°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63" y="2696602"/>
                <a:ext cx="3920432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0567" y="3088704"/>
                <a:ext cx="5287537" cy="6351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800" b="1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67" y="3088704"/>
                <a:ext cx="5287537" cy="63517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435647" y="2916401"/>
                <a:ext cx="44916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647" y="2916401"/>
                <a:ext cx="449162" cy="4770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940152" y="2859782"/>
                <a:ext cx="824392" cy="505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24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1" i="1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2859782"/>
                <a:ext cx="824392" cy="50520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0567" y="3579862"/>
                <a:ext cx="4881208" cy="14888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800" b="1" i="0" smtClean="0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𝟔𝟎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e>
                      </m:func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𝑭𝑫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𝑬𝑫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𝑬𝑫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f>
                            <m:f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2800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2800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67" y="3579862"/>
                <a:ext cx="4881208" cy="148880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9941" y="4522257"/>
                <a:ext cx="14556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𝑭𝑬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41" y="4522257"/>
                <a:ext cx="145565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51230" y="4227934"/>
                <a:ext cx="44916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1230" y="4227934"/>
                <a:ext cx="449162" cy="4770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388424" y="4039021"/>
                <a:ext cx="44916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8424" y="4039021"/>
                <a:ext cx="449162" cy="4770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879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" grpId="0"/>
      <p:bldP spid="35" grpId="0"/>
      <p:bldP spid="37" grpId="0"/>
      <p:bldP spid="5" grpId="0"/>
      <p:bldP spid="6" grpId="0"/>
      <p:bldP spid="39" grpId="0"/>
      <p:bldP spid="7" grpId="0"/>
      <p:bldP spid="8" grpId="0"/>
      <p:bldP spid="9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24" name="Text Box 8"/>
          <p:cNvSpPr txBox="1">
            <a:spLocks noChangeArrowheads="1"/>
          </p:cNvSpPr>
          <p:nvPr/>
        </p:nvSpPr>
        <p:spPr bwMode="auto">
          <a:xfrm>
            <a:off x="120980" y="85849"/>
            <a:ext cx="2133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Повторение </a:t>
            </a:r>
          </a:p>
        </p:txBody>
      </p:sp>
      <p:sp>
        <p:nvSpPr>
          <p:cNvPr id="32" name="object 2"/>
          <p:cNvSpPr/>
          <p:nvPr/>
        </p:nvSpPr>
        <p:spPr>
          <a:xfrm>
            <a:off x="3" y="-20538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2" y="51470"/>
            <a:ext cx="9143997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807" y="1707654"/>
            <a:ext cx="3057681" cy="336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2910" y="771550"/>
                <a:ext cx="546720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0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°;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°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10" y="771550"/>
                <a:ext cx="5467202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0567" y="1635646"/>
                <a:ext cx="4910639" cy="5739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𝑨𝑩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𝟔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;   </m:t>
                      </m:r>
                      <m:r>
                        <a:rPr lang="en-US" sz="2800" b="1" i="1" smtClean="0">
                          <a:latin typeface="Cambria Math"/>
                        </a:rPr>
                        <m:t>𝑩𝑪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67" y="1635646"/>
                <a:ext cx="4910639" cy="5739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435647" y="2916401"/>
                <a:ext cx="449162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5647" y="2916401"/>
                <a:ext cx="449162" cy="4770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940152" y="2859782"/>
                <a:ext cx="824392" cy="505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24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400" b="1" i="1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2859782"/>
                <a:ext cx="824392" cy="50520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2149" y="1184434"/>
                <a:ext cx="52839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0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°;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𝑬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𝟔𝟎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°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𝑭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𝟗𝟎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°;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149" y="1184434"/>
                <a:ext cx="528394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9512" y="2141826"/>
                <a:ext cx="4718279" cy="5739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𝑫𝑬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𝟐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 smtClean="0">
                          <a:latin typeface="Cambria Math"/>
                        </a:rPr>
                        <m:t>𝑫𝑭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sz="2800" b="1" i="1" smtClean="0">
                          <a:latin typeface="Cambria Math"/>
                        </a:rPr>
                        <m:t>;   </m:t>
                      </m:r>
                      <m:r>
                        <a:rPr lang="en-US" sz="2800" b="1" i="1" smtClean="0">
                          <a:latin typeface="Cambria Math"/>
                        </a:rPr>
                        <m:t>𝑬𝑭</m:t>
                      </m:r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141826"/>
                <a:ext cx="4718279" cy="5739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1520" y="2715766"/>
                <a:ext cx="2204065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𝑬𝑫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15766"/>
                <a:ext cx="2204065" cy="9278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712393" y="2715766"/>
                <a:ext cx="2579681" cy="1079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𝑫𝑭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393" y="2715766"/>
                <a:ext cx="2579681" cy="107927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9512" y="3732099"/>
                <a:ext cx="2184829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𝑩𝑪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𝑬𝑭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732099"/>
                <a:ext cx="2184829" cy="92788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769725" y="4371950"/>
                <a:ext cx="27252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𝑫𝑬𝑭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9725" y="4371950"/>
                <a:ext cx="2725233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97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5" grpId="0"/>
      <p:bldP spid="16" grpId="0"/>
      <p:bldP spid="2" grpId="0"/>
      <p:bldP spid="18" grpId="0"/>
      <p:bldP spid="19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B.B.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alomati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4218" y="3383407"/>
                <a:ext cx="5405454" cy="774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  <m: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  <m:t>=∠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>
                                      <a:latin typeface="Cambria Math"/>
                                      <a:ea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a:rPr lang="en-US" sz="2400" b="1" i="1" smtClean="0">
                                  <a:latin typeface="Cambria Math"/>
                                  <a:ea typeface="Cambria Math"/>
                                </a:rPr>
                                <m:t>𝑪</m:t>
                              </m:r>
                              <m: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  <m:t>=∠</m:t>
                              </m:r>
                              <m:sSub>
                                <m:sSubPr>
                                  <m:ctrlPr>
                                    <a:rPr lang="en-US" sz="2400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/>
                                      <a:ea typeface="Cambria Math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2400" b="1" i="1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=&gt;∆</m:t>
                      </m:r>
                      <m:r>
                        <a:rPr lang="en-US" sz="2800" b="1" i="1">
                          <a:latin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18" y="3383407"/>
                <a:ext cx="5405454" cy="77495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51520" y="683860"/>
            <a:ext cx="88225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burchagiga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39552" y="2643758"/>
                <a:ext cx="296613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</a:rPr>
                        <m:t>;  </m:t>
                      </m:r>
                      <m:r>
                        <a:rPr lang="en-US" sz="2800" b="1" i="1">
                          <a:latin typeface="Cambria Math"/>
                        </a:rPr>
                        <m:t>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643758"/>
                <a:ext cx="2966133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081968"/>
            <a:ext cx="3168352" cy="2866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2276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B.B.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alomati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62901" y="987574"/>
                <a:ext cx="378110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  <a:ea typeface="Cambria Math"/>
                        </a:rPr>
                        <m:t>=&gt;∆</m:t>
                      </m:r>
                      <m:r>
                        <a:rPr lang="en-US" sz="2800" b="1" i="1">
                          <a:latin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901" y="987574"/>
                <a:ext cx="378110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5726"/>
            <a:ext cx="331236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5985" y="771550"/>
                <a:ext cx="5541453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85" y="771550"/>
                <a:ext cx="5541453" cy="9722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496" y="1707654"/>
                <a:ext cx="7002751" cy="9245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}"/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ru-RU" sz="2800" b="1" i="1" smtClean="0"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𝟏𝟖𝟎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°−</m:t>
                              </m:r>
                              <m:d>
                                <m:dPr>
                                  <m:ctrlP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ru-RU" sz="2800" b="1" i="1" smtClean="0">
                                      <a:latin typeface="Cambria Math"/>
                                      <a:ea typeface="Cambria Math"/>
                                    </a:rPr>
                                    <m:t>∠</m:t>
                                  </m:r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𝑨</m:t>
                                  </m:r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+∠</m:t>
                                  </m:r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𝑪</m:t>
                                  </m:r>
                                </m:e>
                              </m:d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  </m:t>
                              </m:r>
                            </m:e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∠</m:t>
                              </m:r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𝟏𝟖𝟎</m:t>
                              </m:r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°−(∠</m:t>
                              </m:r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+∠</m:t>
                              </m:r>
                              <m:sSub>
                                <m:sSubPr>
                                  <m:ctrlP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eqArr>
                        </m:e>
                      </m:d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⟹∠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707654"/>
                <a:ext cx="7002751" cy="92454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07504" y="2697763"/>
            <a:ext cx="59170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chburchaklar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yuzlarining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0974" y="3744862"/>
                <a:ext cx="3916970" cy="1059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𝑨𝑩𝑪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74" y="3744862"/>
                <a:ext cx="3916970" cy="10591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43012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B.B.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alomati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isboti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51670"/>
            <a:ext cx="331236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0974" y="771550"/>
                <a:ext cx="3916970" cy="10591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𝑨𝑩𝑪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𝑨𝑩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74" y="771550"/>
                <a:ext cx="3916970" cy="105913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44008" y="771550"/>
                <a:ext cx="3781292" cy="1025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𝑨𝑩𝑪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𝑺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𝑨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𝑩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800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𝑪𝑨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𝑪𝑩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771550"/>
                <a:ext cx="3781292" cy="1025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9512" y="1851670"/>
                <a:ext cx="2404183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851670"/>
                <a:ext cx="2404183" cy="9722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815889" y="1851670"/>
                <a:ext cx="2463495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𝑩</m:t>
                          </m:r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</a:rPr>
                            <m:t>𝑪</m:t>
                          </m:r>
                          <m:r>
                            <a:rPr lang="en-US" sz="2800" b="1" i="1">
                              <a:latin typeface="Cambria Math"/>
                            </a:rPr>
                            <m:t>𝑨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889" y="1851670"/>
                <a:ext cx="2463495" cy="9722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87624" y="4227934"/>
                <a:ext cx="314432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>
                          <a:latin typeface="Cambria Math"/>
                        </a:rPr>
                        <m:t>𝑨𝑩𝑪</m:t>
                      </m:r>
                      <m:r>
                        <a:rPr lang="en-US" sz="2800" b="1" i="1">
                          <a:latin typeface="Cambria Math"/>
                        </a:rPr>
                        <m:t>∾∆</m:t>
                      </m:r>
                      <m:sSub>
                        <m:sSub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8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4227934"/>
                <a:ext cx="3144322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5985" y="2967648"/>
                <a:ext cx="5541453" cy="9722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sSub>
                        <m:sSubPr>
                          <m:ctrlPr>
                            <a:rPr lang="ru-RU" sz="2800" b="1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𝑨𝑩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𝑩𝑪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/>
                              <a:ea typeface="Cambria Math"/>
                            </a:rPr>
                            <m:t>𝑨𝑪</m:t>
                          </m:r>
                        </m:num>
                        <m:den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1" i="1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800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85" y="2967648"/>
                <a:ext cx="5541453" cy="9722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83832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1470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1520" y="699542"/>
                <a:ext cx="882254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uchinchi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anose="020B0604020202020204" pitchFamily="34" charset="0"/>
                      </a:rPr>
                      <m:t>𝑫𝑬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uchburchakdan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o‘xshash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ajratishini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9542"/>
                <a:ext cx="8822544" cy="1815882"/>
              </a:xfrm>
              <a:prstGeom prst="rect">
                <a:avLst/>
              </a:prstGeom>
              <a:blipFill rotWithShape="1">
                <a:blip r:embed="rId3"/>
                <a:stretch>
                  <a:fillRect l="-1381" t="-3356" b="-8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18007" y="2449507"/>
                <a:ext cx="267009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∾∆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𝑫𝑩𝑬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8007" y="2449507"/>
                <a:ext cx="267009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405" y="2229076"/>
            <a:ext cx="3526091" cy="279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2395" y="2427734"/>
                <a:ext cx="164961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𝑨𝑪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2800" b="1" i="1" smtClean="0">
                          <a:latin typeface="Cambria Math"/>
                        </a:rPr>
                        <m:t>𝑫𝑬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95" y="2427734"/>
                <a:ext cx="1649618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95536" y="2912626"/>
                <a:ext cx="24919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𝑨𝑩𝑪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;  ∆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𝑫𝑩𝑬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912626"/>
                <a:ext cx="2491901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3342" y="3416682"/>
                <a:ext cx="4002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𝑩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342" y="3416682"/>
                <a:ext cx="4002634" cy="523220"/>
              </a:xfrm>
              <a:prstGeom prst="rect">
                <a:avLst/>
              </a:prstGeom>
              <a:blipFill rotWithShape="1">
                <a:blip r:embed="rId8"/>
                <a:stretch>
                  <a:fillRect t="-11628" r="-1522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28926" y="3920738"/>
                <a:ext cx="38884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</a:rPr>
                        <m:t>𝑨𝑪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∥</m:t>
                      </m:r>
                      <m:r>
                        <a:rPr lang="en-US" sz="2800" b="1" i="1">
                          <a:latin typeface="Cambria Math"/>
                        </a:rPr>
                        <m:t>𝑫𝑬</m:t>
                      </m:r>
                      <m:r>
                        <a:rPr lang="ru-RU" sz="2800" b="1" i="1" smtClean="0">
                          <a:latin typeface="Cambria Math"/>
                          <a:ea typeface="Cambria Math"/>
                        </a:rPr>
                        <m:t>=&gt;∠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𝑨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=∠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926" y="3920738"/>
                <a:ext cx="3888432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8799" y="4443958"/>
                <a:ext cx="41211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B.B.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=&gt; </m:t>
                    </m:r>
                    <m:r>
                      <a:rPr lang="ru-RU" sz="2800" b="1" i="1"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𝑨𝑩𝑪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∾∆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𝑫𝑩𝑬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99" y="4443958"/>
                <a:ext cx="4121193" cy="523220"/>
              </a:xfrm>
              <a:prstGeom prst="rect">
                <a:avLst/>
              </a:prstGeom>
              <a:blipFill rotWithShape="1">
                <a:blip r:embed="rId10"/>
                <a:stretch>
                  <a:fillRect l="-2959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57955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12" grpId="0"/>
      <p:bldP spid="6" grpId="0"/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d9532697a2f8b9bb922d84e153afcdde77ffc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9421</TotalTime>
  <Words>1595</Words>
  <Application>Microsoft Office PowerPoint</Application>
  <PresentationFormat>Экран (16:9)</PresentationFormat>
  <Paragraphs>195</Paragraphs>
  <Slides>21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853</cp:revision>
  <dcterms:created xsi:type="dcterms:W3CDTF">2020-04-09T07:32:19Z</dcterms:created>
  <dcterms:modified xsi:type="dcterms:W3CDTF">2021-03-04T04:18:18Z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