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1382" r:id="rId2"/>
    <p:sldId id="1497" r:id="rId3"/>
    <p:sldId id="1498" r:id="rId4"/>
    <p:sldId id="1499" r:id="rId5"/>
    <p:sldId id="1500" r:id="rId6"/>
    <p:sldId id="1501" r:id="rId7"/>
    <p:sldId id="1502" r:id="rId8"/>
    <p:sldId id="1503" r:id="rId9"/>
    <p:sldId id="1504" r:id="rId10"/>
    <p:sldId id="1485" r:id="rId11"/>
    <p:sldId id="1505" r:id="rId12"/>
    <p:sldId id="1506" r:id="rId13"/>
    <p:sldId id="1507" r:id="rId14"/>
    <p:sldId id="1508" r:id="rId15"/>
    <p:sldId id="1509" r:id="rId16"/>
    <p:sldId id="1510" r:id="rId17"/>
    <p:sldId id="1511" r:id="rId18"/>
    <p:sldId id="1491" r:id="rId19"/>
    <p:sldId id="1492" r:id="rId20"/>
    <p:sldId id="1493" r:id="rId21"/>
    <p:sldId id="1494" r:id="rId22"/>
  </p:sldIdLst>
  <p:sldSz cx="9144000" cy="5143500" type="screen16x9"/>
  <p:notesSz cx="5765800" cy="3244850"/>
  <p:custDataLst>
    <p:tags r:id="rId2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 varScale="1">
        <p:scale>
          <a:sx n="85" d="100"/>
          <a:sy n="85" d="100"/>
        </p:scale>
        <p:origin x="-906" y="-78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5A509-F693-4BF8-A7C9-A80377B33228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С.М. </a:t>
            </a:r>
            <a:r>
              <a:rPr lang="ru-RU" altLang="ru-RU" dirty="0" err="1"/>
              <a:t>Саврасова</a:t>
            </a:r>
            <a:r>
              <a:rPr lang="ru-RU" altLang="ru-RU" dirty="0"/>
              <a:t>, Г.А. </a:t>
            </a:r>
            <a:r>
              <a:rPr lang="ru-RU" altLang="ru-RU" dirty="0" err="1"/>
              <a:t>Ястребинецкий</a:t>
            </a:r>
            <a:r>
              <a:rPr lang="ru-RU" altLang="ru-RU" dirty="0"/>
              <a:t> «Упражнения по планиметрии на готовых чертежах»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14FDB-B577-4CF4-8F42-5866DFD093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38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88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5.png"/><Relationship Id="rId11" Type="http://schemas.openxmlformats.org/officeDocument/2006/relationships/image" Target="../media/image86.png"/><Relationship Id="rId5" Type="http://schemas.openxmlformats.org/officeDocument/2006/relationships/image" Target="../media/image84.png"/><Relationship Id="rId10" Type="http://schemas.openxmlformats.org/officeDocument/2006/relationships/image" Target="../media/image66.w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4" Type="http://schemas.openxmlformats.org/officeDocument/2006/relationships/image" Target="../media/image800.png"/><Relationship Id="rId9" Type="http://schemas.openxmlformats.org/officeDocument/2006/relationships/image" Target="../media/image8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860.png"/><Relationship Id="rId7" Type="http://schemas.openxmlformats.org/officeDocument/2006/relationships/image" Target="../media/image9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2.png"/><Relationship Id="rId5" Type="http://schemas.openxmlformats.org/officeDocument/2006/relationships/image" Target="../media/image41.png"/><Relationship Id="rId10" Type="http://schemas.openxmlformats.org/officeDocument/2006/relationships/image" Target="../media/image5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0" y="1995686"/>
            <a:ext cx="4968552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sz="24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4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/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O‘xshash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uchburchaklar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ularning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xossalari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82031" y="1923678"/>
            <a:ext cx="545553" cy="25922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807736" y="394730"/>
            <a:ext cx="27479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3292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04044"/>
            <a:ext cx="3384376" cy="271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771550"/>
            <a:ext cx="882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isbati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1670"/>
            <a:ext cx="4508452" cy="30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638386"/>
                <a:ext cx="32460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38386"/>
                <a:ext cx="32460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2267" y="3386645"/>
                <a:ext cx="2488886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𝑩𝑫</m:t>
                          </m:r>
                        </m:num>
                        <m:den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67" y="3386645"/>
                <a:ext cx="2488886" cy="1003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7955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771550"/>
                <a:ext cx="8822544" cy="1872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7.2.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uchburchaklar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erilgan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𝑨𝑩𝑪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𝟖𝟏</m:t>
                    </m:r>
                    <m:r>
                      <a:rPr lang="en-US" sz="28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o‘xshashlik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oeffitsiyentini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822544" cy="1872564"/>
              </a:xfrm>
              <a:prstGeom prst="rect">
                <a:avLst/>
              </a:prstGeom>
              <a:blipFill rotWithShape="1">
                <a:blip r:embed="rId3"/>
                <a:stretch>
                  <a:fillRect l="-1381" t="-3257" b="-8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5616" y="3075806"/>
                <a:ext cx="1500795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75806"/>
                <a:ext cx="1500795" cy="972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63888" y="3075806"/>
                <a:ext cx="3387017" cy="939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𝟖𝟏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075806"/>
                <a:ext cx="3387017" cy="9391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2358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9542"/>
            <a:ext cx="8822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7.4.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15 cm, 25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30 cm. 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35 cm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uchburchakka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898463" y="3219822"/>
            <a:ext cx="3096344" cy="1440160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897886" y="2181580"/>
            <a:ext cx="1922586" cy="894226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96136" y="3545309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545309"/>
                <a:ext cx="676788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98663" y="3507854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663" y="3507854"/>
                <a:ext cx="676788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34567" y="4553421"/>
                <a:ext cx="6767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𝟑𝟎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567" y="4553421"/>
                <a:ext cx="676788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04248" y="2249165"/>
                <a:ext cx="4635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249165"/>
                <a:ext cx="463588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28384" y="2139702"/>
                <a:ext cx="47000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139702"/>
                <a:ext cx="470000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24328" y="2931790"/>
                <a:ext cx="44274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931790"/>
                <a:ext cx="442749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86006" y="2518469"/>
                <a:ext cx="136447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𝑷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𝟑𝟓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006" y="2518469"/>
                <a:ext cx="1364476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5361" y="2499742"/>
                <a:ext cx="41926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0" smtClean="0">
                          <a:latin typeface="Cambria Math"/>
                        </a:rPr>
                        <m:t>+</m:t>
                      </m:r>
                      <m:r>
                        <a:rPr lang="en-US" sz="2800" b="1" i="0" smtClean="0">
                          <a:latin typeface="Cambria Math"/>
                        </a:rPr>
                        <m:t>𝟐𝟓</m:t>
                      </m:r>
                      <m:r>
                        <a:rPr lang="en-US" sz="2800" b="1" i="0" smtClean="0">
                          <a:latin typeface="Cambria Math"/>
                        </a:rPr>
                        <m:t>+</m:t>
                      </m:r>
                      <m:r>
                        <a:rPr lang="en-US" sz="2800" b="1" i="0" smtClean="0">
                          <a:latin typeface="Cambria Math"/>
                        </a:rPr>
                        <m:t>𝟑𝟎</m:t>
                      </m:r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</a:rPr>
                        <m:t>𝟕𝟎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61" y="2499742"/>
                <a:ext cx="4192623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522" y="3003798"/>
                <a:ext cx="304807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𝒌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𝑷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𝟕𝟎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𝟑𝟓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22" y="3003798"/>
                <a:ext cx="3048079" cy="9307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512" y="4011910"/>
                <a:ext cx="5081648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𝒛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11910"/>
                <a:ext cx="5081648" cy="93698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96267" y="3003798"/>
                <a:ext cx="2578655" cy="93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𝟕</m:t>
                      </m:r>
                      <m:r>
                        <a:rPr lang="en-US" sz="2800" b="1" i="1">
                          <a:latin typeface="Cambria Math"/>
                        </a:rPr>
                        <m:t>,</m:t>
                      </m:r>
                      <m:r>
                        <a:rPr lang="en-US" sz="2800" b="1" i="1">
                          <a:latin typeface="Cambria Math"/>
                        </a:rPr>
                        <m:t>𝟓</m:t>
                      </m:r>
                      <m:r>
                        <a:rPr lang="en-US" sz="2800" b="1" i="1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267" y="3003798"/>
                <a:ext cx="2578655" cy="93698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6561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  <p:bldP spid="2" grpId="0"/>
      <p:bldP spid="13" grpId="0"/>
      <p:bldP spid="14" grpId="0"/>
      <p:bldP spid="15" grpId="0"/>
      <p:bldP spid="16" grpId="0"/>
      <p:bldP spid="17" grpId="0"/>
      <p:bldP spid="3" grpId="0"/>
      <p:bldP spid="5" grpId="0"/>
      <p:bldP spid="6" grpId="0"/>
      <p:bldP spid="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152400" y="3200400"/>
            <a:ext cx="4026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/>
              <a:t>А</a:t>
            </a:r>
          </a:p>
        </p:txBody>
      </p:sp>
      <p:sp>
        <p:nvSpPr>
          <p:cNvPr id="239619" name="Text Box 3"/>
          <p:cNvSpPr txBox="1">
            <a:spLocks noChangeArrowheads="1"/>
          </p:cNvSpPr>
          <p:nvPr/>
        </p:nvSpPr>
        <p:spPr bwMode="auto">
          <a:xfrm>
            <a:off x="1447800" y="1257300"/>
            <a:ext cx="3866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/>
              <a:t>В</a:t>
            </a: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3581401" y="3211116"/>
            <a:ext cx="3754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/>
              <a:t>С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8567738" y="3867894"/>
            <a:ext cx="4972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/>
              <a:t>С</a:t>
            </a:r>
            <a:r>
              <a:rPr lang="ru-RU" altLang="ru-RU" sz="2800" b="1" i="1" baseline="-25000" dirty="0"/>
              <a:t>1</a:t>
            </a:r>
            <a:endParaRPr lang="ru-RU" altLang="ru-RU" sz="2800" b="1" i="1" dirty="0"/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5410201" y="1275606"/>
            <a:ext cx="508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/>
              <a:t>В</a:t>
            </a:r>
            <a:r>
              <a:rPr lang="ru-RU" altLang="ru-RU" sz="2800" b="1" i="1" baseline="-25000" dirty="0"/>
              <a:t>1</a:t>
            </a:r>
            <a:endParaRPr lang="ru-RU" altLang="ru-RU" sz="2800" b="1" i="1" dirty="0"/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3505201" y="3939902"/>
            <a:ext cx="5245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 i="1" dirty="0"/>
              <a:t>А</a:t>
            </a:r>
            <a:r>
              <a:rPr lang="ru-RU" altLang="ru-RU" sz="2800" b="1" i="1" baseline="-25000" dirty="0"/>
              <a:t>1</a:t>
            </a:r>
            <a:endParaRPr lang="ru-RU" altLang="ru-RU" sz="2800" b="1" i="1" dirty="0"/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120980" y="85849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Повторение 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2667000" y="2067694"/>
            <a:ext cx="8867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alt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633" name="Text Box 17"/>
          <p:cNvSpPr txBox="1">
            <a:spLocks noChangeArrowheads="1"/>
          </p:cNvSpPr>
          <p:nvPr/>
        </p:nvSpPr>
        <p:spPr bwMode="auto">
          <a:xfrm>
            <a:off x="179512" y="2171700"/>
            <a:ext cx="8867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altLang="ru-RU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35" name="Text Box 19"/>
              <p:cNvSpPr txBox="1">
                <a:spLocks noChangeArrowheads="1"/>
              </p:cNvSpPr>
              <p:nvPr/>
            </p:nvSpPr>
            <p:spPr bwMode="auto">
              <a:xfrm>
                <a:off x="4343401" y="2571750"/>
                <a:ext cx="35401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altLang="ru-RU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963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1" y="2571750"/>
                <a:ext cx="35401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636" name="Text Box 20"/>
              <p:cNvSpPr txBox="1">
                <a:spLocks noChangeArrowheads="1"/>
              </p:cNvSpPr>
              <p:nvPr/>
            </p:nvSpPr>
            <p:spPr bwMode="auto">
              <a:xfrm>
                <a:off x="6096000" y="4000500"/>
                <a:ext cx="452368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𝒛</m:t>
                      </m:r>
                    </m:oMath>
                  </m:oMathPara>
                </a14:m>
                <a:endParaRPr lang="ru-RU" altLang="ru-RU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9636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4000500"/>
                <a:ext cx="45236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637" name="Text Box 21"/>
          <p:cNvSpPr txBox="1">
            <a:spLocks noChangeArrowheads="1"/>
          </p:cNvSpPr>
          <p:nvPr/>
        </p:nvSpPr>
        <p:spPr bwMode="auto">
          <a:xfrm>
            <a:off x="5791201" y="4083918"/>
            <a:ext cx="105830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altLang="ru-RU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638" name="AutoShape 22"/>
          <p:cNvSpPr>
            <a:spLocks noChangeArrowheads="1"/>
          </p:cNvSpPr>
          <p:nvPr/>
        </p:nvSpPr>
        <p:spPr bwMode="auto">
          <a:xfrm flipH="1">
            <a:off x="381000" y="1600200"/>
            <a:ext cx="3429000" cy="1657350"/>
          </a:xfrm>
          <a:prstGeom prst="triangle">
            <a:avLst>
              <a:gd name="adj" fmla="val 6407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9639" name="Text Box 23"/>
          <p:cNvSpPr txBox="1">
            <a:spLocks noChangeArrowheads="1"/>
          </p:cNvSpPr>
          <p:nvPr/>
        </p:nvSpPr>
        <p:spPr bwMode="auto">
          <a:xfrm>
            <a:off x="1752600" y="3257550"/>
            <a:ext cx="8867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altLang="ru-RU" sz="2400" b="1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641" name="Text Box 25"/>
              <p:cNvSpPr txBox="1">
                <a:spLocks noChangeArrowheads="1"/>
              </p:cNvSpPr>
              <p:nvPr/>
            </p:nvSpPr>
            <p:spPr bwMode="auto">
              <a:xfrm>
                <a:off x="7010401" y="2355726"/>
                <a:ext cx="35401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ru-RU" altLang="ru-RU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964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1" y="2355726"/>
                <a:ext cx="35401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964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775697"/>
              </p:ext>
            </p:extLst>
          </p:nvPr>
        </p:nvGraphicFramePr>
        <p:xfrm>
          <a:off x="601663" y="2663626"/>
          <a:ext cx="26082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7" imgW="977760" imgH="241200" progId="Equation.DSMT4">
                  <p:embed/>
                </p:oleObj>
              </mc:Choice>
              <mc:Fallback>
                <p:oleObj name="Equation" r:id="rId7" imgW="977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2663626"/>
                        <a:ext cx="260826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43" name="Object 27"/>
          <p:cNvGraphicFramePr>
            <a:graphicFrameLocks noChangeAspect="1"/>
          </p:cNvGraphicFramePr>
          <p:nvPr/>
        </p:nvGraphicFramePr>
        <p:xfrm>
          <a:off x="762000" y="3886200"/>
          <a:ext cx="1925638" cy="99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9" imgW="660240" imgH="457200" progId="Equation.3">
                  <p:embed/>
                </p:oleObj>
              </mc:Choice>
              <mc:Fallback>
                <p:oleObj name="Формула" r:id="rId9" imgW="660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86200"/>
                        <a:ext cx="1925638" cy="998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44" name="Text Box 28"/>
          <p:cNvSpPr txBox="1">
            <a:spLocks noChangeArrowheads="1"/>
          </p:cNvSpPr>
          <p:nvPr/>
        </p:nvSpPr>
        <p:spPr bwMode="auto">
          <a:xfrm>
            <a:off x="3886201" y="2614141"/>
            <a:ext cx="105830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altLang="ru-RU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645" name="Text Box 29"/>
          <p:cNvSpPr txBox="1">
            <a:spLocks noChangeArrowheads="1"/>
          </p:cNvSpPr>
          <p:nvPr/>
        </p:nvSpPr>
        <p:spPr bwMode="auto">
          <a:xfrm>
            <a:off x="7013489" y="2398117"/>
            <a:ext cx="105830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altLang="ru-RU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altLang="ru-RU" sz="2400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646" name="AutoShape 30"/>
          <p:cNvSpPr>
            <a:spLocks noChangeArrowheads="1"/>
          </p:cNvSpPr>
          <p:nvPr/>
        </p:nvSpPr>
        <p:spPr bwMode="auto">
          <a:xfrm flipH="1">
            <a:off x="3886200" y="1714500"/>
            <a:ext cx="4724400" cy="2286000"/>
          </a:xfrm>
          <a:prstGeom prst="triangle">
            <a:avLst>
              <a:gd name="adj" fmla="val 6407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object 2"/>
          <p:cNvSpPr/>
          <p:nvPr/>
        </p:nvSpPr>
        <p:spPr>
          <a:xfrm>
            <a:off x="3" y="-20538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780559"/>
                <a:ext cx="32460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𝑨𝑩𝑪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780559"/>
                <a:ext cx="3246080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9206" y="807580"/>
                <a:ext cx="2855718" cy="57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=84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206" y="807580"/>
                <a:ext cx="2855718" cy="57695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20509" y="771550"/>
                <a:ext cx="2855718" cy="576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=84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509" y="771550"/>
                <a:ext cx="2855718" cy="57695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5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35269E-6 L -0.09688 0.434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217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9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9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3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7" grpId="0" animBg="1"/>
      <p:bldP spid="239644" grpId="0" animBg="1"/>
      <p:bldP spid="239645" grpId="0" animBg="1"/>
      <p:bldP spid="3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699542"/>
                <a:ext cx="8822544" cy="225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7.6. 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𝑨𝑩𝑪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∾∆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𝑩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7:5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36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ortiq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yuzlarini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822544" cy="2256515"/>
              </a:xfrm>
              <a:prstGeom prst="rect">
                <a:avLst/>
              </a:prstGeom>
              <a:blipFill rotWithShape="1">
                <a:blip r:embed="rId3"/>
                <a:stretch>
                  <a:fillRect l="-1381" t="-2703" b="-6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Равнобедренный треугольник 18"/>
          <p:cNvSpPr/>
          <p:nvPr/>
        </p:nvSpPr>
        <p:spPr>
          <a:xfrm>
            <a:off x="5437902" y="3075806"/>
            <a:ext cx="3096344" cy="1440160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2987824" y="2931445"/>
            <a:ext cx="1922586" cy="894226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75856" y="2427734"/>
                <a:ext cx="5132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427734"/>
                <a:ext cx="513282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95381" y="3749888"/>
                <a:ext cx="4924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381" y="3749888"/>
                <a:ext cx="492443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0858" y="3749888"/>
                <a:ext cx="48122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858" y="3749888"/>
                <a:ext cx="481222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05854" y="4440183"/>
                <a:ext cx="6574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854" y="4440183"/>
                <a:ext cx="657488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18222" y="4443958"/>
                <a:ext cx="64626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22" y="4443958"/>
                <a:ext cx="646266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55720" y="2643758"/>
                <a:ext cx="6783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720" y="2643758"/>
                <a:ext cx="678326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5750" y="3109253"/>
                <a:ext cx="1844030" cy="92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50" y="3109253"/>
                <a:ext cx="1844030" cy="9291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8991" y="4246661"/>
                <a:ext cx="22407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91" y="4246661"/>
                <a:ext cx="2240742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1727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581918" y="1131590"/>
            <a:ext cx="3096344" cy="1440160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3059832" y="1203253"/>
            <a:ext cx="1922586" cy="894226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47864" y="699542"/>
                <a:ext cx="5132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99542"/>
                <a:ext cx="513282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67389" y="2021696"/>
                <a:ext cx="4924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89" y="2021696"/>
                <a:ext cx="492443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54874" y="1733664"/>
                <a:ext cx="48122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874" y="1733664"/>
                <a:ext cx="481222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49870" y="2495967"/>
                <a:ext cx="6574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870" y="2495967"/>
                <a:ext cx="657488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62238" y="2499742"/>
                <a:ext cx="64626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238" y="2499742"/>
                <a:ext cx="646266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99736" y="699542"/>
                <a:ext cx="6783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36" y="699542"/>
                <a:ext cx="678326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5750" y="771550"/>
                <a:ext cx="1844030" cy="92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𝑨𝑩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50" y="771550"/>
                <a:ext cx="1844030" cy="9291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8991" y="1779662"/>
                <a:ext cx="22407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91" y="1779662"/>
                <a:ext cx="2240742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1022" y="2499742"/>
                <a:ext cx="2555571" cy="92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𝑨𝑩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2" y="2499742"/>
                <a:ext cx="2555571" cy="9291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504" y="3507854"/>
                <a:ext cx="358829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=&gt;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𝑺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507854"/>
                <a:ext cx="3588290" cy="9017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72142" y="2931790"/>
                <a:ext cx="222368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𝑺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𝟒𝟗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142" y="2931790"/>
                <a:ext cx="2223686" cy="90178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9952" y="3939902"/>
                <a:ext cx="31774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𝟐𝟓</m:t>
                      </m:r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𝟗𝟎𝟎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𝟒𝟗</m:t>
                      </m:r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939902"/>
                <a:ext cx="3177473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63688" y="4481413"/>
                <a:ext cx="57333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𝟑𝟕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en-US" b="1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𝟑𝟕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𝟑𝟔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𝟕𝟑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481413"/>
                <a:ext cx="5733364" cy="538609"/>
              </a:xfrm>
              <a:prstGeom prst="rect">
                <a:avLst/>
              </a:prstGeom>
              <a:blipFill rotWithShape="1">
                <a:blip r:embed="rId15"/>
                <a:stretch>
                  <a:fillRect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37936" y="1558870"/>
                <a:ext cx="140916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936" y="1558870"/>
                <a:ext cx="1409168" cy="53860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76566" y="1923678"/>
                <a:ext cx="19482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𝟕𝟑</m:t>
                      </m:r>
                      <m:r>
                        <a:rPr lang="en-US" b="1" i="1" smtClean="0"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66" y="1923678"/>
                <a:ext cx="1948290" cy="53860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92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  <p:bldP spid="28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9542"/>
            <a:ext cx="882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7.8. 4-rasmdagi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25:9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70030"/>
            <a:ext cx="3343932" cy="34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3735" y="2067694"/>
                <a:ext cx="3214854" cy="1012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num>
                        <m:den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</a:rPr>
                        <m:t>;        </m:t>
                      </m:r>
                      <m:r>
                        <a:rPr lang="en-US" b="1" i="1" dirty="0" smtClean="0">
                          <a:latin typeface="Cambria Math"/>
                        </a:rPr>
                        <m:t>𝒙</m:t>
                      </m:r>
                      <m:r>
                        <a:rPr lang="en-US" b="1" i="1" dirty="0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5" y="2067694"/>
                <a:ext cx="3214854" cy="10129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9512" y="3075806"/>
                <a:ext cx="4336123" cy="1012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num>
                        <m:den>
                          <m:sSub>
                            <m:sSub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1" i="1" smtClean="0">
                          <a:latin typeface="Cambria Math"/>
                        </a:rPr>
                        <m:t>𝒌</m:t>
                      </m:r>
                      <m:r>
                        <a:rPr lang="en-US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dirty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75806"/>
                <a:ext cx="4336123" cy="101290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4671" y="4155926"/>
                <a:ext cx="3127203" cy="939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ru-RU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1" y="4155926"/>
                <a:ext cx="3127203" cy="9398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596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699542"/>
                <a:ext cx="882254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7.9. 5-rasmdagi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uchburchaklar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o‘xshash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𝟒𝟗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bo‘lsa,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noma’lum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9542"/>
                <a:ext cx="8822544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381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3735" y="2067694"/>
                <a:ext cx="3128805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𝟒𝟗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800" b="1" i="0" smtClean="0">
                          <a:latin typeface="Cambria Math"/>
                        </a:rPr>
                        <m:t>;        </m:t>
                      </m:r>
                      <m:r>
                        <a:rPr lang="en-US" sz="2800" b="1" i="1" dirty="0" smtClean="0">
                          <a:latin typeface="Cambria Math"/>
                        </a:rPr>
                        <m:t>𝒉</m:t>
                      </m:r>
                      <m:r>
                        <a:rPr lang="en-US" sz="2800" b="1" i="1" dirty="0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35" y="2067694"/>
                <a:ext cx="3128805" cy="972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7049" y="3075806"/>
                <a:ext cx="4192943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𝟒𝟗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</a:rPr>
                        <m:t>𝒌</m:t>
                      </m:r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dirty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49" y="3075806"/>
                <a:ext cx="4192943" cy="972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4671" y="4155926"/>
                <a:ext cx="3160865" cy="940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𝒉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=&gt;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</m:oMath>
                  </m:oMathPara>
                </a14:m>
                <a:endParaRPr lang="ru-RU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1" y="4155926"/>
                <a:ext cx="3160865" cy="94000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69" y="1707654"/>
            <a:ext cx="3146395" cy="318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8849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2067694"/>
                <a:ext cx="4510401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67694"/>
                <a:ext cx="4510401" cy="10038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7504" y="754707"/>
            <a:ext cx="882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perimetrlari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nisbati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2:3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3080117"/>
                <a:ext cx="3592587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80117"/>
                <a:ext cx="3592587" cy="1003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07805" y="3075806"/>
                <a:ext cx="3624582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=&gt;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𝟐𝟕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05" y="3075806"/>
                <a:ext cx="3624582" cy="1003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9632" y="4083918"/>
                <a:ext cx="281820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𝟐𝟕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083918"/>
                <a:ext cx="2818207" cy="930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68598" y="4227934"/>
                <a:ext cx="20185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1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598" y="4227934"/>
                <a:ext cx="2018501" cy="538609"/>
              </a:xfrm>
              <a:prstGeom prst="rect">
                <a:avLst/>
              </a:prstGeom>
              <a:blipFill rotWithShape="1">
                <a:blip r:embed="rId7"/>
                <a:stretch>
                  <a:fillRect l="-6325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3811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5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1301" y="2105149"/>
                <a:ext cx="684700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01" y="2105149"/>
                <a:ext cx="6847003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7504" y="754707"/>
            <a:ext cx="882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perimetrlari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36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yuzlarining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512" y="2681605"/>
                <a:ext cx="4640758" cy="104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𝟏𝟖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𝟑𝟔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81605"/>
                <a:ext cx="4640758" cy="10422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372200" y="4497238"/>
            <a:ext cx="200247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24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63842" y="2715766"/>
                <a:ext cx="3567900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=&gt;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842" y="2715766"/>
                <a:ext cx="3567900" cy="10038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520" y="3728189"/>
                <a:ext cx="2077813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𝟑𝟎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28189"/>
                <a:ext cx="2077813" cy="9278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83768" y="3977357"/>
                <a:ext cx="25154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𝟏𝟐𝟎</m:t>
                      </m:r>
                      <m:r>
                        <a:rPr lang="en-US" sz="2800" b="1" i="1" smtClean="0"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977357"/>
                <a:ext cx="251543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32040" y="3977357"/>
                <a:ext cx="40104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𝟏𝟐𝟎</m:t>
                      </m:r>
                      <m:r>
                        <a:rPr lang="en-US" sz="2800" b="1" i="1" smtClean="0">
                          <a:latin typeface="Cambria Math"/>
                        </a:rPr>
                        <m:t> =&gt; 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977357"/>
                <a:ext cx="4010457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61539" y="4443958"/>
                <a:ext cx="15865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539" y="4443958"/>
                <a:ext cx="158652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9074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5" grpId="0"/>
      <p:bldP spid="17" grpId="0"/>
      <p:bldP spid="18" grpId="0"/>
      <p:bldP spid="2" grpId="0"/>
      <p:bldP spid="1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1309" y="754707"/>
                <a:ext cx="902920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6.6.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𝑨𝑪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tomonlarining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‘rtalari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𝑸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∆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𝑨𝑩𝑪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∾∆</m:t>
                    </m:r>
                    <m:r>
                      <a:rPr lang="en-US" sz="28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𝑨𝑷𝑸</m:t>
                    </m:r>
                  </m:oMath>
                </a14:m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9" y="754707"/>
                <a:ext cx="9029203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418" t="-4405" b="-1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Равнобедренный треугольник 2"/>
          <p:cNvSpPr/>
          <p:nvPr/>
        </p:nvSpPr>
        <p:spPr>
          <a:xfrm>
            <a:off x="4716016" y="2283718"/>
            <a:ext cx="3456384" cy="2376264"/>
          </a:xfrm>
          <a:prstGeom prst="triangle">
            <a:avLst>
              <a:gd name="adj" fmla="val 28233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1"/>
            <a:endCxn id="3" idx="5"/>
          </p:cNvCxnSpPr>
          <p:nvPr/>
        </p:nvCxnSpPr>
        <p:spPr>
          <a:xfrm>
            <a:off x="5203936" y="3471850"/>
            <a:ext cx="17281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6256" y="3147814"/>
                <a:ext cx="5164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𝑸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147814"/>
                <a:ext cx="516488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87724" y="3147814"/>
                <a:ext cx="50045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724" y="3147814"/>
                <a:ext cx="500458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23226" y="4371950"/>
                <a:ext cx="48122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226" y="4371950"/>
                <a:ext cx="481222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02734" y="4406066"/>
                <a:ext cx="5132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734" y="4406066"/>
                <a:ext cx="513282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36096" y="1863523"/>
                <a:ext cx="4924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863523"/>
                <a:ext cx="492443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2696602"/>
                <a:ext cx="30376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𝑷𝑸</m:t>
                    </m:r>
                    <m:r>
                      <a:rPr lang="en-US" sz="28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96602"/>
                <a:ext cx="3037626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r="-281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4698" y="3588083"/>
                <a:ext cx="3983398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𝑷𝑸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,  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𝑷𝑸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8" y="3588083"/>
                <a:ext cx="3983398" cy="9278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3877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22" grpId="0"/>
      <p:bldP spid="26" grpId="0"/>
      <p:bldP spid="27" grpId="0"/>
      <p:bldP spid="31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1301" y="2105149"/>
                <a:ext cx="653121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  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=?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01" y="2105149"/>
                <a:ext cx="653121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7504" y="754707"/>
            <a:ext cx="8822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24,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ikkinchisinikidan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perimetrini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80112" y="2685916"/>
                <a:ext cx="1735603" cy="100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</m:t>
                      </m:r>
                    </m:oMath>
                  </m:oMathPara>
                </a14:m>
                <a:endParaRPr lang="en-US" b="1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685916"/>
                <a:ext cx="1735603" cy="10009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372200" y="4497238"/>
            <a:ext cx="200247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12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512" y="2647852"/>
                <a:ext cx="5161478" cy="1042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𝒌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47852"/>
                <a:ext cx="5161478" cy="10422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98999" y="2643758"/>
                <a:ext cx="1895070" cy="93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𝑷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999" y="2643758"/>
                <a:ext cx="1895070" cy="9382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7956" y="3795886"/>
                <a:ext cx="39853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𝑷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𝑷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>
                        <a:rPr lang="en-US" sz="2800" b="1" i="1" smtClean="0">
                          <a:latin typeface="Cambria Math"/>
                        </a:rPr>
                        <m:t> =&gt; 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56" y="3795886"/>
                <a:ext cx="398532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9592" y="4324669"/>
                <a:ext cx="4406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324669"/>
                <a:ext cx="440620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1523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5" grpId="0"/>
      <p:bldP spid="17" grpId="0"/>
      <p:bldP spid="18" grpId="0"/>
      <p:bldP spid="19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31-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7.3, 7.5, 7.7-</a:t>
            </a:r>
            <a:r>
              <a:rPr lang="en-US" sz="3200" dirty="0" smtClean="0"/>
              <a:t>mashqlar.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211710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</p:spTree>
    <p:extLst>
      <p:ext uri="{BB962C8B-B14F-4D97-AF65-F5344CB8AC3E}">
        <p14:creationId xmlns:p14="http://schemas.microsoft.com/office/powerpoint/2010/main" val="1876647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004048" y="2283718"/>
            <a:ext cx="3456384" cy="2376264"/>
          </a:xfrm>
          <a:prstGeom prst="triangle">
            <a:avLst>
              <a:gd name="adj" fmla="val 28233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1"/>
            <a:endCxn id="3" idx="5"/>
          </p:cNvCxnSpPr>
          <p:nvPr/>
        </p:nvCxnSpPr>
        <p:spPr>
          <a:xfrm>
            <a:off x="5491968" y="3471850"/>
            <a:ext cx="172819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288" y="3147814"/>
                <a:ext cx="5164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𝑸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147814"/>
                <a:ext cx="516488" cy="507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75756" y="3147814"/>
                <a:ext cx="50045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𝑷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756" y="3147814"/>
                <a:ext cx="500458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11258" y="4371950"/>
                <a:ext cx="48122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258" y="4371950"/>
                <a:ext cx="481222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0766" y="4406066"/>
                <a:ext cx="5132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66" y="4406066"/>
                <a:ext cx="513282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24128" y="1863523"/>
                <a:ext cx="4924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863523"/>
                <a:ext cx="492443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3592" y="1112426"/>
                <a:ext cx="56272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𝑷𝑸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=&gt;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; 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𝑸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1112426"/>
                <a:ext cx="562724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уга 3"/>
          <p:cNvSpPr/>
          <p:nvPr/>
        </p:nvSpPr>
        <p:spPr>
          <a:xfrm>
            <a:off x="5076056" y="3147814"/>
            <a:ext cx="782862" cy="648072"/>
          </a:xfrm>
          <a:prstGeom prst="arc">
            <a:avLst>
              <a:gd name="adj1" fmla="val 17683574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>
            <a:off x="4653234" y="4299942"/>
            <a:ext cx="782862" cy="648072"/>
          </a:xfrm>
          <a:prstGeom prst="arc">
            <a:avLst>
              <a:gd name="adj1" fmla="val 17683574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4956770">
            <a:off x="6691328" y="3207114"/>
            <a:ext cx="782862" cy="648072"/>
          </a:xfrm>
          <a:prstGeom prst="arc">
            <a:avLst>
              <a:gd name="adj1" fmla="val 17683574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 rot="14956770">
            <a:off x="6717483" y="3300214"/>
            <a:ext cx="782862" cy="648072"/>
          </a:xfrm>
          <a:prstGeom prst="arc">
            <a:avLst>
              <a:gd name="adj1" fmla="val 18767223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4956770">
            <a:off x="7889309" y="4384658"/>
            <a:ext cx="782862" cy="648072"/>
          </a:xfrm>
          <a:prstGeom prst="arc">
            <a:avLst>
              <a:gd name="adj1" fmla="val 17683574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4956770">
            <a:off x="7915464" y="4477758"/>
            <a:ext cx="782862" cy="648072"/>
          </a:xfrm>
          <a:prstGeom prst="arc">
            <a:avLst>
              <a:gd name="adj1" fmla="val 18767223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4698" y="2037700"/>
                <a:ext cx="1458220" cy="966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𝑩𝑪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𝑷𝑸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98" y="2037700"/>
                <a:ext cx="1458220" cy="9660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517536" y="2037700"/>
                <a:ext cx="1458220" cy="966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𝑨𝑪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𝑨𝑸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536" y="2037700"/>
                <a:ext cx="1458220" cy="9660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2468" y="2028222"/>
                <a:ext cx="1445396" cy="89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𝑨𝑩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𝑨𝑷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68" y="2028222"/>
                <a:ext cx="1445396" cy="8974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83568" y="3808414"/>
                <a:ext cx="300793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sz="32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𝑨𝑩𝑪</m:t>
                      </m:r>
                      <m:r>
                        <a:rPr lang="en-US" sz="32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∾∆</m:t>
                      </m:r>
                      <m:r>
                        <a:rPr lang="en-US" sz="3200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𝑨𝑷𝑸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08414"/>
                <a:ext cx="3007938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642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2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O‘xshash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uchburchaklar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63663" y="1268672"/>
            <a:ext cx="2945782" cy="958427"/>
          </a:xfrm>
          <a:prstGeom prst="triangle">
            <a:avLst>
              <a:gd name="adj" fmla="val 693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251744" y="1222762"/>
            <a:ext cx="4312920" cy="1697913"/>
          </a:xfrm>
          <a:prstGeom prst="triangle">
            <a:avLst>
              <a:gd name="adj" fmla="val 693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51365" y="824394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65" y="824394"/>
                <a:ext cx="52610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31485" y="1904514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485" y="1904514"/>
                <a:ext cx="4924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8342" y="1904514"/>
                <a:ext cx="503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42" y="1904514"/>
                <a:ext cx="50366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60432" y="2624594"/>
                <a:ext cx="664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2624594"/>
                <a:ext cx="66441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52351" y="2624594"/>
                <a:ext cx="6756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51" y="2624594"/>
                <a:ext cx="67563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48264" y="771550"/>
                <a:ext cx="698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771550"/>
                <a:ext cx="69807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3416682"/>
                <a:ext cx="56668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; 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=∠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; 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∠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𝑪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=∠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16682"/>
                <a:ext cx="5666808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4016221"/>
                <a:ext cx="4508735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𝑩𝑪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16221"/>
                <a:ext cx="4508735" cy="100380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трелка вправо 5"/>
          <p:cNvSpPr/>
          <p:nvPr/>
        </p:nvSpPr>
        <p:spPr>
          <a:xfrm>
            <a:off x="4860032" y="4011910"/>
            <a:ext cx="1008112" cy="362195"/>
          </a:xfrm>
          <a:prstGeom prst="rightArrow">
            <a:avLst>
              <a:gd name="adj1" fmla="val 50000"/>
              <a:gd name="adj2" fmla="val 108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0152" y="3905349"/>
                <a:ext cx="32460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905349"/>
                <a:ext cx="3246081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2276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8" grpId="0"/>
      <p:bldP spid="15" grpId="0"/>
      <p:bldP spid="16" grpId="0"/>
      <p:bldP spid="18" grpId="0"/>
      <p:bldP spid="19" grpId="0"/>
      <p:bldP spid="14" grpId="0"/>
      <p:bldP spid="2" grpId="0"/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O‘xshash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uchburchaklar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63663" y="1268672"/>
            <a:ext cx="2945782" cy="958427"/>
          </a:xfrm>
          <a:prstGeom prst="triangle">
            <a:avLst>
              <a:gd name="adj" fmla="val 693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4251744" y="1222762"/>
            <a:ext cx="4312920" cy="1697913"/>
          </a:xfrm>
          <a:prstGeom prst="triangle">
            <a:avLst>
              <a:gd name="adj" fmla="val 6934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51365" y="824394"/>
                <a:ext cx="5261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65" y="824394"/>
                <a:ext cx="52610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31485" y="1904514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485" y="1904514"/>
                <a:ext cx="49244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8342" y="1904514"/>
                <a:ext cx="503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42" y="1904514"/>
                <a:ext cx="50366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60432" y="2624594"/>
                <a:ext cx="664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2624594"/>
                <a:ext cx="66441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52351" y="2624594"/>
                <a:ext cx="6756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351" y="2624594"/>
                <a:ext cx="67563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48264" y="771550"/>
                <a:ext cx="698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771550"/>
                <a:ext cx="698076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3795886"/>
                <a:ext cx="4508735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𝑩𝑪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95886"/>
                <a:ext cx="4508735" cy="100380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1903" y="3113261"/>
                <a:ext cx="32460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03" y="3113261"/>
                <a:ext cx="3246081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 вправо 3"/>
          <p:cNvSpPr/>
          <p:nvPr/>
        </p:nvSpPr>
        <p:spPr>
          <a:xfrm>
            <a:off x="5724128" y="4083918"/>
            <a:ext cx="1319101" cy="537904"/>
          </a:xfrm>
          <a:prstGeom prst="rightArrow">
            <a:avLst>
              <a:gd name="adj1" fmla="val 50000"/>
              <a:gd name="adj2" fmla="val 80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45356" y="3787626"/>
                <a:ext cx="1411797" cy="100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𝑷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356" y="3787626"/>
                <a:ext cx="1411797" cy="100091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8824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8" grpId="0"/>
      <p:bldP spid="15" grpId="0"/>
      <p:bldP spid="16" grpId="0"/>
      <p:bldP spid="18" grpId="0"/>
      <p:bldP spid="19" grpId="0"/>
      <p:bldP spid="14" grpId="0"/>
      <p:bldP spid="5" grpId="0"/>
      <p:bldP spid="7" grpId="0"/>
      <p:bldP spid="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O‘xshash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uchburchaklar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3795886"/>
                <a:ext cx="4508735" cy="1003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𝑩𝑪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𝑨𝑪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95886"/>
                <a:ext cx="4508735" cy="10038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1903" y="3113261"/>
                <a:ext cx="324608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800" b="1" i="1" smtClean="0">
                          <a:latin typeface="Cambria Math"/>
                        </a:rPr>
                        <m:t>𝑨𝑩𝑪</m:t>
                      </m:r>
                      <m:r>
                        <a:rPr lang="en-US" sz="2800" b="1" i="1" smtClean="0">
                          <a:latin typeface="Cambria Math"/>
                        </a:rPr>
                        <m:t>∾∆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03" y="3113261"/>
                <a:ext cx="3246081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 вправо 3"/>
          <p:cNvSpPr/>
          <p:nvPr/>
        </p:nvSpPr>
        <p:spPr>
          <a:xfrm>
            <a:off x="5724128" y="4083918"/>
            <a:ext cx="1319101" cy="537904"/>
          </a:xfrm>
          <a:prstGeom prst="rightArrow">
            <a:avLst>
              <a:gd name="adj1" fmla="val 50000"/>
              <a:gd name="adj2" fmla="val 80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45356" y="3787626"/>
                <a:ext cx="1500795" cy="972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num>
                        <m:den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356" y="3787626"/>
                <a:ext cx="1500795" cy="972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Равнобедренный треугольник 16"/>
          <p:cNvSpPr/>
          <p:nvPr/>
        </p:nvSpPr>
        <p:spPr>
          <a:xfrm>
            <a:off x="5136451" y="1199823"/>
            <a:ext cx="3096344" cy="1440160"/>
          </a:xfrm>
          <a:prstGeom prst="triangle">
            <a:avLst>
              <a:gd name="adj" fmla="val 2767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1320027" y="1745757"/>
            <a:ext cx="1922586" cy="894226"/>
          </a:xfrm>
          <a:prstGeom prst="triangle">
            <a:avLst>
              <a:gd name="adj" fmla="val 2767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08059" y="1242046"/>
                <a:ext cx="5132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059" y="1242046"/>
                <a:ext cx="513282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7584" y="2564200"/>
                <a:ext cx="4924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564200"/>
                <a:ext cx="492443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43061" y="2564200"/>
                <a:ext cx="48122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061" y="2564200"/>
                <a:ext cx="481222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04403" y="2564200"/>
                <a:ext cx="6574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403" y="2564200"/>
                <a:ext cx="657488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016771" y="2567975"/>
                <a:ext cx="64626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771" y="2567975"/>
                <a:ext cx="646266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12515" y="767775"/>
                <a:ext cx="6783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515" y="767775"/>
                <a:ext cx="678326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406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" grpId="0" animBg="1"/>
      <p:bldP spid="9" grpId="0"/>
      <p:bldP spid="17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O‘xshash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uchburchaklar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5436096" y="1131590"/>
            <a:ext cx="3096344" cy="1440160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1619672" y="1677524"/>
            <a:ext cx="1922586" cy="894226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7704" y="1173813"/>
                <a:ext cx="5132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173813"/>
                <a:ext cx="513282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27229" y="2495967"/>
                <a:ext cx="4924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29" y="2495967"/>
                <a:ext cx="492443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42706" y="2495967"/>
                <a:ext cx="48122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706" y="2495967"/>
                <a:ext cx="481222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4048" y="2495967"/>
                <a:ext cx="6574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495967"/>
                <a:ext cx="657488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16416" y="2499742"/>
                <a:ext cx="64626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499742"/>
                <a:ext cx="646266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84168" y="699542"/>
                <a:ext cx="6783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699542"/>
                <a:ext cx="678326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61113" y="2499742"/>
                <a:ext cx="125104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13" y="2499742"/>
                <a:ext cx="1251047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3" name="Прямая соединительная линия 2052"/>
          <p:cNvCxnSpPr>
            <a:stCxn id="2" idx="0"/>
            <a:endCxn id="2" idx="3"/>
          </p:cNvCxnSpPr>
          <p:nvPr/>
        </p:nvCxnSpPr>
        <p:spPr>
          <a:xfrm>
            <a:off x="6292885" y="1131590"/>
            <a:ext cx="0" cy="144016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Box 2053"/>
              <p:cNvSpPr txBox="1"/>
              <p:nvPr/>
            </p:nvSpPr>
            <p:spPr>
              <a:xfrm>
                <a:off x="6025377" y="2495967"/>
                <a:ext cx="49083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𝑬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054" name="TextBox 20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377" y="2495967"/>
                <a:ext cx="490839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Box 2054"/>
              <p:cNvSpPr txBox="1"/>
              <p:nvPr/>
            </p:nvSpPr>
            <p:spPr>
              <a:xfrm>
                <a:off x="257925" y="915566"/>
                <a:ext cx="3738011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𝑬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55" name="TextBox 20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5" y="915566"/>
                <a:ext cx="3738011" cy="9278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2927" y="1851670"/>
                <a:ext cx="3416320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𝑬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7" y="1851670"/>
                <a:ext cx="3416320" cy="92788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TextBox 2055"/>
              <p:cNvSpPr txBox="1"/>
              <p:nvPr/>
            </p:nvSpPr>
            <p:spPr>
              <a:xfrm>
                <a:off x="448919" y="3509344"/>
                <a:ext cx="6427337" cy="100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700" b="1" i="1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700" b="1" i="1">
                              <a:latin typeface="Cambria Math"/>
                            </a:rPr>
                            <m:t>𝑬</m:t>
                          </m:r>
                        </m:num>
                        <m:den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700" b="1" i="1">
                              <a:latin typeface="Cambria Math"/>
                            </a:rPr>
                            <m:t>𝑪</m:t>
                          </m:r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700" b="1" i="1">
                              <a:latin typeface="Cambria Math"/>
                            </a:rPr>
                            <m:t>𝑬</m:t>
                          </m:r>
                        </m:num>
                        <m:den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700" b="1" i="1">
                              <a:latin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056" name="TextBox 20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19" y="3509344"/>
                <a:ext cx="6427337" cy="100662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58" name="Прямая соединительная линия 2057"/>
          <p:cNvCxnSpPr>
            <a:stCxn id="2" idx="0"/>
          </p:cNvCxnSpPr>
          <p:nvPr/>
        </p:nvCxnSpPr>
        <p:spPr>
          <a:xfrm>
            <a:off x="6292885" y="1131590"/>
            <a:ext cx="1015419" cy="14401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634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96418E-6 L 0.41476 0.003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15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1476E-6 L 0.42066 -0.006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-34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18839E-7 L 0.40504 0.012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61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1476E-6 L 0.39653 -0.006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7" grpId="1" animBg="1"/>
      <p:bldP spid="6" grpId="0"/>
      <p:bldP spid="6" grpId="1"/>
      <p:bldP spid="28" grpId="0"/>
      <p:bldP spid="28" grpId="1"/>
      <p:bldP spid="28" grpId="2"/>
      <p:bldP spid="29" grpId="0"/>
      <p:bldP spid="29" grpId="1"/>
      <p:bldP spid="10" grpId="0"/>
      <p:bldP spid="10" grpId="1"/>
      <p:bldP spid="30" grpId="0"/>
      <p:bldP spid="31" grpId="0"/>
      <p:bldP spid="12" grpId="0"/>
      <p:bldP spid="2054" grpId="0"/>
      <p:bldP spid="2055" grpId="0"/>
      <p:bldP spid="40" grpId="0"/>
      <p:bldP spid="20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O‘xshash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uchburchaklar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5436096" y="1131590"/>
            <a:ext cx="3096344" cy="1440160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1619672" y="1677524"/>
            <a:ext cx="1922586" cy="894226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7704" y="1173813"/>
                <a:ext cx="5132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1173813"/>
                <a:ext cx="513282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27229" y="2495967"/>
                <a:ext cx="4924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29" y="2495967"/>
                <a:ext cx="492443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42706" y="2495967"/>
                <a:ext cx="48122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706" y="2495967"/>
                <a:ext cx="481222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4048" y="2495967"/>
                <a:ext cx="6574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495967"/>
                <a:ext cx="657488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16416" y="2499742"/>
                <a:ext cx="64626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499742"/>
                <a:ext cx="646266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2160" y="699542"/>
                <a:ext cx="6783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699542"/>
                <a:ext cx="678326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61113" y="2499742"/>
                <a:ext cx="125104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  <m:r>
                        <a:rPr lang="en-US" sz="2700" b="1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113" y="2499742"/>
                <a:ext cx="1251047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Box 2054"/>
              <p:cNvSpPr txBox="1"/>
              <p:nvPr/>
            </p:nvSpPr>
            <p:spPr>
              <a:xfrm>
                <a:off x="257925" y="915566"/>
                <a:ext cx="2679388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𝑨𝑩𝑪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𝑨𝑩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𝑪𝑭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55" name="TextBox 20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5" y="915566"/>
                <a:ext cx="2679388" cy="89896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2927" y="1851670"/>
                <a:ext cx="3301480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𝑪𝑭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7" y="1851670"/>
                <a:ext cx="3301480" cy="8989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TextBox 2055"/>
              <p:cNvSpPr txBox="1"/>
              <p:nvPr/>
            </p:nvSpPr>
            <p:spPr>
              <a:xfrm>
                <a:off x="323528" y="3451570"/>
                <a:ext cx="5815887" cy="9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𝑨𝑩𝑪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700" b="1" i="1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</a:rPr>
                            <m:t>𝑨𝑩</m:t>
                          </m:r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𝑪𝑭</m:t>
                          </m:r>
                        </m:num>
                        <m:den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700" b="1" i="1">
                              <a:latin typeface="Cambria Math"/>
                              <a:ea typeface="Cambria Math"/>
                            </a:rPr>
                            <m:t>𝑪𝑭</m:t>
                          </m:r>
                        </m:num>
                        <m:den>
                          <m:r>
                            <a:rPr lang="en-US" sz="27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056" name="TextBox 20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51570"/>
                <a:ext cx="5815887" cy="99238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H="1" flipV="1">
            <a:off x="5796136" y="1995686"/>
            <a:ext cx="1512169" cy="57606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36096" y="1635646"/>
                <a:ext cx="48442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635646"/>
                <a:ext cx="484427" cy="50783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6292885" y="1131590"/>
            <a:ext cx="1015419" cy="144016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108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96418E-6 L 0.41476 0.003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15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91476E-6 L 0.42066 -0.006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4" y="-34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18839E-7 L 0.40504 0.012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61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1476E-6 L 0.39653 -0.006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7" grpId="1" animBg="1"/>
      <p:bldP spid="6" grpId="0"/>
      <p:bldP spid="6" grpId="1"/>
      <p:bldP spid="28" grpId="0"/>
      <p:bldP spid="28" grpId="1"/>
      <p:bldP spid="28" grpId="2"/>
      <p:bldP spid="29" grpId="0"/>
      <p:bldP spid="29" grpId="1"/>
      <p:bldP spid="10" grpId="0"/>
      <p:bldP spid="10" grpId="1"/>
      <p:bldP spid="30" grpId="0"/>
      <p:bldP spid="31" grpId="0"/>
      <p:bldP spid="12" grpId="0"/>
      <p:bldP spid="2055" grpId="0"/>
      <p:bldP spid="40" grpId="0"/>
      <p:bldP spid="2056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1470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O‘xshash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uchburchaklar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5280467" y="1131590"/>
            <a:ext cx="3096344" cy="1440160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1907704" y="1173468"/>
            <a:ext cx="1922586" cy="894226"/>
          </a:xfrm>
          <a:prstGeom prst="triangle">
            <a:avLst>
              <a:gd name="adj" fmla="val 27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95736" y="669757"/>
                <a:ext cx="51328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669757"/>
                <a:ext cx="513282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15261" y="1991911"/>
                <a:ext cx="49244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261" y="1991911"/>
                <a:ext cx="492443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30738" y="1991911"/>
                <a:ext cx="48122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𝑪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38" y="1991911"/>
                <a:ext cx="481222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419" y="2495967"/>
                <a:ext cx="657488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419" y="2495967"/>
                <a:ext cx="657488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160787" y="2499742"/>
                <a:ext cx="64626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787" y="2499742"/>
                <a:ext cx="646266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98285" y="699542"/>
                <a:ext cx="6783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285" y="699542"/>
                <a:ext cx="678326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6" name="TextBox 2055"/>
              <p:cNvSpPr txBox="1"/>
              <p:nvPr/>
            </p:nvSpPr>
            <p:spPr>
              <a:xfrm>
                <a:off x="323528" y="3795886"/>
                <a:ext cx="2513830" cy="9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𝑨𝑩𝑪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700" b="1" i="1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056" name="TextBox 20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95886"/>
                <a:ext cx="2513830" cy="9923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528" y="2715766"/>
                <a:ext cx="2617319" cy="1006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700" b="1" i="1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700" b="1" i="1">
                              <a:latin typeface="Cambria Math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15766"/>
                <a:ext cx="2617319" cy="100662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31840" y="3523578"/>
                <a:ext cx="5649432" cy="9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𝑨𝑩𝑪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7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>
                              <a:latin typeface="Cambria Math"/>
                            </a:rPr>
                            <m:t>𝑨𝑩</m:t>
                          </m:r>
                        </m:num>
                        <m:den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27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7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700" b="1" i="1">
                              <a:latin typeface="Cambria Math"/>
                            </a:rPr>
                            <m:t>𝑪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𝒌</m:t>
                      </m:r>
                      <m:r>
                        <a:rPr lang="en-US" sz="2700" b="1" i="1" smtClean="0">
                          <a:latin typeface="Cambria Math"/>
                        </a:rPr>
                        <m:t>: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𝒌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523578"/>
                <a:ext cx="5649432" cy="99238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0636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1" animBg="1"/>
      <p:bldP spid="6" grpId="1"/>
      <p:bldP spid="28" grpId="1"/>
      <p:bldP spid="29" grpId="1"/>
      <p:bldP spid="10" grpId="0"/>
      <p:bldP spid="30" grpId="0"/>
      <p:bldP spid="31" grpId="0"/>
      <p:bldP spid="2056" grpId="0"/>
      <p:bldP spid="2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c281367ed872644529762e7391041e73c6a3f2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9175</TotalTime>
  <Words>1922</Words>
  <Application>Microsoft Office PowerPoint</Application>
  <PresentationFormat>Экран (16:9)</PresentationFormat>
  <Paragraphs>220</Paragraphs>
  <Slides>21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829</cp:revision>
  <dcterms:created xsi:type="dcterms:W3CDTF">2020-04-09T07:32:19Z</dcterms:created>
  <dcterms:modified xsi:type="dcterms:W3CDTF">2021-03-04T04:17:52Z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