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1382" r:id="rId2"/>
    <p:sldId id="1383" r:id="rId3"/>
    <p:sldId id="1393" r:id="rId4"/>
    <p:sldId id="401" r:id="rId5"/>
    <p:sldId id="1394" r:id="rId6"/>
    <p:sldId id="1404" r:id="rId7"/>
    <p:sldId id="1405" r:id="rId8"/>
    <p:sldId id="1406" r:id="rId9"/>
    <p:sldId id="1407" r:id="rId10"/>
    <p:sldId id="1408" r:id="rId11"/>
    <p:sldId id="1409" r:id="rId12"/>
    <p:sldId id="1410" r:id="rId13"/>
    <p:sldId id="1411" r:id="rId14"/>
    <p:sldId id="1412" r:id="rId15"/>
    <p:sldId id="1413" r:id="rId16"/>
    <p:sldId id="1414" r:id="rId17"/>
    <p:sldId id="1415" r:id="rId18"/>
    <p:sldId id="1416" r:id="rId19"/>
    <p:sldId id="368" r:id="rId20"/>
  </p:sldIdLst>
  <p:sldSz cx="9144000" cy="5143500" type="screen16x9"/>
  <p:notesSz cx="5765800" cy="3244850"/>
  <p:custDataLst>
    <p:tags r:id="rId2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624" autoAdjust="0"/>
  </p:normalViewPr>
  <p:slideViewPr>
    <p:cSldViewPr>
      <p:cViewPr varScale="1">
        <p:scale>
          <a:sx n="88" d="100"/>
          <a:sy n="88" d="100"/>
        </p:scale>
        <p:origin x="852" y="78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868EE-76B2-4234-9CC4-914D81A95F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11491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9" y="2436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899592" y="1923678"/>
            <a:ext cx="5435964" cy="2676932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sz="380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endParaRPr sz="3800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Geometrik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shakllarning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perimetri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yuzini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hisoblashga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doir</a:t>
            </a:r>
            <a:r>
              <a:rPr lang="en-US" sz="38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endParaRPr sz="38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51520" y="1983316"/>
            <a:ext cx="545553" cy="261729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455499" y="361576"/>
            <a:ext cx="957235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807736" y="394730"/>
            <a:ext cx="274790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7722278" y="859056"/>
            <a:ext cx="426780" cy="336449"/>
          </a:xfrm>
          <a:prstGeom prst="rect">
            <a:avLst/>
          </a:prstGeom>
        </p:spPr>
        <p:txBody>
          <a:bodyPr vert="horz" wrap="square" lIns="0" tIns="19124" rIns="0" bIns="0" rtlCol="0">
            <a:spAutoFit/>
          </a:bodyPr>
          <a:lstStyle/>
          <a:p>
            <a:pPr>
              <a:spcBef>
                <a:spcPts val="151"/>
              </a:spcBef>
            </a:pPr>
            <a:r>
              <a:rPr sz="2061" spc="-8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61" dirty="0">
              <a:latin typeface="Arial"/>
              <a:cs typeface="Arial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="" xmlns:a16="http://schemas.microsoft.com/office/drawing/2014/main" id="{7ACFEF22-C515-49A9-B292-25C68E4AC8DC}"/>
              </a:ext>
            </a:extLst>
          </p:cNvPr>
          <p:cNvSpPr txBox="1">
            <a:spLocks/>
          </p:cNvSpPr>
          <p:nvPr/>
        </p:nvSpPr>
        <p:spPr>
          <a:xfrm>
            <a:off x="1330982" y="330377"/>
            <a:ext cx="568928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16" dirty="0" err="1">
                <a:solidFill>
                  <a:sysClr val="window" lastClr="FFFFFF"/>
                </a:solidFill>
              </a:rPr>
              <a:t>Geometriya</a:t>
            </a:r>
            <a:endParaRPr lang="en-US" sz="5398" kern="0" spc="16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="" xmlns:a16="http://schemas.microsoft.com/office/drawing/2014/main" id="{335AFAA3-FF4F-462D-A908-93D09B272E70}"/>
              </a:ext>
            </a:extLst>
          </p:cNvPr>
          <p:cNvSpPr/>
          <p:nvPr/>
        </p:nvSpPr>
        <p:spPr>
          <a:xfrm>
            <a:off x="519834" y="381666"/>
            <a:ext cx="577604" cy="796348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04044"/>
            <a:ext cx="2592288" cy="255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920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0" y="-20538"/>
            <a:ext cx="9144000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51470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18" y="771550"/>
            <a:ext cx="5586386" cy="239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70" y="847040"/>
            <a:ext cx="352211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shinasi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irtidagi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yozuv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o‘lchamlarni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bildiradi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6518" y="2249165"/>
                <a:ext cx="243528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𝟏𝟗𝟓</m:t>
                    </m:r>
                    <m:r>
                      <a:rPr lang="en-US" b="1" i="1" smtClean="0">
                        <a:latin typeface="Cambria Math"/>
                      </a:rPr>
                      <m:t>/</m:t>
                    </m:r>
                    <m:r>
                      <a:rPr lang="en-US" b="1" i="1" smtClean="0">
                        <a:latin typeface="Cambria Math"/>
                      </a:rPr>
                      <m:t>𝟓𝟓</m:t>
                    </m:r>
                  </m:oMath>
                </a14:m>
                <a:r>
                  <a:rPr lang="en-US" b="1" dirty="0" smtClean="0"/>
                  <a:t>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𝑹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latin typeface="Cambria Math"/>
                      </a:rPr>
                      <m:t>𝟏𝟔</m:t>
                    </m:r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8" y="2249165"/>
                <a:ext cx="243528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770" y="3003798"/>
                <a:ext cx="412003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𝟏𝟗𝟓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shina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kengligi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mm da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" y="3003798"/>
                <a:ext cx="4120039" cy="492443"/>
              </a:xfrm>
              <a:prstGeom prst="rect">
                <a:avLst/>
              </a:prstGeom>
              <a:blipFill rotWithShape="1">
                <a:blip r:embed="rId4"/>
                <a:stretch>
                  <a:fillRect t="-11111" r="-1627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496" y="3335382"/>
                <a:ext cx="8545929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𝟓𝟓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shina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profili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shina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kengligiga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oizini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ko‘rsatadi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𝟏𝟗𝟓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𝟓𝟓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%=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𝟏𝟎𝟕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𝒎𝒎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335382"/>
                <a:ext cx="8545929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1284" t="-6122" b="-1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496" y="4127470"/>
                <a:ext cx="8477449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</a:rPr>
                      <m:t>𝑹</m:t>
                    </m:r>
                    <m:r>
                      <a:rPr lang="en-US" sz="2600" b="1" i="1" smtClean="0">
                        <a:latin typeface="Cambria Math"/>
                      </a:rPr>
                      <m:t>𝟏𝟔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yozuv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shina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dyumdagi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ifodasi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𝒅𝒚𝒖𝒎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𝟓𝟒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  <a:cs typeface="Arial" panose="020B0604020202020204" pitchFamily="34" charset="0"/>
                      </a:rPr>
                      <m:t>𝟏𝟔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𝟓𝟒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𝟒𝟎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𝟔𝟒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27470"/>
                <a:ext cx="8477449" cy="892552"/>
              </a:xfrm>
              <a:prstGeom prst="rect">
                <a:avLst/>
              </a:prstGeom>
              <a:blipFill rotWithShape="1">
                <a:blip r:embed="rId6"/>
                <a:stretch>
                  <a:fillRect t="-6164" b="-164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2010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0" y="-20538"/>
            <a:ext cx="9144000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51470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5495" y="627534"/>
                <a:ext cx="617549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Ravon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rusumidagi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Neksiya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avtomobili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hinasida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</a:rPr>
                      <m:t>𝟕</m:t>
                    </m:r>
                    <m:r>
                      <a:rPr lang="en-US" sz="2600" b="1" i="1">
                        <a:latin typeface="Cambria Math"/>
                      </a:rPr>
                      <m:t>𝟓</m:t>
                    </m:r>
                    <m:r>
                      <a:rPr lang="en-US" sz="2600" b="1" i="1">
                        <a:latin typeface="Cambria Math"/>
                      </a:rPr>
                      <m:t>/</m:t>
                    </m:r>
                    <m:r>
                      <a:rPr lang="en-US" sz="2600" b="1" i="1" smtClean="0">
                        <a:latin typeface="Cambria Math"/>
                      </a:rPr>
                      <m:t>𝟔𝟎</m:t>
                    </m:r>
                  </m:oMath>
                </a14:m>
                <a:r>
                  <a:rPr lang="en-US" sz="2600" b="1" dirty="0"/>
                  <a:t>  </a:t>
                </a:r>
                <a14:m>
                  <m:oMath xmlns:m="http://schemas.openxmlformats.org/officeDocument/2006/math">
                    <m:r>
                      <a:rPr lang="en-US" sz="2600" b="1" i="1" dirty="0">
                        <a:latin typeface="Cambria Math"/>
                      </a:rPr>
                      <m:t>𝑹</m:t>
                    </m:r>
                    <m:r>
                      <a:rPr lang="en-US" sz="2600" b="1" i="1" dirty="0">
                        <a:latin typeface="Cambria Math"/>
                      </a:rPr>
                      <m:t> </m:t>
                    </m:r>
                    <m:r>
                      <a:rPr lang="en-US" sz="2600" b="1" i="1" dirty="0">
                        <a:latin typeface="Cambria Math"/>
                      </a:rPr>
                      <m:t>𝟏𝟓</m:t>
                    </m:r>
                  </m:oMath>
                </a14:m>
                <a:r>
                  <a:rPr lang="en-US" sz="2600" b="1" dirty="0" smtClean="0"/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yozuv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bor. Bu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avtomobil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shinasining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kengligi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profili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g‘ildirakning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ya’ni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larda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5" y="627534"/>
                <a:ext cx="6175498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1777" t="-2123" b="-14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770" y="3003798"/>
                <a:ext cx="5555047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Shina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kengligi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𝟏𝟕𝟓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𝒎𝒎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𝟏𝟕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0" y="3003798"/>
                <a:ext cx="5555047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1976" t="-11111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496" y="3507854"/>
                <a:ext cx="811985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Profili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balandligini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anose="020B0604020202020204" pitchFamily="34" charset="0"/>
                      </a:rPr>
                      <m:t>𝟏𝟕𝟓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%=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𝟏𝟎𝟓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𝒎𝒎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07854"/>
                <a:ext cx="8119852" cy="492443"/>
              </a:xfrm>
              <a:prstGeom prst="rect">
                <a:avLst/>
              </a:prstGeom>
              <a:blipFill rotWithShape="1">
                <a:blip r:embed="rId4"/>
                <a:stretch>
                  <a:fillRect l="-1351" t="-11111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496" y="3951515"/>
                <a:ext cx="597849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/>
                        <a:cs typeface="Arial" panose="020B0604020202020204" pitchFamily="34" charset="0"/>
                      </a:rPr>
                      <m:t>𝟏𝟓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𝟓𝟒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𝟑𝟖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951515"/>
                <a:ext cx="5978496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835" t="-11111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787" y="771550"/>
            <a:ext cx="2986709" cy="246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77779" y="771550"/>
            <a:ext cx="466429" cy="860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977779" y="1632164"/>
            <a:ext cx="250405" cy="1587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496" y="4455571"/>
                <a:ext cx="697735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0" dirty="0" smtClean="0">
                        <a:latin typeface="Cambria Math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+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𝟑𝟖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𝟓𝟗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,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dirty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455571"/>
                <a:ext cx="6977359" cy="492443"/>
              </a:xfrm>
              <a:prstGeom prst="rect">
                <a:avLst/>
              </a:prstGeom>
              <a:blipFill rotWithShape="1">
                <a:blip r:embed="rId7"/>
                <a:stretch>
                  <a:fillRect l="-1573" t="-11111" r="-612" b="-296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877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8" grpId="0"/>
      <p:bldP spid="19" grpId="0"/>
      <p:bldP spid="2" grpId="0" animBg="1"/>
      <p:bldP spid="1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75" y="1972828"/>
            <a:ext cx="5118537" cy="25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2"/>
          <p:cNvSpPr/>
          <p:nvPr/>
        </p:nvSpPr>
        <p:spPr>
          <a:xfrm>
            <a:off x="106015" y="123478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771550"/>
            <a:ext cx="93245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3.8.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amerikancha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futbol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stadionining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stadion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belgilash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chiziladigan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chiziqlarning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371815" y="1889125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815" y="1889125"/>
                <a:ext cx="498855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884368" y="2915964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915964"/>
                <a:ext cx="494045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572" y="1966362"/>
                <a:ext cx="2286000" cy="5078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2" y="1966362"/>
                <a:ext cx="2286000" cy="5078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113473" y="2283718"/>
                <a:ext cx="40984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𝟐</m:t>
                      </m:r>
                      <m:d>
                        <m:dPr>
                          <m:ctrlPr>
                            <a:rPr lang="en-US" sz="2700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𝟏𝟓</m:t>
                          </m:r>
                          <m:r>
                            <a:rPr lang="en-US" sz="27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𝟐𝟓</m:t>
                          </m:r>
                          <m:r>
                            <a:rPr lang="en-US" sz="27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7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𝟑𝟎</m:t>
                          </m:r>
                          <m:r>
                            <a:rPr lang="en-US" sz="27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27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</m:d>
                      <m:r>
                        <a:rPr lang="en-US" sz="27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700" b="1" i="1" dirty="0" smtClean="0">
                  <a:solidFill>
                    <a:prstClr val="black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solidFill>
                          <a:prstClr val="black"/>
                        </a:solidFill>
                        <a:latin typeface="Cambria Math"/>
                      </a:rPr>
                      <m:t>𝟗𝟏</m:t>
                    </m:r>
                    <m:r>
                      <a:rPr lang="en-US" sz="2700" b="1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700" b="1" i="1" smtClean="0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r>
                      <a:rPr lang="en-US" sz="27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700" b="1" i="1" smtClean="0">
                        <a:solidFill>
                          <a:prstClr val="black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2700" b="1" dirty="0" smtClean="0"/>
                  <a:t> </a:t>
                </a:r>
                <a:endParaRPr lang="ru-RU" sz="2700" b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73" y="2283718"/>
                <a:ext cx="4098487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16016" y="2643758"/>
                <a:ext cx="5277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𝑹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643758"/>
                <a:ext cx="527709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8115" y="2859782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115" y="2859782"/>
                <a:ext cx="49404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30283" y="2859782"/>
                <a:ext cx="49404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283" y="2859782"/>
                <a:ext cx="494045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56176" y="2859782"/>
                <a:ext cx="46679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859782"/>
                <a:ext cx="466794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1207" y="3003798"/>
                <a:ext cx="3164649" cy="11060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𝒍</m:t>
                    </m:r>
                    <m:r>
                      <a:rPr lang="en-US" sz="2700" b="1" i="1" smtClean="0">
                        <a:latin typeface="Cambria Math"/>
                      </a:rPr>
                      <m:t>=</m:t>
                    </m:r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700" b="1" i="1" smtClean="0">
                            <a:latin typeface="Cambria Math"/>
                            <a:ea typeface="Cambria Math"/>
                          </a:rPr>
                          <m:t>𝑹</m:t>
                        </m:r>
                      </m:num>
                      <m:den>
                        <m:r>
                          <a:rPr lang="en-US" sz="27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700" b="1" i="1" smtClean="0">
                        <a:latin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𝒓</m:t>
                    </m:r>
                    <m:r>
                      <a:rPr lang="en-US" sz="2700" b="1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700" b="1" dirty="0" smtClean="0">
                    <a:ea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700" b="1" i="1" smtClean="0">
                        <a:latin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</a:rPr>
                      <m:t>𝟐</m:t>
                    </m:r>
                    <m:r>
                      <a:rPr lang="en-US" sz="2700" b="1" i="1" smtClean="0">
                        <a:latin typeface="Cambria Math"/>
                      </a:rPr>
                      <m:t>𝒂</m:t>
                    </m:r>
                    <m:r>
                      <a:rPr lang="en-US" sz="2700" b="1" i="1" smtClean="0">
                        <a:latin typeface="Cambria Math"/>
                      </a:rPr>
                      <m:t>+</m:t>
                    </m:r>
                    <m:r>
                      <a:rPr lang="en-US" sz="2700" b="1" i="1" smtClean="0">
                        <a:latin typeface="Cambria Math"/>
                      </a:rPr>
                      <m:t>𝟒</m:t>
                    </m:r>
                    <m:r>
                      <a:rPr lang="en-US" sz="2700" b="1" i="1" smtClean="0">
                        <a:latin typeface="Cambria Math"/>
                      </a:rPr>
                      <m:t>𝒃</m:t>
                    </m:r>
                  </m:oMath>
                </a14:m>
                <a:r>
                  <a:rPr lang="en-US" sz="2700" b="1" dirty="0" smtClean="0"/>
                  <a:t>  </a:t>
                </a:r>
                <a:endParaRPr lang="ru-RU" sz="27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7" y="3003798"/>
                <a:ext cx="3164649" cy="110600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36512" y="4083918"/>
                <a:ext cx="813235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</a:rPr>
                        <m:t>𝒍</m:t>
                      </m:r>
                      <m:r>
                        <a:rPr lang="en-US" sz="2700" b="1" i="1" smtClean="0">
                          <a:latin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</m:oMath>
                  </m:oMathPara>
                </a14:m>
                <a:endParaRPr lang="en-US" sz="2700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𝟗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𝟏𝟓𝟖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𝟒𝟐𝟒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700" b="1" i="1" smtClean="0"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ru-RU" sz="27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4083918"/>
                <a:ext cx="8132354" cy="9233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9833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5" grpId="0"/>
      <p:bldP spid="5" grpId="0"/>
      <p:bldP spid="16" grpId="0"/>
      <p:bldP spid="17" grpId="0"/>
      <p:bldP spid="18" grpId="0"/>
      <p:bldP spid="19" grpId="0"/>
      <p:bldP spid="20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5496" y="51470"/>
            <a:ext cx="9032243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23478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712316"/>
            <a:ext cx="9129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3.10.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92" y="1347614"/>
            <a:ext cx="41683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58734" y="2355726"/>
            <a:ext cx="2525634" cy="15121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7614338" y="2625756"/>
            <a:ext cx="1512167" cy="972109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60194" y="2825229"/>
                <a:ext cx="11560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3,2 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194" y="2825229"/>
                <a:ext cx="115602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836" y="1664053"/>
                <a:ext cx="21986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▭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6" y="1664053"/>
                <a:ext cx="219867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14" y="2283718"/>
                <a:ext cx="43459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▭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=5,3∙3,2=16,96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4" y="2283718"/>
                <a:ext cx="434593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872362" y="2825229"/>
                <a:ext cx="115602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3,2 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362" y="2825229"/>
                <a:ext cx="1156022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>
            <a:stCxn id="7" idx="0"/>
          </p:cNvCxnSpPr>
          <p:nvPr/>
        </p:nvCxnSpPr>
        <p:spPr>
          <a:xfrm flipH="1" flipV="1">
            <a:off x="7884367" y="3111810"/>
            <a:ext cx="97210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28384" y="2681213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681213"/>
                <a:ext cx="48115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2931790"/>
                <a:ext cx="37542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=8,6−5,3=3,3 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931790"/>
                <a:ext cx="3754233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36512" y="3579862"/>
                <a:ext cx="4994894" cy="9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𝑎h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3,2∙3,3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=5,28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79862"/>
                <a:ext cx="4994894" cy="93679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51520" y="4515966"/>
                <a:ext cx="6636560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=16,96+5,28=22,24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515966"/>
                <a:ext cx="6636560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0575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8" grpId="0"/>
      <p:bldP spid="8" grpId="1"/>
      <p:bldP spid="9" grpId="0"/>
      <p:bldP spid="10" grpId="0"/>
      <p:bldP spid="24" grpId="0"/>
      <p:bldP spid="24" grpId="1"/>
      <p:bldP spid="13" grpId="0"/>
      <p:bldP spid="13" grpId="1"/>
      <p:bldP spid="15" grpId="0"/>
      <p:bldP spid="1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06" y="1260761"/>
            <a:ext cx="3656855" cy="25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2"/>
          <p:cNvSpPr/>
          <p:nvPr/>
        </p:nvSpPr>
        <p:spPr>
          <a:xfrm>
            <a:off x="35496" y="51470"/>
            <a:ext cx="9032243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23478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712316"/>
            <a:ext cx="9129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3.10.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836" y="1664053"/>
                <a:ext cx="2221442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▭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○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6" y="1664053"/>
                <a:ext cx="2221442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14" y="2211710"/>
                <a:ext cx="434593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▭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=4,5∙7,8=35,1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4" y="2211710"/>
                <a:ext cx="434593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9512" y="2715766"/>
                <a:ext cx="3882858" cy="936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2,1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=1,05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15766"/>
                <a:ext cx="3882858" cy="9367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-36512" y="3579862"/>
                <a:ext cx="54879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○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=3,14∙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1,05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≈3,46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79862"/>
                <a:ext cx="5487977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7504" y="4299942"/>
                <a:ext cx="667182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▭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○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=35,1−3,46=31,64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299942"/>
                <a:ext cx="6671826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5522472" y="1934438"/>
            <a:ext cx="2361896" cy="13573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372200" y="2346990"/>
            <a:ext cx="573915" cy="60258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269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6" grpId="0"/>
      <p:bldP spid="30" grpId="0"/>
      <p:bldP spid="3" grpId="0" animBg="1"/>
      <p:bldP spid="3" grpId="1" animBg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5496" y="51470"/>
            <a:ext cx="9032243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23478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712316"/>
            <a:ext cx="9129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3.10.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836" y="1664053"/>
                <a:ext cx="20971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6" y="1664053"/>
                <a:ext cx="2097113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14" y="2211710"/>
                <a:ext cx="3607974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=10∙7=70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4" y="2211710"/>
                <a:ext cx="3607974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127" y="2859782"/>
                <a:ext cx="465479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12−7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∙4=20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7" y="2859782"/>
                <a:ext cx="4654799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-36512" y="3579862"/>
                <a:ext cx="568860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=70+20=90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579862"/>
                <a:ext cx="568860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73" y="1275606"/>
            <a:ext cx="3241023" cy="29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61087" y="1275606"/>
            <a:ext cx="447417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333306" y="3075806"/>
            <a:ext cx="0" cy="846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72200" y="2351523"/>
                <a:ext cx="65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351523"/>
                <a:ext cx="65697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68344" y="3229975"/>
                <a:ext cx="65697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3229975"/>
                <a:ext cx="65697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9615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6" grpId="0"/>
      <p:bldP spid="30" grpId="0"/>
      <p:bldP spid="5" grpId="0" animBg="1"/>
      <p:bldP spid="12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5496" y="51470"/>
            <a:ext cx="9032243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23478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712316"/>
            <a:ext cx="9129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3.10.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0836" y="1664053"/>
                <a:ext cx="219867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▭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36" y="1664053"/>
                <a:ext cx="2198679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814" y="2211710"/>
                <a:ext cx="411510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▭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=15∙11=165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4" y="2211710"/>
                <a:ext cx="4115101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7504" y="2940011"/>
                <a:ext cx="4597412" cy="927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10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∙8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80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=40 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40011"/>
                <a:ext cx="4597412" cy="9278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496" y="4155926"/>
                <a:ext cx="5995359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▭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∆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=165−40=125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𝑐𝑚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155926"/>
                <a:ext cx="5995359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39" y="1173981"/>
            <a:ext cx="3487057" cy="268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>
            <a:off x="6402870" y="1970532"/>
            <a:ext cx="1697522" cy="1080120"/>
          </a:xfrm>
          <a:prstGeom prst="triangle">
            <a:avLst>
              <a:gd name="adj" fmla="val 350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5" idx="0"/>
            <a:endCxn id="5" idx="3"/>
          </p:cNvCxnSpPr>
          <p:nvPr/>
        </p:nvCxnSpPr>
        <p:spPr>
          <a:xfrm>
            <a:off x="6998140" y="1970532"/>
            <a:ext cx="0" cy="1080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28807" y="2326109"/>
                <a:ext cx="4235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8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807" y="2326109"/>
                <a:ext cx="423513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76256" y="2953330"/>
                <a:ext cx="5934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10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953330"/>
                <a:ext cx="593432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9439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30" grpId="0"/>
      <p:bldP spid="5" grpId="0" animBg="1"/>
      <p:bldP spid="5" grpId="1" animBg="1"/>
      <p:bldP spid="8" grpId="0"/>
      <p:bldP spid="8" grpId="1"/>
      <p:bldP spid="18" grpId="0"/>
      <p:bldP spid="1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5496" y="51470"/>
            <a:ext cx="9032243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23478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48" y="774330"/>
            <a:ext cx="9129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3.10.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671" y="1664053"/>
                <a:ext cx="209711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71" y="1664053"/>
                <a:ext cx="2097113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0143" y="2202286"/>
                <a:ext cx="1696170" cy="98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43" y="2202286"/>
                <a:ext cx="1696170" cy="9849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3776" y="3152028"/>
                <a:ext cx="1733616" cy="98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776" y="3152028"/>
                <a:ext cx="1733616" cy="9849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496" y="4011910"/>
                <a:ext cx="6547177" cy="9849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011910"/>
                <a:ext cx="6547177" cy="9849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25" y="1329382"/>
            <a:ext cx="4215045" cy="2554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уга 5"/>
          <p:cNvSpPr/>
          <p:nvPr/>
        </p:nvSpPr>
        <p:spPr>
          <a:xfrm rot="16200000">
            <a:off x="5035054" y="1783838"/>
            <a:ext cx="3682403" cy="3744417"/>
          </a:xfrm>
          <a:prstGeom prst="arc">
            <a:avLst>
              <a:gd name="adj1" fmla="val 16125257"/>
              <a:gd name="adj2" fmla="val 5411568"/>
            </a:avLst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6884759" y="2135526"/>
            <a:ext cx="1071617" cy="15883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52320" y="2571750"/>
                <a:ext cx="45390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571750"/>
                <a:ext cx="453907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Дуга 19"/>
          <p:cNvSpPr/>
          <p:nvPr/>
        </p:nvSpPr>
        <p:spPr>
          <a:xfrm>
            <a:off x="5768635" y="2544761"/>
            <a:ext cx="2232248" cy="2222569"/>
          </a:xfrm>
          <a:prstGeom prst="arc">
            <a:avLst>
              <a:gd name="adj1" fmla="val 10764686"/>
              <a:gd name="adj2" fmla="val 542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6516216" y="2606776"/>
            <a:ext cx="368543" cy="10492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60232" y="2715766"/>
                <a:ext cx="4827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715766"/>
                <a:ext cx="482761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1814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30" grpId="0"/>
      <p:bldP spid="6" grpId="0" animBg="1"/>
      <p:bldP spid="6" grpId="1" animBg="1"/>
      <p:bldP spid="16" grpId="0"/>
      <p:bldP spid="16" grpId="1"/>
      <p:bldP spid="20" grpId="0" animBg="1"/>
      <p:bldP spid="20" grpId="1" animBg="1"/>
      <p:bldP spid="27" grpId="0"/>
      <p:bldP spid="2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35496" y="51470"/>
            <a:ext cx="9032243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23478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48" y="774330"/>
            <a:ext cx="91294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3.10.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shakldagi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maydonlar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39671" y="1664053"/>
                <a:ext cx="230319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▭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71" y="1664053"/>
                <a:ext cx="2303195" cy="53860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7147" y="2321173"/>
                <a:ext cx="3862468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▭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=120</m:t>
                      </m:r>
                      <m:r>
                        <a:rPr lang="en-US" i="1" dirty="0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40=4800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7" y="2321173"/>
                <a:ext cx="3862468" cy="53860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496" y="2787774"/>
                <a:ext cx="5096075" cy="1383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120+50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140−40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=85∙100=8500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787774"/>
                <a:ext cx="5096075" cy="13832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496" y="4227934"/>
                <a:ext cx="63028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▭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=4800+8500=13300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27934"/>
                <a:ext cx="630281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58890"/>
            <a:ext cx="3175579" cy="291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6012160" y="3003798"/>
            <a:ext cx="1800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8659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/>
          <p:cNvSpPr>
            <a:spLocks noGrp="1"/>
          </p:cNvSpPr>
          <p:nvPr>
            <p:ph idx="4294967295"/>
          </p:nvPr>
        </p:nvSpPr>
        <p:spPr>
          <a:xfrm>
            <a:off x="914653" y="891807"/>
            <a:ext cx="7771863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dirty="0" err="1"/>
              <a:t>Darslikning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</a:p>
          <a:p>
            <a:r>
              <a:rPr lang="en-US" sz="3200" b="1" dirty="0" smtClean="0">
                <a:solidFill>
                  <a:srgbClr val="7030A0"/>
                </a:solidFill>
              </a:rPr>
              <a:t>14-</a:t>
            </a:r>
            <a:r>
              <a:rPr lang="en-US" sz="3200" dirty="0" smtClean="0"/>
              <a:t>betidagi </a:t>
            </a:r>
            <a:r>
              <a:rPr lang="en-US" sz="3200" b="1" dirty="0" smtClean="0">
                <a:solidFill>
                  <a:srgbClr val="7030A0"/>
                </a:solidFill>
              </a:rPr>
              <a:t>4, 5, 9, 10-</a:t>
            </a:r>
            <a:r>
              <a:rPr lang="en-US" sz="3200" dirty="0" smtClean="0"/>
              <a:t>mashqlar. </a:t>
            </a:r>
            <a:endParaRPr lang="ru-RU" sz="3200" dirty="0"/>
          </a:p>
        </p:txBody>
      </p:sp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281" y="2139702"/>
            <a:ext cx="43924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2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342395" y="192346"/>
            <a:ext cx="8557312" cy="611209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80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3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800" dirty="0" err="1">
                <a:latin typeface="Arial" pitchFamily="34" charset="0"/>
                <a:cs typeface="Arial" pitchFamily="34" charset="0"/>
              </a:rPr>
              <a:t>topshiriqlar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295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0" y="632556"/>
                <a:ext cx="8748464" cy="1008178"/>
              </a:xfrm>
              <a:prstGeom prst="rect">
                <a:avLst/>
              </a:prstGeom>
              <a:noFill/>
            </p:spPr>
            <p:txBody>
              <a:bodyPr wrap="square" lIns="144987" tIns="72494" rIns="144987" bIns="72494" rtlCol="0">
                <a:spAutoFit/>
              </a:bodyPr>
              <a:lstStyle/>
              <a:p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2.15. 16-rasmda </a:t>
                </a:r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berilganlardan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foydalanib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/>
                        <a:cs typeface="Arial" pitchFamily="34" charset="0"/>
                      </a:rPr>
                      <m:t>𝑨𝑩</m:t>
                    </m:r>
                  </m:oMath>
                </a14:m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kesma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latin typeface="Arial" pitchFamily="34" charset="0"/>
                    <a:cs typeface="Arial" pitchFamily="34" charset="0"/>
                  </a:rPr>
                  <a:t>uzunligini</a:t>
                </a:r>
                <a:r>
                  <a:rPr lang="en-US" sz="2800" b="1" dirty="0" smtClean="0">
                    <a:latin typeface="Arial" pitchFamily="34" charset="0"/>
                    <a:cs typeface="Arial" pitchFamily="34" charset="0"/>
                  </a:rPr>
                  <a:t> toping. </a:t>
                </a:r>
                <a:endParaRPr lang="ru-RU" sz="2800" b="1" i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2556"/>
                <a:ext cx="8748464" cy="1008178"/>
              </a:xfrm>
              <a:prstGeom prst="rect">
                <a:avLst/>
              </a:prstGeom>
              <a:blipFill rotWithShape="1">
                <a:blip r:embed="rId4"/>
                <a:stretch>
                  <a:fillRect l="-836" t="-3636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23528" y="3324561"/>
                <a:ext cx="3816424" cy="176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  <m:sup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𝟏𝟎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𝟐𝟒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𝟔𝟒</m:t>
                    </m:r>
                  </m:oMath>
                </a14:m>
                <a:r>
                  <a:rPr lang="en-US" sz="2600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  <m:sup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𝟕𝟒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</a:rPr>
                      <m:t>𝟐𝟒</m:t>
                    </m:r>
                  </m:oMath>
                </a14:m>
                <a:endParaRPr lang="en-US" sz="26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𝑨𝑩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𝟕𝟒</m:t>
                        </m: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𝟐𝟒</m:t>
                        </m:r>
                      </m:e>
                    </m:rad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𝟖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𝟔𝟐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en-US" sz="2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324561"/>
                <a:ext cx="3816424" cy="17674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5040559" y="3324561"/>
                <a:ext cx="4015537" cy="176746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𝑨𝑩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𝟏𝟎</m:t>
                              </m:r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𝟖</m:t>
                              </m:r>
                            </m:e>
                          </m:d>
                        </m:e>
                        <m:sup>
                          <m:r>
                            <a:rPr lang="en-US" sz="2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US" sz="2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6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  <m:sup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𝟏𝟏𝟔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𝟔𝟒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𝟖𝟏</m:t>
                    </m:r>
                  </m:oMath>
                </a14:m>
                <a:r>
                  <a:rPr lang="en-US" sz="2600" b="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𝑨𝑩</m:t>
                        </m:r>
                      </m:e>
                      <m:sup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𝟑𝟓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</a:rPr>
                      <m:t>𝟔𝟒</m:t>
                    </m:r>
                  </m:oMath>
                </a14:m>
                <a:endParaRPr lang="en-US" sz="2600" b="1" dirty="0">
                  <a:solidFill>
                    <a:schemeClr val="tx1"/>
                  </a:solidFill>
                  <a:ea typeface="Cambria Math"/>
                </a:endParaRPr>
              </a:p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𝑨𝑩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𝟑𝟓</m:t>
                        </m: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𝟔𝟒</m:t>
                        </m:r>
                      </m:e>
                    </m:rad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𝟗𝟕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en-US" sz="2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559" y="3324561"/>
                <a:ext cx="4015537" cy="176746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3" y="1563638"/>
            <a:ext cx="8968194" cy="178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27784" y="2571750"/>
                <a:ext cx="6896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𝟖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571750"/>
                <a:ext cx="689611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482789" y="2571750"/>
                <a:ext cx="6896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/>
                        </a:rPr>
                        <m:t>𝟗</m:t>
                      </m:r>
                      <m:r>
                        <a:rPr lang="en-US" sz="2000" b="1" i="1" smtClean="0">
                          <a:latin typeface="Cambria Math"/>
                        </a:rPr>
                        <m:t> </m:t>
                      </m:r>
                      <m:r>
                        <a:rPr lang="en-US" sz="2000" b="1" i="1" smtClean="0"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2789" y="2571750"/>
                <a:ext cx="689612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415158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1" grpId="0" animBg="1"/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-67111"/>
            <a:ext cx="9144000" cy="7733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20137" algn="ctr">
              <a:spcBef>
                <a:spcPts val="206"/>
              </a:spcBef>
            </a:pPr>
            <a:endParaRPr lang="en-US" sz="3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32556"/>
            <a:ext cx="9144000" cy="1439065"/>
          </a:xfrm>
          <a:prstGeom prst="rect">
            <a:avLst/>
          </a:prstGeom>
          <a:noFill/>
        </p:spPr>
        <p:txBody>
          <a:bodyPr wrap="square" lIns="144987" tIns="72494" rIns="144987" bIns="72494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2.16. 17-rasmda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chodirning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old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tomoni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teng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tomonli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uchburchak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shaklida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Berilganlardan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foydalanib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chodir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asosining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yuzini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toping.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95686"/>
            <a:ext cx="3300166" cy="288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авнобедренный треугольник 6"/>
          <p:cNvSpPr/>
          <p:nvPr/>
        </p:nvSpPr>
        <p:spPr>
          <a:xfrm>
            <a:off x="251520" y="2240387"/>
            <a:ext cx="1584176" cy="1296144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7" idx="0"/>
            <a:endCxn id="7" idx="3"/>
          </p:cNvCxnSpPr>
          <p:nvPr/>
        </p:nvCxnSpPr>
        <p:spPr>
          <a:xfrm>
            <a:off x="1043608" y="2240387"/>
            <a:ext cx="0" cy="1296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1650" y="3473301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650" y="3473301"/>
                <a:ext cx="48391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17735" y="2456411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5" y="2456411"/>
                <a:ext cx="48391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51781" y="2456411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81" y="2456411"/>
                <a:ext cx="483915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156176" y="4167099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4167099"/>
                <a:ext cx="48391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99592" y="2725715"/>
                <a:ext cx="48115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725715"/>
                <a:ext cx="48115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42442" y="2094551"/>
                <a:ext cx="360374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h</m:t>
                      </m:r>
                      <m:r>
                        <a:rPr lang="en-US" b="0" i="1" smtClean="0">
                          <a:latin typeface="Cambria Math"/>
                        </a:rPr>
                        <m:t>=80 </m:t>
                      </m:r>
                      <m:r>
                        <a:rPr lang="en-US" b="0" i="1" smtClean="0">
                          <a:latin typeface="Cambria Math"/>
                        </a:rPr>
                        <m:t>𝑐𝑚</m:t>
                      </m:r>
                      <m:r>
                        <a:rPr lang="en-US" b="0" i="1" smtClean="0">
                          <a:latin typeface="Cambria Math"/>
                        </a:rPr>
                        <m:t>,   </m:t>
                      </m:r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42" y="2094551"/>
                <a:ext cx="3603743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63688" y="2465133"/>
                <a:ext cx="3356816" cy="83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h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=&gt;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465133"/>
                <a:ext cx="3356816" cy="83067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32973" y="3253241"/>
                <a:ext cx="4135171" cy="8306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∙0,8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973" y="3253241"/>
                <a:ext cx="4135171" cy="8306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Прямоугольник 28"/>
          <p:cNvSpPr/>
          <p:nvPr/>
        </p:nvSpPr>
        <p:spPr>
          <a:xfrm>
            <a:off x="296322" y="2240387"/>
            <a:ext cx="1421293" cy="21602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11083" y="1802316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3" y="1802316"/>
                <a:ext cx="483915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-36512" y="2934692"/>
                <a:ext cx="473206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2934692"/>
                <a:ext cx="473206" cy="538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9552" y="4227934"/>
                <a:ext cx="4956613" cy="805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=2∙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=2∙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16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/>
                          </a:rPr>
                          <m:t>15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</a:t>
                </a:r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27934"/>
                <a:ext cx="4956613" cy="80515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ject 4"/>
          <p:cNvSpPr txBox="1">
            <a:spLocks/>
          </p:cNvSpPr>
          <p:nvPr/>
        </p:nvSpPr>
        <p:spPr>
          <a:xfrm>
            <a:off x="0" y="51470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ru-RU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bajarilgan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topshiriqni</a:t>
            </a:r>
            <a:r>
              <a:rPr lang="en-US" sz="36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endParaRPr lang="en-US" sz="36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9695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8" grpId="0"/>
      <p:bldP spid="28" grpId="1"/>
      <p:bldP spid="20" grpId="0"/>
      <p:bldP spid="21" grpId="0"/>
      <p:bldP spid="24" grpId="0"/>
      <p:bldP spid="29" grpId="0" animBg="1"/>
      <p:bldP spid="33" grpId="0"/>
      <p:bldP spid="34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06015" y="123478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Formulalar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885866"/>
            <a:ext cx="9067739" cy="420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3378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06015" y="123478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62" y="771550"/>
            <a:ext cx="909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3.1. 1-rasmda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ko‘pburchaklar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perimetrini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646"/>
            <a:ext cx="2673844" cy="202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35646"/>
            <a:ext cx="2880320" cy="202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35646"/>
            <a:ext cx="2952328" cy="202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94688" y="3812817"/>
                <a:ext cx="2577112" cy="12072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𝟏𝟕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en-US" sz="25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𝟏𝟕𝟐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𝒄𝒎</m:t>
                      </m:r>
                    </m:oMath>
                  </m:oMathPara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88" y="3812817"/>
                <a:ext cx="2577112" cy="12072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915816" y="3812817"/>
                <a:ext cx="2880320" cy="12072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2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812817"/>
                <a:ext cx="2880320" cy="1207205"/>
              </a:xfrm>
              <a:prstGeom prst="rect">
                <a:avLst/>
              </a:prstGeom>
              <a:blipFill rotWithShape="1">
                <a:blip r:embed="rId6"/>
                <a:stretch>
                  <a:fillRect r="-2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/>
              <p:cNvSpPr/>
              <p:nvPr/>
            </p:nvSpPr>
            <p:spPr>
              <a:xfrm>
                <a:off x="5940152" y="3812817"/>
                <a:ext cx="2952328" cy="12072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5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    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cs typeface="Arial" panose="020B0604020202020204" pitchFamily="34" charset="0"/>
                        </a:rPr>
                        <m:t>𝒌𝒎</m:t>
                      </m:r>
                    </m:oMath>
                  </m:oMathPara>
                </a14:m>
                <a:endParaRPr lang="ru-RU" sz="25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Прямоугольник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812817"/>
                <a:ext cx="2952328" cy="1207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7664" y="1707654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707654"/>
                <a:ext cx="498855" cy="538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68344" y="2499742"/>
                <a:ext cx="4764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2499742"/>
                <a:ext cx="476477" cy="538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24328" y="2753221"/>
                <a:ext cx="4764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753221"/>
                <a:ext cx="476477" cy="53860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092280" y="3329285"/>
                <a:ext cx="476477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329285"/>
                <a:ext cx="476477" cy="53860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308304" y="1425575"/>
                <a:ext cx="6816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1425575"/>
                <a:ext cx="681661" cy="53860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156176" y="2321173"/>
                <a:ext cx="681661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321173"/>
                <a:ext cx="681661" cy="538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9759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animBg="1"/>
      <p:bldP spid="47" grpId="0" animBg="1"/>
      <p:bldP spid="48" grpId="0" animBg="1"/>
      <p:bldP spid="3" grpId="0"/>
      <p:bldP spid="4" grpId="0"/>
      <p:bldP spid="57" grpId="0"/>
      <p:bldP spid="58" grpId="0"/>
      <p:bldP spid="59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06015" y="123478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62" y="771550"/>
            <a:ext cx="841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 2-rasmda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erimetrini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chegarasining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22678" y="1851669"/>
                <a:ext cx="4809361" cy="29474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𝟏𝟒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𝟕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𝟗𝟔𝟕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𝒄𝒎</m:t>
                      </m:r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5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𝟗𝟔𝟕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𝒄𝒎</m:t>
                    </m:r>
                  </m:oMath>
                </a14:m>
                <a:endParaRPr lang="en-US" sz="25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78" y="1851669"/>
                <a:ext cx="4809361" cy="29474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26" y="1851669"/>
            <a:ext cx="4091113" cy="294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956326" y="2067694"/>
                <a:ext cx="4946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26" y="2067694"/>
                <a:ext cx="49462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98024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06015" y="123478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62" y="771550"/>
            <a:ext cx="841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 2-rasmda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erimetrini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chegarasining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94687" y="1854071"/>
                <a:ext cx="4809361" cy="29474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US" sz="25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𝟏𝟒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𝟔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𝟏𝟒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𝟏𝟔𝟕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5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𝟏𝟒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𝟔𝟕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𝒎</m:t>
                    </m:r>
                  </m:oMath>
                </a14:m>
                <a:endParaRPr lang="en-US" sz="25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87" y="1854071"/>
                <a:ext cx="4809361" cy="29474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94997"/>
            <a:ext cx="3816424" cy="290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49585" y="3545309"/>
                <a:ext cx="4946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585" y="3545309"/>
                <a:ext cx="49462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85689" y="2499742"/>
                <a:ext cx="4946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89" y="2499742"/>
                <a:ext cx="494623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85689" y="4049365"/>
                <a:ext cx="4946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689" y="4049365"/>
                <a:ext cx="494623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08304" y="3507854"/>
                <a:ext cx="4946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507854"/>
                <a:ext cx="494623" cy="538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3848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5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06015" y="123478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92346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62" y="771550"/>
            <a:ext cx="8417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3.2. 2-rasmda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geometrik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shakllarning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erimetrini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chegarasining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uzunligini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94687" y="1854071"/>
                <a:ext cx="4809361" cy="294741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𝑪</m:t>
                          </m:r>
                        </m:num>
                        <m:den>
                          <m:r>
                            <a:rPr lang="en-US" sz="25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𝒂</m:t>
                      </m:r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𝟏𝟒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𝟒𝟗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𝟏𝟐𝟖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𝟒𝟎𝟗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𝟖𝟔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𝒎𝒎</m:t>
                      </m:r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en-US" sz="25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25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𝟒𝟎𝟗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𝟖𝟔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5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𝒎𝒎</m:t>
                    </m:r>
                  </m:oMath>
                </a14:m>
                <a:endParaRPr lang="en-US" sz="2500" b="1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87" y="1854071"/>
                <a:ext cx="4809361" cy="294741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55998"/>
            <a:ext cx="4066415" cy="30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05769" y="3041253"/>
                <a:ext cx="494623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769" y="3041253"/>
                <a:ext cx="494623" cy="538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97657" y="1995686"/>
                <a:ext cx="48391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7" y="1995686"/>
                <a:ext cx="483915" cy="538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7536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/>
          <p:cNvSpPr/>
          <p:nvPr/>
        </p:nvSpPr>
        <p:spPr>
          <a:xfrm>
            <a:off x="106015" y="51470"/>
            <a:ext cx="8961724" cy="748473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"/>
          <p:cNvSpPr txBox="1">
            <a:spLocks/>
          </p:cNvSpPr>
          <p:nvPr/>
        </p:nvSpPr>
        <p:spPr>
          <a:xfrm>
            <a:off x="342395" y="120338"/>
            <a:ext cx="8557312" cy="641987"/>
          </a:xfrm>
          <a:prstGeom prst="rect">
            <a:avLst/>
          </a:prstGeom>
        </p:spPr>
        <p:txBody>
          <a:bodyPr vert="horz" wrap="square" lIns="0" tIns="26178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lvl="0" algn="ctr"/>
            <a:r>
              <a:rPr lang="en-US" sz="4000" dirty="0" err="1">
                <a:latin typeface="Arial" pitchFamily="34" charset="0"/>
                <a:cs typeface="Arial" pitchFamily="34" charset="0"/>
              </a:rPr>
              <a:t>Masalalar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yechish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62" y="699542"/>
            <a:ext cx="8879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3.3. 3-rasmda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gulzorlarni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32 m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endParaRPr lang="en-US" sz="27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bo‘ladimi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179512" y="3723878"/>
                <a:ext cx="2023365" cy="12072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𝟏𝟐</m:t>
                    </m:r>
                  </m:oMath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23878"/>
                <a:ext cx="2023365" cy="120720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2411761" y="3740809"/>
                <a:ext cx="2160239" cy="12072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&gt;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=&gt;</m:t>
                      </m:r>
                    </m:oMath>
                  </m:oMathPara>
                </a14:m>
                <a:endParaRPr lang="en-US" sz="2500" b="1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𝟑𝟐</m:t>
                      </m:r>
                    </m:oMath>
                  </m:oMathPara>
                </a14:m>
                <a:endParaRPr lang="en-US" sz="25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1" y="3740809"/>
                <a:ext cx="2160239" cy="12072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9" y="1635646"/>
            <a:ext cx="895206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6180"/>
            <a:ext cx="1817295" cy="149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53" y="1946180"/>
            <a:ext cx="1817295" cy="148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39752" y="2154343"/>
                <a:ext cx="498855" cy="5386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154343"/>
                <a:ext cx="498855" cy="538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4780883" y="3723878"/>
                <a:ext cx="2023365" cy="12072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𝟏𝟐</m:t>
                    </m:r>
                  </m:oMath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883" y="3723878"/>
                <a:ext cx="2023365" cy="12072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6941123" y="3723878"/>
                <a:ext cx="2023365" cy="120720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𝑷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sz="25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500" b="1" i="0" smtClean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en-US" sz="25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𝟏𝟐</m:t>
                    </m:r>
                  </m:oMath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𝟑𝟐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25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𝒎</m:t>
                      </m:r>
                    </m:oMath>
                  </m:oMathPara>
                </a14:m>
                <a:endParaRPr lang="en-US" sz="25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123" y="3723878"/>
                <a:ext cx="2023365" cy="1207205"/>
              </a:xfrm>
              <a:prstGeom prst="rect">
                <a:avLst/>
              </a:prstGeom>
              <a:blipFill rotWithShape="1">
                <a:blip r:embed="rId8"/>
                <a:stretch>
                  <a:fillRect l="-2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15645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 animBg="1"/>
      <p:bldP spid="47" grpId="0" animBg="1"/>
      <p:bldP spid="5" grpId="0"/>
      <p:bldP spid="24" grpId="0" animBg="1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b141dd43bcf6fa6b9ffb6a7ba0f3de949b341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7322</TotalTime>
  <Words>666</Words>
  <Application>Microsoft Office PowerPoint</Application>
  <PresentationFormat>Экран (16:9)</PresentationFormat>
  <Paragraphs>179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Учетная запись Майкрософт</cp:lastModifiedBy>
  <cp:revision>672</cp:revision>
  <dcterms:created xsi:type="dcterms:W3CDTF">2020-04-09T07:32:19Z</dcterms:created>
  <dcterms:modified xsi:type="dcterms:W3CDTF">2020-09-10T06:16:54Z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