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2" r:id="rId2"/>
    <p:sldId id="1383" r:id="rId3"/>
    <p:sldId id="1393" r:id="rId4"/>
    <p:sldId id="401" r:id="rId5"/>
    <p:sldId id="1394" r:id="rId6"/>
    <p:sldId id="1395" r:id="rId7"/>
    <p:sldId id="1386" r:id="rId8"/>
    <p:sldId id="1396" r:id="rId9"/>
    <p:sldId id="1398" r:id="rId10"/>
    <p:sldId id="1399" r:id="rId11"/>
    <p:sldId id="1400" r:id="rId12"/>
    <p:sldId id="1401" r:id="rId13"/>
    <p:sldId id="1402" r:id="rId14"/>
    <p:sldId id="1403" r:id="rId15"/>
    <p:sldId id="368" r:id="rId16"/>
    <p:sldId id="407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88" d="100"/>
          <a:sy n="88" d="100"/>
        </p:scale>
        <p:origin x="852" y="78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2.png"/><Relationship Id="rId1" Type="http://schemas.openxmlformats.org/officeDocument/2006/relationships/tags" Target="../tags/tag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tags" Target="../tags/tag8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3.png"/><Relationship Id="rId1" Type="http://schemas.openxmlformats.org/officeDocument/2006/relationships/tags" Target="../tags/tag11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2.png"/><Relationship Id="rId1" Type="http://schemas.openxmlformats.org/officeDocument/2006/relationships/tags" Target="../tags/tag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6.png"/><Relationship Id="rId1" Type="http://schemas.openxmlformats.org/officeDocument/2006/relationships/tags" Target="../tags/tag6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03648" y="2067694"/>
            <a:ext cx="4931908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190" y="1983317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6190" y="3328580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807736" y="394730"/>
            <a:ext cx="27479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113225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uz-Cyrl-UZ" sz="5398" kern="0" spc="16" dirty="0" smtClean="0">
                <a:solidFill>
                  <a:sysClr val="window" lastClr="FFFFFF"/>
                </a:solidFill>
              </a:rPr>
              <a:t>     </a:t>
            </a:r>
            <a:r>
              <a:rPr lang="en-US" sz="5398" kern="0" spc="16" dirty="0" err="1" smtClean="0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951D36-19D5-4F8D-AF44-77B6FF6020C6}"/>
              </a:ext>
            </a:extLst>
          </p:cNvPr>
          <p:cNvSpPr/>
          <p:nvPr/>
        </p:nvSpPr>
        <p:spPr>
          <a:xfrm>
            <a:off x="1265235" y="3338141"/>
            <a:ext cx="5178973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31">
              <a:lnSpc>
                <a:spcPts val="4431"/>
              </a:lnSpc>
            </a:pPr>
            <a:r>
              <a:rPr lang="it-IT" sz="3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O‘qituvchi:</a:t>
            </a:r>
          </a:p>
          <a:p>
            <a:pPr marL="51332">
              <a:lnSpc>
                <a:spcPts val="3113"/>
              </a:lnSpc>
            </a:pPr>
            <a:r>
              <a:rPr lang="it-IT" sz="3800" spc="8" dirty="0">
                <a:solidFill>
                  <a:srgbClr val="002060"/>
                </a:solidFill>
                <a:latin typeface="Arial"/>
                <a:cs typeface="Arial"/>
              </a:rPr>
              <a:t>Komilov Mirodiljon </a:t>
            </a:r>
            <a:endParaRPr lang="it-IT" sz="3800" spc="8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51332">
              <a:lnSpc>
                <a:spcPts val="3113"/>
              </a:lnSpc>
            </a:pPr>
            <a:r>
              <a:rPr lang="it-IT" sz="3800" spc="8" dirty="0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endParaRPr lang="ru-RU" sz="3800" dirty="0">
              <a:solidFill>
                <a:srgbClr val="00206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04044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6564" y="-7611"/>
            <a:ext cx="4445077" cy="683011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5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500" b="1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5480589" y="771550"/>
            <a:ext cx="3456384" cy="2304256"/>
          </a:xfrm>
          <a:prstGeom prst="rtTriangl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4" idx="0"/>
            <a:endCxn id="4" idx="3"/>
          </p:cNvCxnSpPr>
          <p:nvPr/>
        </p:nvCxnSpPr>
        <p:spPr>
          <a:xfrm>
            <a:off x="5480589" y="771550"/>
            <a:ext cx="1728192" cy="23042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4"/>
            <a:endCxn id="4" idx="1"/>
          </p:cNvCxnSpPr>
          <p:nvPr/>
        </p:nvCxnSpPr>
        <p:spPr>
          <a:xfrm flipH="1" flipV="1">
            <a:off x="5480589" y="1923678"/>
            <a:ext cx="3456384" cy="115212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28142" y="2985071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142" y="2985071"/>
                <a:ext cx="48391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04048" y="1654373"/>
                <a:ext cx="4765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654373"/>
                <a:ext cx="47654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80789" y="1414685"/>
                <a:ext cx="4513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789" y="1414685"/>
                <a:ext cx="45134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47564" y="1995686"/>
                <a:ext cx="7652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564" y="1995686"/>
                <a:ext cx="76527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75062" y="3044330"/>
                <a:ext cx="432619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62" y="3044330"/>
                <a:ext cx="432619" cy="72244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784274" y="3073444"/>
                <a:ext cx="432619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74" y="3073444"/>
                <a:ext cx="432619" cy="72244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53549" y="863194"/>
                <a:ext cx="427040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549" y="863194"/>
                <a:ext cx="427040" cy="7911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53549" y="2104152"/>
                <a:ext cx="427040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549" y="2104152"/>
                <a:ext cx="427040" cy="7911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44685" y="1635646"/>
                <a:ext cx="77258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85" y="1635646"/>
                <a:ext cx="77258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0800000">
                <a:off x="5336574" y="2715766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336574" y="2715766"/>
                <a:ext cx="524503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6017" y="761752"/>
                <a:ext cx="2843855" cy="87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=400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7" y="761752"/>
                <a:ext cx="2843855" cy="87389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6024" y="92939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929394"/>
                <a:ext cx="545341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360040" y="1779662"/>
            <a:ext cx="3347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0040" y="1890033"/>
                <a:ext cx="3198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=1300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" y="1890033"/>
                <a:ext cx="3198824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5064" y="2393181"/>
                <a:ext cx="25832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=260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64" y="2393181"/>
                <a:ext cx="2583271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3528" y="2897237"/>
                <a:ext cx="23299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97237"/>
                <a:ext cx="2329933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4024" y="3435846"/>
                <a:ext cx="17297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=260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4" y="3435846"/>
                <a:ext cx="1729704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6009" y="4043056"/>
                <a:ext cx="3710952" cy="60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260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65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9" y="4043056"/>
                <a:ext cx="3710952" cy="60035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4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8" grpId="0"/>
      <p:bldP spid="31" grpId="0"/>
      <p:bldP spid="39" grpId="0"/>
      <p:bldP spid="39" grpId="1"/>
      <p:bldP spid="33" grpId="0"/>
      <p:bldP spid="33" grpId="1"/>
      <p:bldP spid="43" grpId="0"/>
      <p:bldP spid="43" grpId="1"/>
      <p:bldP spid="44" grpId="0"/>
      <p:bldP spid="44" grpId="1"/>
      <p:bldP spid="45" grpId="0"/>
      <p:bldP spid="45" grpId="1"/>
      <p:bldP spid="32" grpId="0"/>
      <p:bldP spid="32" grpId="1"/>
      <p:bldP spid="18" grpId="0"/>
      <p:bldP spid="51" grpId="0"/>
      <p:bldP spid="3" grpId="0"/>
      <p:bldP spid="8" grpId="0"/>
      <p:bldP spid="30" grpId="0"/>
      <p:bldP spid="3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555526"/>
                <a:ext cx="9145016" cy="988366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Uchburchakning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tomonlari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latin typeface="Cambria Math"/>
                          </a:rPr>
                          <m:t>𝟔𝟓</m:t>
                        </m:r>
                        <m:r>
                          <a:rPr lang="en-US" sz="2600" b="1" i="1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sz="2600" b="1" i="1">
                        <a:latin typeface="Cambria Math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</a:rPr>
                      <m:t>𝒄𝒎</m:t>
                    </m:r>
                    <m:r>
                      <a:rPr lang="en-US" sz="2600" b="1" i="1">
                        <a:latin typeface="Cambria Math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latin typeface="Cambria Math"/>
                          </a:rPr>
                          <m:t>𝟏𝟏𝟑</m:t>
                        </m:r>
                      </m:e>
                    </m:rad>
                    <m:r>
                      <a:rPr lang="en-US" sz="2600" b="1" i="1">
                        <a:latin typeface="Cambria Math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12 cm.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eng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kichik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balandligini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5526"/>
                <a:ext cx="9145016" cy="988366"/>
              </a:xfrm>
              <a:prstGeom prst="rect">
                <a:avLst/>
              </a:prstGeom>
              <a:blipFill rotWithShape="1">
                <a:blip r:embed="rId3"/>
                <a:stretch>
                  <a:fillRect l="-600" b="-11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366564" y="-7611"/>
            <a:ext cx="4445077" cy="683011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5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5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92080" y="3540980"/>
            <a:ext cx="35411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292080" y="2028812"/>
            <a:ext cx="1080120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72200" y="2028812"/>
            <a:ext cx="2461061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372200" y="2028812"/>
            <a:ext cx="0" cy="15121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28184" y="3622253"/>
                <a:ext cx="1210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12 </m:t>
                      </m:r>
                      <m:r>
                        <a:rPr lang="en-US" sz="24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622253"/>
                <a:ext cx="121055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8259567">
                <a:off x="4843440" y="2285848"/>
                <a:ext cx="1379865" cy="58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65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59567">
                <a:off x="4843440" y="2285848"/>
                <a:ext cx="1379865" cy="5827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2100430">
                <a:off x="6752919" y="2169243"/>
                <a:ext cx="1539185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113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0430">
                <a:off x="6752919" y="2169243"/>
                <a:ext cx="1539185" cy="5739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9512" y="1419622"/>
                <a:ext cx="4208781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𝟔𝟓</m:t>
                          </m:r>
                        </m:e>
                      </m:rad>
                      <m:r>
                        <a:rPr lang="ru-RU" sz="2600" b="1" i="1" smtClean="0">
                          <a:latin typeface="Cambria Math"/>
                          <a:ea typeface="Cambria Math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𝟏𝟏𝟑</m:t>
                          </m:r>
                        </m:e>
                      </m:rad>
                      <m:r>
                        <a:rPr lang="ru-RU" sz="2600" b="1" i="1" smtClean="0">
                          <a:latin typeface="Cambria Math"/>
                          <a:ea typeface="Cambria Math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𝟏𝟒𝟒</m:t>
                          </m:r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19622"/>
                <a:ext cx="4208781" cy="5477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ый треугольник 32"/>
          <p:cNvSpPr/>
          <p:nvPr/>
        </p:nvSpPr>
        <p:spPr>
          <a:xfrm flipH="1">
            <a:off x="5307154" y="2052080"/>
            <a:ext cx="1080120" cy="150670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/>
          <p:cNvSpPr/>
          <p:nvPr/>
        </p:nvSpPr>
        <p:spPr>
          <a:xfrm>
            <a:off x="6387274" y="2035625"/>
            <a:ext cx="2461061" cy="151216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86569" y="3089400"/>
                <a:ext cx="4764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569" y="3089400"/>
                <a:ext cx="47647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0800000">
                <a:off x="6231432" y="3185269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231432" y="3185269"/>
                <a:ext cx="52450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65381" y="3113261"/>
                <a:ext cx="13294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12−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81" y="3113261"/>
                <a:ext cx="132946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51083" y="2445673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083" y="2445673"/>
                <a:ext cx="48115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1520" y="1910800"/>
                <a:ext cx="2887970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 b="1" i="1">
                                      <a:latin typeface="Cambria Math"/>
                                    </a:rPr>
                                    <m:t>𝟔𝟓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0800"/>
                <a:ext cx="2887970" cy="66909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1520" y="2414856"/>
                <a:ext cx="4157740" cy="660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 b="1" i="1" smtClean="0">
                                      <a:latin typeface="Cambria Math"/>
                                    </a:rPr>
                                    <m:t>𝟏𝟏𝟑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en-US" sz="26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14856"/>
                <a:ext cx="4157740" cy="66095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-70735" y="3003798"/>
                <a:ext cx="5464316" cy="543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𝟔𝟓</m:t>
                      </m:r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𝟏𝟏𝟑</m:t>
                      </m:r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𝟏𝟒𝟒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𝟐𝟒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735" y="3003798"/>
                <a:ext cx="5464316" cy="54399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-36512" y="3510426"/>
                <a:ext cx="5164747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𝟔𝟓</m:t>
                      </m:r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𝟏𝟏𝟑</m:t>
                      </m:r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r>
                        <a:rPr lang="en-US" sz="2600" b="1" i="1">
                          <a:latin typeface="Cambria Math"/>
                        </a:rPr>
                        <m:t>𝟏𝟒𝟒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>
                          <a:latin typeface="Cambria Math"/>
                        </a:rPr>
                        <m:t>𝟐𝟒</m:t>
                      </m:r>
                      <m:r>
                        <a:rPr lang="en-US" sz="2600" b="1" i="1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10426"/>
                <a:ext cx="5164747" cy="50148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86258" y="3950099"/>
                <a:ext cx="168110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𝟐𝟒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𝟗𝟔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58" y="3950099"/>
                <a:ext cx="1681101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14807" y="3951515"/>
                <a:ext cx="108478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07" y="3951515"/>
                <a:ext cx="1084784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7504" y="4374522"/>
                <a:ext cx="4666342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</a:rPr>
                        <m:t>𝟔𝟓</m:t>
                      </m:r>
                      <m:r>
                        <a:rPr lang="en-US" sz="26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𝟔𝟓</m:t>
                      </m:r>
                      <m:r>
                        <a:rPr lang="en-US" sz="2600" b="1" i="1" smtClean="0"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</a:rPr>
                        <m:t>𝟏𝟔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𝟒𝟗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74522"/>
                <a:ext cx="4666342" cy="50148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916741" y="4371950"/>
                <a:ext cx="167148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𝒉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𝟕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  <m:r>
                        <a:rPr lang="en-US" sz="26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741" y="4371950"/>
                <a:ext cx="1671483" cy="4924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804248" y="4383563"/>
                <a:ext cx="208582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6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</a:rPr>
                      <m:t>𝟕</m:t>
                    </m:r>
                    <m:r>
                      <a:rPr lang="en-US" sz="2600" b="1" i="1" smtClean="0">
                        <a:latin typeface="Cambria Math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</a:rPr>
                      <m:t>𝒄𝒎</m:t>
                    </m:r>
                  </m:oMath>
                </a14:m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383563"/>
                <a:ext cx="2085827" cy="492443"/>
              </a:xfrm>
              <a:prstGeom prst="rect">
                <a:avLst/>
              </a:prstGeom>
              <a:blipFill rotWithShape="1">
                <a:blip r:embed="rId20"/>
                <a:stretch>
                  <a:fillRect l="-4971" t="-13580" b="-27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338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3" grpId="0" animBg="1"/>
      <p:bldP spid="33" grpId="1" animBg="1"/>
      <p:bldP spid="34" grpId="0" animBg="1"/>
      <p:bldP spid="34" grpId="1" animBg="1"/>
      <p:bldP spid="30" grpId="0"/>
      <p:bldP spid="29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7539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568" y="1418871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8871"/>
                <a:ext cx="483383" cy="5772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75856" y="1475232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475232"/>
                <a:ext cx="483383" cy="5772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26052" y="2787774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52" y="2787774"/>
                <a:ext cx="483383" cy="5772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4281" y="2434655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81" y="2434655"/>
                <a:ext cx="483383" cy="5772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89130" y="2433279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30" y="2433279"/>
                <a:ext cx="483383" cy="5772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35696" y="1721389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721389"/>
                <a:ext cx="483383" cy="5772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60032" y="2139702"/>
                <a:ext cx="3746220" cy="1254143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𝒂𝒃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139702"/>
                <a:ext cx="3746220" cy="12541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1551" y="16546"/>
            <a:ext cx="8922449" cy="658617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3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Katetlarning</a:t>
            </a:r>
            <a:r>
              <a:rPr lang="en-US" sz="33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gipotenuzadagi</a:t>
            </a:r>
            <a:r>
              <a:rPr lang="en-US" sz="33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proyeksiyasi</a:t>
            </a:r>
            <a:endParaRPr lang="en-US" sz="3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rot="7705973">
            <a:off x="1062067" y="1246325"/>
            <a:ext cx="2640886" cy="3352393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3" idx="2"/>
          </p:cNvCxnSpPr>
          <p:nvPr/>
        </p:nvCxnSpPr>
        <p:spPr>
          <a:xfrm>
            <a:off x="1890268" y="846250"/>
            <a:ext cx="17436" cy="209258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8724019">
                <a:off x="1629862" y="733349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24019">
                <a:off x="1629862" y="733349"/>
                <a:ext cx="52450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5400000">
                <a:off x="1554717" y="2544250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554717" y="2544250"/>
                <a:ext cx="52450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3363838"/>
                <a:ext cx="57320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 ⇒  </m:t>
                    </m:r>
                    <m:r>
                      <a:rPr lang="en-US" sz="2800" b="1" i="1">
                        <a:latin typeface="Cambria Math"/>
                      </a:rPr>
                      <m:t>𝒂</m:t>
                    </m:r>
                    <m:r>
                      <a:rPr lang="en-US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err="1"/>
                  <a:t>katetning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err="1"/>
                  <a:t>dagi</a:t>
                </a:r>
                <a:r>
                  <a:rPr lang="en-US" sz="2800" b="1" dirty="0"/>
                  <a:t> </a:t>
                </a:r>
                <a:r>
                  <a:rPr lang="en-US" sz="2800" b="1" dirty="0" err="1" smtClean="0"/>
                  <a:t>proyeksiyasi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63838"/>
                <a:ext cx="5732082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10465" r="-85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3848730"/>
                <a:ext cx="5804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>
                        <a:latin typeface="Cambria Math"/>
                      </a:rPr>
                      <m:t> ⇒  </m:t>
                    </m:r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err="1"/>
                  <a:t>katetning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err="1"/>
                  <a:t>dagi</a:t>
                </a:r>
                <a:r>
                  <a:rPr lang="en-US" sz="2800" b="1" dirty="0"/>
                  <a:t> </a:t>
                </a:r>
                <a:r>
                  <a:rPr lang="en-US" sz="2800" b="1" dirty="0" err="1" smtClean="0"/>
                  <a:t>proyeksiyasi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48730"/>
                <a:ext cx="5804089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59529" y="1002653"/>
                <a:ext cx="1374927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529" y="1002653"/>
                <a:ext cx="1374927" cy="99924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07545" y="1010736"/>
                <a:ext cx="1378133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545" y="1010736"/>
                <a:ext cx="1378133" cy="99924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127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  <p:bldP spid="13" grpId="0"/>
      <p:bldP spid="3" grpId="0" animBg="1"/>
      <p:bldP spid="8" grpId="0"/>
      <p:bldP spid="21" grpId="0"/>
      <p:bldP spid="12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7539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2373" y="2682316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73" y="2682316"/>
                <a:ext cx="483383" cy="5772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34661" y="2738677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661" y="2738677"/>
                <a:ext cx="483383" cy="5772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84857" y="4051219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857" y="4051219"/>
                <a:ext cx="483383" cy="5772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3086" y="3629325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86" y="3629325"/>
                <a:ext cx="483383" cy="5772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4501" y="2984834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01" y="2984834"/>
                <a:ext cx="483383" cy="5772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1551" y="16546"/>
            <a:ext cx="8922449" cy="761957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pPr algn="ctr"/>
            <a:r>
              <a:rPr lang="en-US" sz="40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000" b="1" dirty="0"/>
          </a:p>
        </p:txBody>
      </p:sp>
      <p:sp>
        <p:nvSpPr>
          <p:cNvPr id="3" name="Прямоугольный треугольник 2"/>
          <p:cNvSpPr/>
          <p:nvPr/>
        </p:nvSpPr>
        <p:spPr>
          <a:xfrm rot="7705973">
            <a:off x="920872" y="2467769"/>
            <a:ext cx="2640886" cy="3352393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49073" y="2043773"/>
            <a:ext cx="17436" cy="209258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8724019">
                <a:off x="1488667" y="1957485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24019">
                <a:off x="1488667" y="1957485"/>
                <a:ext cx="52450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5400000">
                <a:off x="1413522" y="3764912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13522" y="3764912"/>
                <a:ext cx="52450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7984" y="2364590"/>
                <a:ext cx="3299173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364590"/>
                <a:ext cx="3299173" cy="9992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7504" y="627534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burchakli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kateti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7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gipotenuzasiga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proyeksiyasi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1,96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Ikkinchi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katetning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uzunligini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toping.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832" y="1960455"/>
                <a:ext cx="18708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𝒅𝒎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960455"/>
                <a:ext cx="187083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1934" y="1932542"/>
                <a:ext cx="24393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𝟗𝟔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𝒅𝒎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34" y="1932542"/>
                <a:ext cx="243938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16707" y="1932542"/>
                <a:ext cx="10317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707" y="1932542"/>
                <a:ext cx="103175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499992" y="3219822"/>
                <a:ext cx="3967753" cy="1046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𝟗𝟔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𝟗𝟔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219822"/>
                <a:ext cx="3967753" cy="104650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33679" y="4437364"/>
                <a:ext cx="9070175" cy="635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𝟔𝟐𝟓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𝟒𝟗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𝟓𝟕𝟔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𝟐𝟒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679" y="4437364"/>
                <a:ext cx="9070175" cy="63517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94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9" grpId="0"/>
      <p:bldP spid="3" grpId="0" animBg="1"/>
      <p:bldP spid="8" grpId="0"/>
      <p:bldP spid="21" grpId="0"/>
      <p:bldP spid="23" grpId="0"/>
      <p:bldP spid="2" grpId="0"/>
      <p:bldP spid="4" grpId="0"/>
      <p:bldP spid="6" grpId="0"/>
      <p:bldP spid="9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7539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1215" y="2786547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15" y="2786547"/>
                <a:ext cx="483383" cy="5772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27784" y="2715766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715766"/>
                <a:ext cx="483383" cy="5772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93699" y="4011910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699" y="4011910"/>
                <a:ext cx="483383" cy="5772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928" y="3629325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28" y="3629325"/>
                <a:ext cx="483383" cy="5772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3343" y="2984834"/>
                <a:ext cx="483383" cy="577291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343" y="2984834"/>
                <a:ext cx="483383" cy="5772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1551" y="16546"/>
            <a:ext cx="8922449" cy="761957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pPr algn="ctr"/>
            <a:r>
              <a:rPr lang="en-US" sz="40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000" b="1" dirty="0"/>
          </a:p>
        </p:txBody>
      </p:sp>
      <p:sp>
        <p:nvSpPr>
          <p:cNvPr id="3" name="Прямоугольный треугольник 2"/>
          <p:cNvSpPr/>
          <p:nvPr/>
        </p:nvSpPr>
        <p:spPr>
          <a:xfrm rot="7705973">
            <a:off x="855705" y="2620150"/>
            <a:ext cx="2400805" cy="3047630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19672" y="2253581"/>
            <a:ext cx="17436" cy="19023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8724019">
                <a:off x="1341830" y="2143350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24019">
                <a:off x="1341830" y="2143350"/>
                <a:ext cx="52450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5400000">
                <a:off x="1304140" y="3764912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304140" y="3764912"/>
                <a:ext cx="52450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5496" y="627534"/>
            <a:ext cx="900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burchakli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perimetri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cm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kateti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uzunligi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cm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. Shu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katetning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gipotenuzadagi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proyeksiyasi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uzunligini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toping.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832" y="1779662"/>
                <a:ext cx="2003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𝑷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𝟒𝟎</m:t>
                      </m:r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779662"/>
                <a:ext cx="200324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1934" y="1795729"/>
                <a:ext cx="1764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𝟖</m:t>
                      </m:r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34" y="1795729"/>
                <a:ext cx="176439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64288" y="1788526"/>
                <a:ext cx="992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788526"/>
                <a:ext cx="99296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47864" y="2105149"/>
                <a:ext cx="499046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𝟖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𝒃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𝒄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𝟒𝟎</m:t>
                      </m:r>
                      <m:r>
                        <a:rPr lang="en-US" sz="2700" b="1" i="1" smtClean="0">
                          <a:latin typeface="Cambria Math"/>
                        </a:rPr>
                        <m:t> =&gt;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05149"/>
                <a:ext cx="4990469" cy="5078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02849" y="2462287"/>
                <a:ext cx="2212272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849" y="2462287"/>
                <a:ext cx="2212272" cy="51725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74268" y="2427734"/>
                <a:ext cx="353423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𝟔𝟒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268" y="2427734"/>
                <a:ext cx="3534236" cy="5078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98372" y="2903761"/>
                <a:ext cx="286373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𝟑𝟐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𝟔𝟒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72" y="2903761"/>
                <a:ext cx="2863733" cy="5078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75343" y="2903761"/>
                <a:ext cx="171713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𝒄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𝒃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343" y="2903761"/>
                <a:ext cx="1717137" cy="5078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81744" y="3337865"/>
                <a:ext cx="5098768" cy="793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𝟑𝟐</m:t>
                              </m:r>
                            </m:e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744" y="3337865"/>
                <a:ext cx="5098768" cy="79380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79912" y="4083918"/>
                <a:ext cx="5124352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𝟔𝟒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083918"/>
                <a:ext cx="5124352" cy="99924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837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9" grpId="0"/>
      <p:bldP spid="3" grpId="0" animBg="1"/>
      <p:bldP spid="8" grpId="0"/>
      <p:bldP spid="21" grpId="0"/>
      <p:bldP spid="2" grpId="0"/>
      <p:bldP spid="4" grpId="0"/>
      <p:bldP spid="6" grpId="0"/>
      <p:bldP spid="9" grpId="0"/>
      <p:bldP spid="12" grpId="0"/>
      <p:bldP spid="13" grpId="0"/>
      <p:bldP spid="22" grpId="0"/>
      <p:bldP spid="24" grpId="0"/>
      <p:bldP spid="25" grpId="0"/>
      <p:bldP spid="18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12-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15, 16, 19-</a:t>
            </a:r>
            <a:r>
              <a:rPr lang="en-US" sz="3200" dirty="0" smtClean="0"/>
              <a:t>mashqlar.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139702"/>
            <a:ext cx="43924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2556"/>
            <a:ext cx="8748464" cy="1008178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2.9. 10-rasmdagi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uchburchaklar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noaniqroq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tasvirlangan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burchakli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vazifani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3638"/>
            <a:ext cx="869410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79512" y="3291830"/>
                <a:ext cx="2952328" cy="176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600" b="1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6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2600" b="1" dirty="0" smtClean="0">
                    <a:solidFill>
                      <a:schemeClr val="tx1"/>
                    </a:solidFill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T.B.U.</a:t>
                </a:r>
                <a:endPara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91830"/>
                <a:ext cx="2952328" cy="1767469"/>
              </a:xfrm>
              <a:prstGeom prst="rect">
                <a:avLst/>
              </a:prstGeom>
              <a:blipFill rotWithShape="1"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131840" y="3291830"/>
                <a:ext cx="2736304" cy="176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𝟏𝟐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ru-RU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𝟏𝟑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𝟐𝟓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𝟏𝟒𝟒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𝟏𝟔𝟗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600" b="1" dirty="0" smtClean="0">
                    <a:solidFill>
                      <a:schemeClr val="tx1"/>
                    </a:solidFill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𝟏𝟔𝟗</m:t>
                    </m:r>
                    <m:r>
                      <a:rPr lang="en-US" sz="2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𝟏𝟔𝟗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T.B.U.</a:t>
                </a:r>
                <a:endPara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291830"/>
                <a:ext cx="2736304" cy="1767469"/>
              </a:xfrm>
              <a:prstGeom prst="rect">
                <a:avLst/>
              </a:prstGeom>
              <a:blipFill rotWithShape="1">
                <a:blip r:embed="rId6"/>
                <a:stretch>
                  <a:fillRect b="-5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868144" y="3291830"/>
                <a:ext cx="2915816" cy="176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𝟑𝟗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ru-RU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600" b="1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𝟑𝟗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𝟐𝟓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𝟔𝟒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600" b="1" dirty="0" smtClean="0">
                    <a:solidFill>
                      <a:schemeClr val="tx1"/>
                    </a:solidFill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𝟔𝟒</m:t>
                    </m:r>
                    <m:r>
                      <a:rPr lang="en-US" sz="2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𝟔𝟒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T.B.U.</a:t>
                </a:r>
                <a:endPara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291830"/>
                <a:ext cx="2915816" cy="1767469"/>
              </a:xfrm>
              <a:prstGeom prst="rect">
                <a:avLst/>
              </a:prstGeom>
              <a:blipFill rotWithShape="1">
                <a:blip r:embed="rId7"/>
                <a:stretch>
                  <a:fillRect b="-9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41515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2556"/>
            <a:ext cx="8748464" cy="1008178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2.10. 11-rasmda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tasvirlangan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noma’lum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yuzani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toping.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vazifani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3768" y="1152255"/>
                <a:ext cx="162018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152255"/>
                <a:ext cx="1620187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4565" y="1690864"/>
                <a:ext cx="3108736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𝑨𝑩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𝟐𝟖𝟗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65" y="1690864"/>
                <a:ext cx="3108736" cy="5912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2973" y="2211710"/>
                <a:ext cx="2651880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𝟔𝟒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73" y="2211710"/>
                <a:ext cx="2651880" cy="5912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5051" y="2715766"/>
                <a:ext cx="322383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𝑩𝑪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1" y="2715766"/>
                <a:ext cx="3223831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5051" y="3185269"/>
                <a:ext cx="287437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1" y="3185269"/>
                <a:ext cx="2874377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5051" y="3617317"/>
                <a:ext cx="296529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𝟐𝟖𝟗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1" y="3617317"/>
                <a:ext cx="2965299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3528" y="4049365"/>
                <a:ext cx="207704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9365"/>
                <a:ext cx="2077042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544" y="4553421"/>
                <a:ext cx="171373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𝟐𝟐𝟓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3421"/>
                <a:ext cx="1713738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1590"/>
            <a:ext cx="4235213" cy="394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9695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6" grpId="0"/>
      <p:bldP spid="17" grpId="0"/>
      <p:bldP spid="18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106015" y="123478"/>
            <a:ext cx="8961724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771484"/>
            <a:ext cx="8748464" cy="1008178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2.12. 13-rasmdagi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tomonli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6 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balandligini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toping.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44" y="1718213"/>
            <a:ext cx="3802128" cy="30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395" y="1851670"/>
                <a:ext cx="23950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1851670"/>
                <a:ext cx="2395078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0687" y="2355726"/>
                <a:ext cx="23950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87" y="2355726"/>
                <a:ext cx="239507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687" y="2825229"/>
                <a:ext cx="226318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87" y="2825229"/>
                <a:ext cx="2263184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46581" y="3257277"/>
                <a:ext cx="159774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1" y="3257277"/>
                <a:ext cx="1597745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9568" y="3708690"/>
                <a:ext cx="2838406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𝟐𝟕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8" y="3708690"/>
                <a:ext cx="2838406" cy="5912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4094" y="4356762"/>
                <a:ext cx="2666692" cy="580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en-US" b="1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94" y="4356762"/>
                <a:ext cx="2666692" cy="580736"/>
              </a:xfrm>
              <a:prstGeom prst="rect">
                <a:avLst/>
              </a:prstGeom>
              <a:blipFill rotWithShape="1">
                <a:blip r:embed="rId8"/>
                <a:stretch>
                  <a:fillRect l="-5034" t="-5263" b="-2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337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44" grpId="0"/>
      <p:bldP spid="45" grpId="0"/>
      <p:bldP spid="46" grpId="0"/>
      <p:bldP spid="3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106015" y="123478"/>
            <a:ext cx="8961724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1" y="771484"/>
            <a:ext cx="9067739" cy="1008178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2.13. 14-rasmda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tasvirlangan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shaklning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perimetrini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toping.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4008" y="1306102"/>
            <a:ext cx="4340402" cy="2605297"/>
          </a:xfrm>
          <a:prstGeom prst="roundRect">
            <a:avLst>
              <a:gd name="adj" fmla="val 524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4008" y="1306102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0" y="1289495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89495"/>
                <a:ext cx="59343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 flipV="1">
            <a:off x="4896036" y="1522126"/>
            <a:ext cx="1836204" cy="13091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732240" y="1522126"/>
            <a:ext cx="1790239" cy="770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96036" y="2831280"/>
            <a:ext cx="2628292" cy="6135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524328" y="2292569"/>
            <a:ext cx="998151" cy="11522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896036" y="2292569"/>
            <a:ext cx="3626443" cy="5387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732240" y="1522126"/>
            <a:ext cx="144016" cy="10397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7380312" y="2504628"/>
            <a:ext cx="144016" cy="9401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000" y="2729655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29655"/>
                <a:ext cx="45717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444208" y="1203598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03598"/>
                <a:ext cx="47641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435908" y="1973616"/>
                <a:ext cx="451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908" y="1973616"/>
                <a:ext cx="45146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7380312" y="3377727"/>
                <a:ext cx="4844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377727"/>
                <a:ext cx="48442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ый треугольник 7"/>
          <p:cNvSpPr/>
          <p:nvPr/>
        </p:nvSpPr>
        <p:spPr>
          <a:xfrm rot="21072719" flipH="1">
            <a:off x="4795611" y="1668289"/>
            <a:ext cx="2014934" cy="101503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 rot="21296940">
                <a:off x="5796136" y="2263167"/>
                <a:ext cx="924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17 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96940">
                <a:off x="5796136" y="2263167"/>
                <a:ext cx="92409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496" y="1638218"/>
                <a:ext cx="3005823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𝑨𝑲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𝑩𝑲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38218"/>
                <a:ext cx="3005823" cy="5014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496" y="1995686"/>
                <a:ext cx="4212563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𝑨𝑩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𝟐𝟖𝟗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𝟏𝟐𝟏</m:t>
                          </m:r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𝟒𝟏𝟎</m:t>
                          </m:r>
                        </m:e>
                      </m:rad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95686"/>
                <a:ext cx="4212563" cy="5395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ый треугольник 10"/>
          <p:cNvSpPr/>
          <p:nvPr/>
        </p:nvSpPr>
        <p:spPr>
          <a:xfrm rot="21097068">
            <a:off x="6799597" y="1393255"/>
            <a:ext cx="1690908" cy="1048023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0380634">
                <a:off x="6755023" y="2263067"/>
                <a:ext cx="420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380634">
                <a:off x="6755023" y="2263067"/>
                <a:ext cx="420307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 rot="21151406">
                <a:off x="7083268" y="2086297"/>
                <a:ext cx="754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9 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51406">
                <a:off x="7083268" y="2086297"/>
                <a:ext cx="754181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 rot="21221362">
                <a:off x="6289623" y="1811192"/>
                <a:ext cx="924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11 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21362">
                <a:off x="6289623" y="1811192"/>
                <a:ext cx="924099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496" y="2394791"/>
                <a:ext cx="2983381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𝑩𝑪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𝑲𝑪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𝑩𝑲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394791"/>
                <a:ext cx="2983381" cy="50148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496" y="2752259"/>
                <a:ext cx="4002571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𝑩𝑪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𝟖𝟏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𝟏𝟐𝟏</m:t>
                          </m:r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𝟐𝟎𝟐</m:t>
                          </m:r>
                        </m:e>
                      </m:rad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52259"/>
                <a:ext cx="4002571" cy="53957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ый треугольник 41"/>
          <p:cNvSpPr/>
          <p:nvPr/>
        </p:nvSpPr>
        <p:spPr>
          <a:xfrm rot="21182151" flipH="1" flipV="1">
            <a:off x="4886434" y="2653407"/>
            <a:ext cx="2593292" cy="96183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20931581">
                <a:off x="7092280" y="2364059"/>
                <a:ext cx="420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31581">
                <a:off x="7092280" y="2364059"/>
                <a:ext cx="42030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6605573" y="2513631"/>
                <a:ext cx="4892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573" y="2513631"/>
                <a:ext cx="489236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496" y="3147814"/>
                <a:ext cx="2890407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𝑨𝑫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𝑨𝑳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𝑳𝑫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147814"/>
                <a:ext cx="2890407" cy="50148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496" y="3505282"/>
                <a:ext cx="4222181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𝑨𝑫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𝟑𝟐𝟒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𝟏𝟐𝟏</m:t>
                          </m:r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𝟒𝟒𝟓</m:t>
                          </m:r>
                        </m:e>
                      </m:rad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05282"/>
                <a:ext cx="4222181" cy="54771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ый треугольник 50"/>
          <p:cNvSpPr/>
          <p:nvPr/>
        </p:nvSpPr>
        <p:spPr>
          <a:xfrm rot="4952471">
            <a:off x="7532085" y="2307336"/>
            <a:ext cx="989437" cy="1129349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316966" y="2327224"/>
                <a:ext cx="4283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966" y="2327224"/>
                <a:ext cx="428322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 rot="21186212">
                <a:off x="7681261" y="2226818"/>
                <a:ext cx="754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8 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86212">
                <a:off x="7681261" y="2226818"/>
                <a:ext cx="754181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 rot="21080330">
                <a:off x="7002784" y="2831280"/>
                <a:ext cx="924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11 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80330">
                <a:off x="7002784" y="2831280"/>
                <a:ext cx="924099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5496" y="3898816"/>
                <a:ext cx="2867965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𝑫𝑪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𝑫𝑳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𝑳𝑪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898816"/>
                <a:ext cx="2867965" cy="50148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496" y="4256284"/>
                <a:ext cx="4013791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𝑨𝑩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𝟔𝟒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𝟏𝟐𝟏</m:t>
                          </m:r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𝟏𝟖𝟓</m:t>
                          </m:r>
                        </m:e>
                      </m:rad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56284"/>
                <a:ext cx="4013791" cy="547714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51920" y="4515966"/>
                <a:ext cx="5616624" cy="54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𝑷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𝟒𝟏𝟎</m:t>
                          </m:r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𝟐𝟎𝟐</m:t>
                          </m:r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𝟒𝟒𝟓</m:t>
                          </m:r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𝟏𝟖𝟓</m:t>
                          </m:r>
                        </m:e>
                      </m:rad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15966"/>
                <a:ext cx="5616624" cy="54771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9759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 animBg="1"/>
      <p:bldP spid="19" grpId="0" animBg="1"/>
      <p:bldP spid="20" grpId="0"/>
      <p:bldP spid="30" grpId="0"/>
      <p:bldP spid="31" grpId="0"/>
      <p:bldP spid="32" grpId="0"/>
      <p:bldP spid="33" grpId="0"/>
      <p:bldP spid="8" grpId="0" animBg="1"/>
      <p:bldP spid="8" grpId="1" animBg="1"/>
      <p:bldP spid="36" grpId="0"/>
      <p:bldP spid="9" grpId="0"/>
      <p:bldP spid="10" grpId="0"/>
      <p:bldP spid="11" grpId="0" animBg="1"/>
      <p:bldP spid="11" grpId="1" animBg="1"/>
      <p:bldP spid="29" grpId="0"/>
      <p:bldP spid="39" grpId="0"/>
      <p:bldP spid="37" grpId="0"/>
      <p:bldP spid="49" grpId="0"/>
      <p:bldP spid="50" grpId="0"/>
      <p:bldP spid="42" grpId="0" animBg="1"/>
      <p:bldP spid="42" grpId="1" animBg="1"/>
      <p:bldP spid="28" grpId="0"/>
      <p:bldP spid="34" grpId="0"/>
      <p:bldP spid="52" grpId="0"/>
      <p:bldP spid="53" grpId="0"/>
      <p:bldP spid="51" grpId="0" animBg="1"/>
      <p:bldP spid="51" grpId="1" animBg="1"/>
      <p:bldP spid="35" grpId="0"/>
      <p:bldP spid="40" grpId="0"/>
      <p:bldP spid="38" grpId="0"/>
      <p:bldP spid="55" grpId="0"/>
      <p:bldP spid="56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2764" y="-20538"/>
            <a:ext cx="9141236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239143" y="48330"/>
            <a:ext cx="8728723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627468"/>
            <a:ext cx="9067739" cy="1008178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2.14. 15-rasmda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berilganlardan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foydalanib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noma’lum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uzunliklarni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toping.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63638"/>
            <a:ext cx="9180512" cy="18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-36512" y="3332893"/>
                <a:ext cx="2664296" cy="176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5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5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</a:rPr>
                      <m:t>𝟒𝟒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5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500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𝟒𝟒</m:t>
                    </m:r>
                  </m:oMath>
                </a14:m>
                <a:r>
                  <a:rPr lang="en-US" sz="25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5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𝟒𝟒</m:t>
                        </m:r>
                      </m:e>
                    </m:rad>
                  </m:oMath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332893"/>
                <a:ext cx="2664296" cy="17674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627784" y="3332893"/>
                <a:ext cx="3168352" cy="176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𝟖</m:t>
                            </m:r>
                          </m:e>
                        </m:d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5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𝟒𝟒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𝟒𝟏</m:t>
                    </m:r>
                  </m:oMath>
                </a14:m>
                <a:endParaRPr lang="en-US" sz="25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𝟏𝟖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r>
                  <a:rPr lang="en-US" sz="2500" b="1" i="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</a:p>
              <a:p>
                <a:r>
                  <a:rPr lang="en-US" sz="25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𝟏𝟖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𝟖𝟓</m:t>
                        </m:r>
                      </m:e>
                    </m:rad>
                  </m:oMath>
                </a14:m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332893"/>
                <a:ext cx="3168352" cy="17674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5796136" y="3332893"/>
                <a:ext cx="3347864" cy="176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𝟖</m:t>
                            </m:r>
                          </m:e>
                        </m:d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5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𝟑𝟐</m:t>
                            </m:r>
                          </m:e>
                        </m:d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500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𝟐𝟒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𝟕𝟒𝟐𝟒</m:t>
                    </m:r>
                  </m:oMath>
                </a14:m>
                <a:endParaRPr lang="en-US" sz="25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5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𝟗𝟖𝟐𝟒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</a:p>
              <a:p>
                <a:r>
                  <a:rPr lang="en-US" sz="2500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𝟗𝟖𝟐𝟒</m:t>
                        </m:r>
                      </m:e>
                    </m:rad>
                  </m:oMath>
                </a14:m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332893"/>
                <a:ext cx="3347864" cy="17674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6626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6564" y="-7611"/>
            <a:ext cx="4445077" cy="683011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5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5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4008" y="2217405"/>
            <a:ext cx="4340402" cy="2730609"/>
          </a:xfrm>
          <a:prstGeom prst="roundRect">
            <a:avLst>
              <a:gd name="adj" fmla="val 524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56621"/>
            <a:ext cx="8748464" cy="1439065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2.17. 18-rasmda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elektr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stansiyadan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shaharchalarga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sim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tortishmoqchi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Buning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sim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kerak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bo‘ladi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44008" y="221171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0" y="2182094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82094"/>
                <a:ext cx="59343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4674729" y="3003798"/>
            <a:ext cx="42677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68716" y="3003798"/>
            <a:ext cx="1359468" cy="15121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228184" y="3003798"/>
            <a:ext cx="2520280" cy="15121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6228184" y="3003798"/>
            <a:ext cx="0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44008" y="2643758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643758"/>
                <a:ext cx="45717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60084" y="2643758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084" y="2643758"/>
                <a:ext cx="47641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05206" y="4486349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06" y="4486349"/>
                <a:ext cx="4459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Овал 49"/>
          <p:cNvSpPr/>
          <p:nvPr/>
        </p:nvSpPr>
        <p:spPr>
          <a:xfrm>
            <a:off x="8720021" y="2989380"/>
            <a:ext cx="56886" cy="60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44153" y="2973405"/>
            <a:ext cx="56886" cy="60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235135" y="4515966"/>
            <a:ext cx="56886" cy="60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05406" y="2859782"/>
                <a:ext cx="466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06" y="2859782"/>
                <a:ext cx="46679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44786" y="2656469"/>
                <a:ext cx="1094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13 </m:t>
                      </m:r>
                      <m:r>
                        <a:rPr lang="en-US" sz="2400" b="0" i="1" smtClean="0">
                          <a:latin typeface="Cambria Math"/>
                        </a:rPr>
                        <m:t>𝑘𝑚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786" y="2656469"/>
                <a:ext cx="109401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22157" y="2597925"/>
                <a:ext cx="1094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45 </m:t>
                      </m:r>
                      <m:r>
                        <a:rPr lang="en-US" sz="2400" b="0" i="1" smtClean="0">
                          <a:latin typeface="Cambria Math"/>
                        </a:rPr>
                        <m:t>𝑘𝑚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57" y="2597925"/>
                <a:ext cx="109401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142279" y="3449091"/>
                <a:ext cx="1094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42 </m:t>
                      </m:r>
                      <m:r>
                        <a:rPr lang="en-US" sz="2400" b="0" i="1" smtClean="0">
                          <a:latin typeface="Cambria Math"/>
                        </a:rPr>
                        <m:t>𝑘𝑚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279" y="3449091"/>
                <a:ext cx="1094017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49770" y="1491394"/>
                <a:ext cx="28155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𝐴𝐶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70" y="1491394"/>
                <a:ext cx="2815514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0600" y="1851670"/>
                <a:ext cx="30115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0" y="1851670"/>
                <a:ext cx="3011594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7504" y="2226261"/>
                <a:ext cx="32820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=169+1764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26261"/>
                <a:ext cx="3282052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2564" y="2642428"/>
                <a:ext cx="2290114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1933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64" y="2642428"/>
                <a:ext cx="2290114" cy="5912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30600" y="3111052"/>
                <a:ext cx="30196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0" y="3111052"/>
                <a:ext cx="301960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7504" y="3485643"/>
                <a:ext cx="34952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=2025+1764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85643"/>
                <a:ext cx="3495252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92564" y="3901810"/>
                <a:ext cx="229812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3789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64" y="3901810"/>
                <a:ext cx="2298129" cy="59125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37460" y="4434251"/>
                <a:ext cx="4224298" cy="580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1933</m:t>
                        </m:r>
                      </m:e>
                    </m:rad>
                    <m:r>
                      <a:rPr lang="en-US" b="0" i="0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3789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𝑘𝑚</m:t>
                    </m:r>
                  </m:oMath>
                </a14:m>
                <a:r>
                  <a:rPr lang="en-US" dirty="0" smtClean="0"/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60" y="4434251"/>
                <a:ext cx="4224298" cy="58073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2397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44" grpId="0" animBg="1"/>
      <p:bldP spid="23" grpId="0"/>
      <p:bldP spid="49" grpId="0"/>
      <p:bldP spid="52" grpId="0"/>
      <p:bldP spid="53" grpId="0"/>
      <p:bldP spid="50" grpId="0" animBg="1"/>
      <p:bldP spid="55" grpId="0" animBg="1"/>
      <p:bldP spid="56" grpId="0" animBg="1"/>
      <p:bldP spid="51" grpId="0"/>
      <p:bldP spid="54" grpId="0"/>
      <p:bldP spid="59" grpId="0"/>
      <p:bldP spid="60" grpId="0"/>
      <p:bldP spid="57" grpId="0"/>
      <p:bldP spid="58" grpId="0"/>
      <p:bldP spid="63" grpId="0"/>
      <p:bldP spid="61" grpId="0"/>
      <p:bldP spid="65" grpId="0"/>
      <p:bldP spid="66" grpId="0"/>
      <p:bldP spid="67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6564" y="-7611"/>
            <a:ext cx="4445077" cy="683011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5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556621"/>
                <a:ext cx="9144000" cy="1746842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2.17.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A859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nuqtadan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ota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A859"/>
                        </a:solidFill>
                        <a:latin typeface="Cambria Math"/>
                      </a:rPr>
                      <m:t>𝟏𝟔</m:t>
                    </m:r>
                    <m:r>
                      <a:rPr lang="en-US" sz="2600" b="1" i="1">
                        <a:solidFill>
                          <a:srgbClr val="00A859"/>
                        </a:solidFill>
                        <a:latin typeface="Cambria Math"/>
                      </a:rPr>
                      <m:t>  </m:t>
                    </m:r>
                    <m:r>
                      <a:rPr lang="en-US" sz="2600" b="1" i="1">
                        <a:solidFill>
                          <a:srgbClr val="00A859"/>
                        </a:solidFill>
                        <a:latin typeface="Cambria Math"/>
                      </a:rPr>
                      <m:t>𝒌𝒎</m:t>
                    </m:r>
                    <m:r>
                      <a:rPr lang="en-US" sz="2600" b="1" i="1">
                        <a:solidFill>
                          <a:srgbClr val="00A859"/>
                        </a:solidFill>
                        <a:latin typeface="Cambria Math"/>
                      </a:rPr>
                      <m:t>/</m:t>
                    </m:r>
                    <m:r>
                      <a:rPr lang="en-US" sz="2600" b="1" i="1">
                        <a:solidFill>
                          <a:srgbClr val="00A859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sz="2600" b="1" dirty="0">
                    <a:solidFill>
                      <a:srgbClr val="00A859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tezlik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sharqqa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o‘g‘il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A859"/>
                        </a:solidFill>
                        <a:latin typeface="Cambria Math"/>
                      </a:rPr>
                      <m:t>𝟐𝟎</m:t>
                    </m:r>
                    <m:r>
                      <a:rPr lang="en-US" sz="2600" b="1" i="1">
                        <a:solidFill>
                          <a:srgbClr val="00A859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>
                        <a:solidFill>
                          <a:srgbClr val="00A859"/>
                        </a:solidFill>
                        <a:latin typeface="Cambria Math"/>
                      </a:rPr>
                      <m:t>𝒌𝒎</m:t>
                    </m:r>
                    <m:r>
                      <a:rPr lang="en-US" sz="2600" b="1" i="1">
                        <a:solidFill>
                          <a:srgbClr val="00A859"/>
                        </a:solidFill>
                        <a:latin typeface="Cambria Math"/>
                      </a:rPr>
                      <m:t>/</m:t>
                    </m:r>
                    <m:r>
                      <a:rPr lang="en-US" sz="2600" b="1" i="1">
                        <a:solidFill>
                          <a:srgbClr val="00A859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sz="2600" b="1" dirty="0">
                    <a:solidFill>
                      <a:srgbClr val="00A859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tezlik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velosipedda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janubga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qarab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harakatlanmoqda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(19-rasm). </a:t>
                </a:r>
                <a:r>
                  <a:rPr lang="en-US" sz="2600" b="1" dirty="0">
                    <a:solidFill>
                      <a:srgbClr val="00A859"/>
                    </a:solidFill>
                    <a:latin typeface="Arial" pitchFamily="34" charset="0"/>
                    <a:cs typeface="Arial" pitchFamily="34" charset="0"/>
                  </a:rPr>
                  <a:t>4 </a:t>
                </a:r>
                <a:r>
                  <a:rPr lang="en-US" sz="2600" b="1" dirty="0" err="1">
                    <a:solidFill>
                      <a:srgbClr val="00A859"/>
                    </a:solidFill>
                    <a:latin typeface="Arial" pitchFamily="34" charset="0"/>
                    <a:cs typeface="Arial" pitchFamily="34" charset="0"/>
                  </a:rPr>
                  <a:t>soatdan</a:t>
                </a:r>
                <a:r>
                  <a:rPr lang="en-US" sz="2600" b="1" dirty="0">
                    <a:solidFill>
                      <a:srgbClr val="00A859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keyin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ular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masofa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qancha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? 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6621"/>
                <a:ext cx="9144000" cy="1746842"/>
              </a:xfrm>
              <a:prstGeom prst="rect">
                <a:avLst/>
              </a:prstGeom>
              <a:blipFill rotWithShape="1">
                <a:blip r:embed="rId3"/>
                <a:stretch>
                  <a:fillRect l="-600" t="-1394" r="-467" b="-6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2564" y="2139702"/>
                <a:ext cx="27767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𝒌𝒎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64" y="2139702"/>
                <a:ext cx="277672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30600" y="3111052"/>
                <a:ext cx="283269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𝟖𝟎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0" y="3111052"/>
                <a:ext cx="2832699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7504" y="3485643"/>
                <a:ext cx="336925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𝟒𝟎𝟗𝟔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𝟔𝟒𝟎𝟎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85643"/>
                <a:ext cx="3369256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23528" y="4371950"/>
                <a:ext cx="2921377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𝟏𝟔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𝟒𝟏</m:t>
                        </m:r>
                      </m:e>
                    </m:rad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 smtClean="0">
                        <a:latin typeface="Cambria Math"/>
                      </a:rPr>
                      <m:t>𝒌𝒎</m:t>
                    </m:r>
                  </m:oMath>
                </a14:m>
                <a:r>
                  <a:rPr lang="en-US" b="1" dirty="0" smtClean="0"/>
                  <a:t>  </a:t>
                </a:r>
                <a:endParaRPr lang="ru-RU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71950"/>
                <a:ext cx="2921377" cy="582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56" y="1897729"/>
            <a:ext cx="3343932" cy="319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9512" y="2537197"/>
                <a:ext cx="27767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𝒌𝒎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37197"/>
                <a:ext cx="2776722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504" y="3905349"/>
                <a:ext cx="225818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𝟏𝟎𝟒𝟗𝟔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05349"/>
                <a:ext cx="2258182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895952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1" grpId="0"/>
      <p:bldP spid="65" grpId="0"/>
      <p:bldP spid="66" grpId="0"/>
      <p:bldP spid="62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55526"/>
            <a:ext cx="9144000" cy="1346732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600" b="1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burchakli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o‘tkir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burchaklarining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medianalari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10 cm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15 cm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Gipotenuzaning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uzunligini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toping.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6564" y="-7611"/>
            <a:ext cx="4445077" cy="683011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500" b="1" spc="2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2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500" b="1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5580112" y="2067694"/>
            <a:ext cx="3456384" cy="2304256"/>
          </a:xfrm>
          <a:prstGeom prst="rtTriangl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4" idx="0"/>
            <a:endCxn id="4" idx="3"/>
          </p:cNvCxnSpPr>
          <p:nvPr/>
        </p:nvCxnSpPr>
        <p:spPr>
          <a:xfrm>
            <a:off x="5580112" y="2067694"/>
            <a:ext cx="1728192" cy="23042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4"/>
            <a:endCxn id="4" idx="1"/>
          </p:cNvCxnSpPr>
          <p:nvPr/>
        </p:nvCxnSpPr>
        <p:spPr>
          <a:xfrm flipH="1" flipV="1">
            <a:off x="5580112" y="3219822"/>
            <a:ext cx="3456384" cy="115212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7665" y="4281215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665" y="4281215"/>
                <a:ext cx="48391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3571" y="2950517"/>
                <a:ext cx="4765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571" y="2950517"/>
                <a:ext cx="47654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80312" y="2710829"/>
                <a:ext cx="4513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710829"/>
                <a:ext cx="45134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47087" y="3291830"/>
                <a:ext cx="7652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087" y="3291830"/>
                <a:ext cx="76527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74585" y="4340474"/>
                <a:ext cx="432619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85" y="4340474"/>
                <a:ext cx="432619" cy="72244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883797" y="4369588"/>
                <a:ext cx="432619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797" y="4369588"/>
                <a:ext cx="432619" cy="72244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53072" y="2159338"/>
                <a:ext cx="427040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72" y="2159338"/>
                <a:ext cx="427040" cy="7911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53072" y="3400296"/>
                <a:ext cx="427040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72" y="3400296"/>
                <a:ext cx="427040" cy="7911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7824" y="1313061"/>
                <a:ext cx="22390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=10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313061"/>
                <a:ext cx="2239074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92080" y="1313061"/>
                <a:ext cx="223176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=15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313061"/>
                <a:ext cx="2231765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31419" y="1313061"/>
                <a:ext cx="9890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419" y="1313061"/>
                <a:ext cx="989053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ый треугольник 46"/>
          <p:cNvSpPr/>
          <p:nvPr/>
        </p:nvSpPr>
        <p:spPr>
          <a:xfrm>
            <a:off x="5580112" y="2070056"/>
            <a:ext cx="1708687" cy="230189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44208" y="2931790"/>
                <a:ext cx="77258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31790"/>
                <a:ext cx="772583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79512" y="1707654"/>
                <a:ext cx="2651110" cy="883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7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07654"/>
                <a:ext cx="2651110" cy="88331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ый треугольник 48"/>
          <p:cNvSpPr/>
          <p:nvPr/>
        </p:nvSpPr>
        <p:spPr>
          <a:xfrm>
            <a:off x="5580112" y="3219822"/>
            <a:ext cx="3453525" cy="115212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9512" y="2427734"/>
                <a:ext cx="269977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7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𝑏</m:t>
                          </m:r>
                        </m:sub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7734"/>
                <a:ext cx="2699778" cy="110799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419656" y="3219822"/>
                <a:ext cx="2720296" cy="1877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56" y="3219822"/>
                <a:ext cx="2720296" cy="187775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0800000">
                <a:off x="5436097" y="4011910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436097" y="4011910"/>
                <a:ext cx="524503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86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6" grpId="0"/>
      <p:bldP spid="26" grpId="1"/>
      <p:bldP spid="26" grpId="2"/>
      <p:bldP spid="28" grpId="0"/>
      <p:bldP spid="28" grpId="1"/>
      <p:bldP spid="28" grpId="2"/>
      <p:bldP spid="31" grpId="0"/>
      <p:bldP spid="39" grpId="0"/>
      <p:bldP spid="39" grpId="1"/>
      <p:bldP spid="39" grpId="2"/>
      <p:bldP spid="33" grpId="0"/>
      <p:bldP spid="33" grpId="1"/>
      <p:bldP spid="33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34" grpId="0"/>
      <p:bldP spid="46" grpId="0"/>
      <p:bldP spid="35" grpId="0"/>
      <p:bldP spid="47" grpId="0" animBg="1"/>
      <p:bldP spid="47" grpId="1" animBg="1"/>
      <p:bldP spid="32" grpId="0"/>
      <p:bldP spid="32" grpId="1"/>
      <p:bldP spid="32" grpId="2"/>
      <p:bldP spid="48" grpId="0"/>
      <p:bldP spid="49" grpId="0" animBg="1"/>
      <p:bldP spid="49" grpId="1" animBg="1"/>
      <p:bldP spid="50" grpId="0"/>
      <p:bldP spid="51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67c52f59e6af3a613d309336582316c7329dd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6810</TotalTime>
  <Words>468</Words>
  <Application>Microsoft Office PowerPoint</Application>
  <PresentationFormat>Экран (16:9)</PresentationFormat>
  <Paragraphs>214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Учетная запись Майкрософт</cp:lastModifiedBy>
  <cp:revision>637</cp:revision>
  <dcterms:created xsi:type="dcterms:W3CDTF">2020-04-09T07:32:19Z</dcterms:created>
  <dcterms:modified xsi:type="dcterms:W3CDTF">2020-09-05T06:39:31Z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