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sldIdLst>
    <p:sldId id="1382" r:id="rId2"/>
    <p:sldId id="398" r:id="rId3"/>
    <p:sldId id="399" r:id="rId4"/>
    <p:sldId id="400" r:id="rId5"/>
    <p:sldId id="401" r:id="rId6"/>
    <p:sldId id="406" r:id="rId7"/>
    <p:sldId id="402" r:id="rId8"/>
    <p:sldId id="403" r:id="rId9"/>
    <p:sldId id="404" r:id="rId10"/>
    <p:sldId id="405" r:id="rId11"/>
    <p:sldId id="409" r:id="rId12"/>
    <p:sldId id="408" r:id="rId13"/>
    <p:sldId id="410" r:id="rId14"/>
    <p:sldId id="411" r:id="rId15"/>
    <p:sldId id="412" r:id="rId16"/>
    <p:sldId id="413" r:id="rId17"/>
    <p:sldId id="414" r:id="rId18"/>
    <p:sldId id="415" r:id="rId19"/>
    <p:sldId id="417" r:id="rId20"/>
    <p:sldId id="368" r:id="rId21"/>
    <p:sldId id="407" r:id="rId22"/>
  </p:sldIdLst>
  <p:sldSz cx="9144000" cy="5143500" type="screen16x9"/>
  <p:notesSz cx="5765800" cy="3244850"/>
  <p:custDataLst>
    <p:tags r:id="rId24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67" autoAdjust="0"/>
    <p:restoredTop sz="94624" autoAdjust="0"/>
  </p:normalViewPr>
  <p:slideViewPr>
    <p:cSldViewPr>
      <p:cViewPr varScale="1">
        <p:scale>
          <a:sx n="85" d="100"/>
          <a:sy n="85" d="100"/>
        </p:scale>
        <p:origin x="-906" y="-78"/>
      </p:cViewPr>
      <p:guideLst>
        <p:guide orient="horz" pos="2880"/>
        <p:guide orient="horz" pos="6391"/>
        <p:guide orient="horz" pos="2057"/>
        <p:guide orient="horz" pos="4566"/>
        <p:guide pos="2160"/>
        <p:guide pos="4451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114913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0.png"/><Relationship Id="rId3" Type="http://schemas.openxmlformats.org/officeDocument/2006/relationships/image" Target="../media/image300.png"/><Relationship Id="rId7" Type="http://schemas.openxmlformats.org/officeDocument/2006/relationships/image" Target="../media/image45.png"/><Relationship Id="rId12" Type="http://schemas.openxmlformats.org/officeDocument/2006/relationships/image" Target="../media/image49.png"/><Relationship Id="rId2" Type="http://schemas.openxmlformats.org/officeDocument/2006/relationships/image" Target="../media/image290.png"/><Relationship Id="rId16" Type="http://schemas.openxmlformats.org/officeDocument/2006/relationships/image" Target="../media/image3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11" Type="http://schemas.openxmlformats.org/officeDocument/2006/relationships/image" Target="../media/image320.png"/><Relationship Id="rId5" Type="http://schemas.openxmlformats.org/officeDocument/2006/relationships/image" Target="../media/image430.png"/><Relationship Id="rId15" Type="http://schemas.openxmlformats.org/officeDocument/2006/relationships/image" Target="../media/image51.png"/><Relationship Id="rId10" Type="http://schemas.openxmlformats.org/officeDocument/2006/relationships/image" Target="../media/image48.png"/><Relationship Id="rId4" Type="http://schemas.openxmlformats.org/officeDocument/2006/relationships/image" Target="../media/image420.png"/><Relationship Id="rId9" Type="http://schemas.openxmlformats.org/officeDocument/2006/relationships/image" Target="../media/image47.png"/><Relationship Id="rId14" Type="http://schemas.openxmlformats.org/officeDocument/2006/relationships/image" Target="../media/image37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63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12" Type="http://schemas.openxmlformats.org/officeDocument/2006/relationships/image" Target="../media/image62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6.png"/><Relationship Id="rId11" Type="http://schemas.openxmlformats.org/officeDocument/2006/relationships/image" Target="../media/image61.png"/><Relationship Id="rId5" Type="http://schemas.openxmlformats.org/officeDocument/2006/relationships/image" Target="../media/image55.png"/><Relationship Id="rId10" Type="http://schemas.openxmlformats.org/officeDocument/2006/relationships/image" Target="../media/image60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Relationship Id="rId14" Type="http://schemas.openxmlformats.org/officeDocument/2006/relationships/image" Target="../media/image6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13" Type="http://schemas.openxmlformats.org/officeDocument/2006/relationships/image" Target="../media/image76.png"/><Relationship Id="rId18" Type="http://schemas.openxmlformats.org/officeDocument/2006/relationships/image" Target="../media/image81.png"/><Relationship Id="rId26" Type="http://schemas.openxmlformats.org/officeDocument/2006/relationships/image" Target="../media/image89.png"/><Relationship Id="rId3" Type="http://schemas.openxmlformats.org/officeDocument/2006/relationships/image" Target="../media/image66.png"/><Relationship Id="rId21" Type="http://schemas.openxmlformats.org/officeDocument/2006/relationships/image" Target="../media/image84.png"/><Relationship Id="rId7" Type="http://schemas.openxmlformats.org/officeDocument/2006/relationships/image" Target="../media/image70.png"/><Relationship Id="rId12" Type="http://schemas.openxmlformats.org/officeDocument/2006/relationships/image" Target="../media/image75.png"/><Relationship Id="rId17" Type="http://schemas.openxmlformats.org/officeDocument/2006/relationships/image" Target="../media/image80.png"/><Relationship Id="rId25" Type="http://schemas.openxmlformats.org/officeDocument/2006/relationships/image" Target="../media/image88.png"/><Relationship Id="rId2" Type="http://schemas.openxmlformats.org/officeDocument/2006/relationships/image" Target="../media/image65.png"/><Relationship Id="rId16" Type="http://schemas.openxmlformats.org/officeDocument/2006/relationships/image" Target="../media/image79.png"/><Relationship Id="rId20" Type="http://schemas.openxmlformats.org/officeDocument/2006/relationships/image" Target="../media/image83.png"/><Relationship Id="rId29" Type="http://schemas.openxmlformats.org/officeDocument/2006/relationships/image" Target="../media/image9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9.png"/><Relationship Id="rId11" Type="http://schemas.openxmlformats.org/officeDocument/2006/relationships/image" Target="../media/image74.png"/><Relationship Id="rId24" Type="http://schemas.openxmlformats.org/officeDocument/2006/relationships/image" Target="../media/image87.png"/><Relationship Id="rId32" Type="http://schemas.openxmlformats.org/officeDocument/2006/relationships/image" Target="../media/image95.png"/><Relationship Id="rId5" Type="http://schemas.openxmlformats.org/officeDocument/2006/relationships/image" Target="../media/image68.png"/><Relationship Id="rId15" Type="http://schemas.openxmlformats.org/officeDocument/2006/relationships/image" Target="../media/image78.png"/><Relationship Id="rId23" Type="http://schemas.openxmlformats.org/officeDocument/2006/relationships/image" Target="../media/image86.png"/><Relationship Id="rId28" Type="http://schemas.openxmlformats.org/officeDocument/2006/relationships/image" Target="../media/image91.png"/><Relationship Id="rId10" Type="http://schemas.openxmlformats.org/officeDocument/2006/relationships/image" Target="../media/image73.png"/><Relationship Id="rId19" Type="http://schemas.openxmlformats.org/officeDocument/2006/relationships/image" Target="../media/image82.png"/><Relationship Id="rId31" Type="http://schemas.openxmlformats.org/officeDocument/2006/relationships/image" Target="../media/image94.png"/><Relationship Id="rId4" Type="http://schemas.openxmlformats.org/officeDocument/2006/relationships/image" Target="../media/image67.png"/><Relationship Id="rId9" Type="http://schemas.openxmlformats.org/officeDocument/2006/relationships/image" Target="../media/image72.png"/><Relationship Id="rId14" Type="http://schemas.openxmlformats.org/officeDocument/2006/relationships/image" Target="../media/image77.png"/><Relationship Id="rId22" Type="http://schemas.openxmlformats.org/officeDocument/2006/relationships/image" Target="../media/image85.png"/><Relationship Id="rId27" Type="http://schemas.openxmlformats.org/officeDocument/2006/relationships/image" Target="../media/image90.png"/><Relationship Id="rId30" Type="http://schemas.openxmlformats.org/officeDocument/2006/relationships/image" Target="../media/image9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3" Type="http://schemas.openxmlformats.org/officeDocument/2006/relationships/image" Target="../media/image97.png"/><Relationship Id="rId7" Type="http://schemas.openxmlformats.org/officeDocument/2006/relationships/image" Target="../media/image101.png"/><Relationship Id="rId12" Type="http://schemas.openxmlformats.org/officeDocument/2006/relationships/image" Target="../media/image106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0.png"/><Relationship Id="rId11" Type="http://schemas.openxmlformats.org/officeDocument/2006/relationships/image" Target="../media/image105.png"/><Relationship Id="rId5" Type="http://schemas.openxmlformats.org/officeDocument/2006/relationships/image" Target="../media/image99.png"/><Relationship Id="rId10" Type="http://schemas.openxmlformats.org/officeDocument/2006/relationships/image" Target="../media/image104.png"/><Relationship Id="rId4" Type="http://schemas.openxmlformats.org/officeDocument/2006/relationships/image" Target="../media/image98.png"/><Relationship Id="rId9" Type="http://schemas.openxmlformats.org/officeDocument/2006/relationships/image" Target="../media/image10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png"/><Relationship Id="rId13" Type="http://schemas.openxmlformats.org/officeDocument/2006/relationships/image" Target="../media/image118.png"/><Relationship Id="rId3" Type="http://schemas.openxmlformats.org/officeDocument/2006/relationships/image" Target="../media/image108.png"/><Relationship Id="rId7" Type="http://schemas.openxmlformats.org/officeDocument/2006/relationships/image" Target="../media/image112.png"/><Relationship Id="rId12" Type="http://schemas.openxmlformats.org/officeDocument/2006/relationships/image" Target="../media/image117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1.png"/><Relationship Id="rId11" Type="http://schemas.openxmlformats.org/officeDocument/2006/relationships/image" Target="../media/image116.png"/><Relationship Id="rId5" Type="http://schemas.openxmlformats.org/officeDocument/2006/relationships/image" Target="../media/image110.png"/><Relationship Id="rId10" Type="http://schemas.openxmlformats.org/officeDocument/2006/relationships/image" Target="../media/image115.png"/><Relationship Id="rId4" Type="http://schemas.openxmlformats.org/officeDocument/2006/relationships/image" Target="../media/image109.png"/><Relationship Id="rId9" Type="http://schemas.openxmlformats.org/officeDocument/2006/relationships/image" Target="../media/image11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png"/><Relationship Id="rId3" Type="http://schemas.openxmlformats.org/officeDocument/2006/relationships/image" Target="../media/image108.png"/><Relationship Id="rId7" Type="http://schemas.openxmlformats.org/officeDocument/2006/relationships/image" Target="../media/image120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9.png"/><Relationship Id="rId5" Type="http://schemas.openxmlformats.org/officeDocument/2006/relationships/image" Target="../media/image110.png"/><Relationship Id="rId4" Type="http://schemas.openxmlformats.org/officeDocument/2006/relationships/image" Target="../media/image109.png"/><Relationship Id="rId9" Type="http://schemas.openxmlformats.org/officeDocument/2006/relationships/image" Target="../media/image12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png"/><Relationship Id="rId3" Type="http://schemas.openxmlformats.org/officeDocument/2006/relationships/image" Target="../media/image124.png"/><Relationship Id="rId7" Type="http://schemas.openxmlformats.org/officeDocument/2006/relationships/image" Target="../media/image128.png"/><Relationship Id="rId12" Type="http://schemas.openxmlformats.org/officeDocument/2006/relationships/image" Target="../media/image133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7.png"/><Relationship Id="rId11" Type="http://schemas.openxmlformats.org/officeDocument/2006/relationships/image" Target="../media/image132.png"/><Relationship Id="rId5" Type="http://schemas.openxmlformats.org/officeDocument/2006/relationships/image" Target="../media/image126.png"/><Relationship Id="rId10" Type="http://schemas.openxmlformats.org/officeDocument/2006/relationships/image" Target="../media/image131.png"/><Relationship Id="rId4" Type="http://schemas.openxmlformats.org/officeDocument/2006/relationships/image" Target="../media/image125.png"/><Relationship Id="rId9" Type="http://schemas.openxmlformats.org/officeDocument/2006/relationships/image" Target="../media/image13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png"/><Relationship Id="rId3" Type="http://schemas.openxmlformats.org/officeDocument/2006/relationships/image" Target="../media/image135.png"/><Relationship Id="rId7" Type="http://schemas.openxmlformats.org/officeDocument/2006/relationships/image" Target="../media/image139.png"/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8.png"/><Relationship Id="rId5" Type="http://schemas.openxmlformats.org/officeDocument/2006/relationships/image" Target="../media/image137.png"/><Relationship Id="rId4" Type="http://schemas.openxmlformats.org/officeDocument/2006/relationships/image" Target="../media/image13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7" Type="http://schemas.openxmlformats.org/officeDocument/2006/relationships/image" Target="../media/image141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0.png"/><Relationship Id="rId5" Type="http://schemas.openxmlformats.org/officeDocument/2006/relationships/image" Target="../media/image99.png"/><Relationship Id="rId4" Type="http://schemas.openxmlformats.org/officeDocument/2006/relationships/image" Target="../media/image9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8.png"/><Relationship Id="rId13" Type="http://schemas.openxmlformats.org/officeDocument/2006/relationships/image" Target="../media/image153.png"/><Relationship Id="rId18" Type="http://schemas.openxmlformats.org/officeDocument/2006/relationships/image" Target="../media/image158.png"/><Relationship Id="rId3" Type="http://schemas.openxmlformats.org/officeDocument/2006/relationships/image" Target="../media/image143.png"/><Relationship Id="rId7" Type="http://schemas.openxmlformats.org/officeDocument/2006/relationships/image" Target="../media/image147.png"/><Relationship Id="rId12" Type="http://schemas.openxmlformats.org/officeDocument/2006/relationships/image" Target="../media/image152.png"/><Relationship Id="rId17" Type="http://schemas.openxmlformats.org/officeDocument/2006/relationships/image" Target="../media/image157.png"/><Relationship Id="rId2" Type="http://schemas.openxmlformats.org/officeDocument/2006/relationships/image" Target="../media/image142.png"/><Relationship Id="rId16" Type="http://schemas.openxmlformats.org/officeDocument/2006/relationships/image" Target="../media/image15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6.png"/><Relationship Id="rId11" Type="http://schemas.openxmlformats.org/officeDocument/2006/relationships/image" Target="../media/image151.png"/><Relationship Id="rId5" Type="http://schemas.openxmlformats.org/officeDocument/2006/relationships/image" Target="../media/image145.png"/><Relationship Id="rId15" Type="http://schemas.openxmlformats.org/officeDocument/2006/relationships/image" Target="../media/image155.png"/><Relationship Id="rId10" Type="http://schemas.openxmlformats.org/officeDocument/2006/relationships/image" Target="../media/image150.png"/><Relationship Id="rId4" Type="http://schemas.openxmlformats.org/officeDocument/2006/relationships/image" Target="../media/image144.png"/><Relationship Id="rId9" Type="http://schemas.openxmlformats.org/officeDocument/2006/relationships/image" Target="../media/image149.png"/><Relationship Id="rId14" Type="http://schemas.openxmlformats.org/officeDocument/2006/relationships/image" Target="../media/image15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gif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18" Type="http://schemas.openxmlformats.org/officeDocument/2006/relationships/image" Target="../media/image37.png"/><Relationship Id="rId3" Type="http://schemas.openxmlformats.org/officeDocument/2006/relationships/image" Target="../media/image22.png"/><Relationship Id="rId21" Type="http://schemas.openxmlformats.org/officeDocument/2006/relationships/image" Target="../media/image40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17" Type="http://schemas.openxmlformats.org/officeDocument/2006/relationships/image" Target="../media/image36.png"/><Relationship Id="rId2" Type="http://schemas.openxmlformats.org/officeDocument/2006/relationships/image" Target="../media/image21.png"/><Relationship Id="rId16" Type="http://schemas.openxmlformats.org/officeDocument/2006/relationships/image" Target="../media/image35.png"/><Relationship Id="rId20" Type="http://schemas.openxmlformats.org/officeDocument/2006/relationships/image" Target="../media/image3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24" Type="http://schemas.openxmlformats.org/officeDocument/2006/relationships/image" Target="../media/image43.png"/><Relationship Id="rId5" Type="http://schemas.openxmlformats.org/officeDocument/2006/relationships/image" Target="../media/image24.png"/><Relationship Id="rId15" Type="http://schemas.openxmlformats.org/officeDocument/2006/relationships/image" Target="../media/image34.png"/><Relationship Id="rId23" Type="http://schemas.openxmlformats.org/officeDocument/2006/relationships/image" Target="../media/image42.png"/><Relationship Id="rId10" Type="http://schemas.openxmlformats.org/officeDocument/2006/relationships/image" Target="../media/image29.png"/><Relationship Id="rId19" Type="http://schemas.openxmlformats.org/officeDocument/2006/relationships/image" Target="../media/image38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Relationship Id="rId14" Type="http://schemas.openxmlformats.org/officeDocument/2006/relationships/image" Target="../media/image33.png"/><Relationship Id="rId22" Type="http://schemas.openxmlformats.org/officeDocument/2006/relationships/image" Target="../media/image4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0.png"/><Relationship Id="rId3" Type="http://schemas.openxmlformats.org/officeDocument/2006/relationships/image" Target="../media/image300.png"/><Relationship Id="rId7" Type="http://schemas.openxmlformats.org/officeDocument/2006/relationships/image" Target="../media/image340.png"/><Relationship Id="rId2" Type="http://schemas.openxmlformats.org/officeDocument/2006/relationships/image" Target="../media/image2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0.png"/><Relationship Id="rId5" Type="http://schemas.openxmlformats.org/officeDocument/2006/relationships/image" Target="../media/image320.png"/><Relationship Id="rId4" Type="http://schemas.openxmlformats.org/officeDocument/2006/relationships/image" Target="../media/image31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0.png"/><Relationship Id="rId3" Type="http://schemas.openxmlformats.org/officeDocument/2006/relationships/image" Target="../media/image300.png"/><Relationship Id="rId7" Type="http://schemas.openxmlformats.org/officeDocument/2006/relationships/image" Target="../media/image340.png"/><Relationship Id="rId2" Type="http://schemas.openxmlformats.org/officeDocument/2006/relationships/image" Target="../media/image2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0.png"/><Relationship Id="rId5" Type="http://schemas.openxmlformats.org/officeDocument/2006/relationships/image" Target="../media/image320.png"/><Relationship Id="rId4" Type="http://schemas.openxmlformats.org/officeDocument/2006/relationships/image" Target="../media/image31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0.png"/><Relationship Id="rId3" Type="http://schemas.openxmlformats.org/officeDocument/2006/relationships/image" Target="../media/image300.png"/><Relationship Id="rId7" Type="http://schemas.openxmlformats.org/officeDocument/2006/relationships/image" Target="../media/image370.png"/><Relationship Id="rId2" Type="http://schemas.openxmlformats.org/officeDocument/2006/relationships/image" Target="../media/image2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0.png"/><Relationship Id="rId11" Type="http://schemas.openxmlformats.org/officeDocument/2006/relationships/image" Target="../media/image410.png"/><Relationship Id="rId5" Type="http://schemas.openxmlformats.org/officeDocument/2006/relationships/image" Target="../media/image320.png"/><Relationship Id="rId10" Type="http://schemas.openxmlformats.org/officeDocument/2006/relationships/image" Target="../media/image400.png"/><Relationship Id="rId4" Type="http://schemas.openxmlformats.org/officeDocument/2006/relationships/image" Target="../media/image310.png"/><Relationship Id="rId9" Type="http://schemas.openxmlformats.org/officeDocument/2006/relationships/image" Target="../media/image39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239" y="2436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512300" y="2025111"/>
            <a:ext cx="6372068" cy="984161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sz="2773" dirty="0">
                <a:solidFill>
                  <a:srgbClr val="2365C7"/>
                </a:solidFill>
                <a:latin typeface="Arial"/>
                <a:cs typeface="Arial"/>
              </a:rPr>
              <a:t>Mavzu:</a:t>
            </a:r>
            <a:endParaRPr sz="2773" dirty="0">
              <a:latin typeface="Arial"/>
              <a:cs typeface="Arial"/>
            </a:endParaRPr>
          </a:p>
          <a:p>
            <a:pPr marL="20131">
              <a:lnSpc>
                <a:spcPts val="4431"/>
              </a:lnSpc>
            </a:pP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Masalalar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yechish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. </a:t>
            </a:r>
            <a:endParaRPr sz="2773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96190" y="1983317"/>
            <a:ext cx="545553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696190" y="3328580"/>
            <a:ext cx="545553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455499" y="361576"/>
            <a:ext cx="957235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455499" y="361576"/>
            <a:ext cx="957235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807736" y="394730"/>
            <a:ext cx="274790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7722278" y="859056"/>
            <a:ext cx="426780" cy="336449"/>
          </a:xfrm>
          <a:prstGeom prst="rect">
            <a:avLst/>
          </a:prstGeom>
        </p:spPr>
        <p:txBody>
          <a:bodyPr vert="horz" wrap="square" lIns="0" tIns="19124" rIns="0" bIns="0" rtlCol="0">
            <a:spAutoFit/>
          </a:bodyPr>
          <a:lstStyle/>
          <a:p>
            <a:pPr>
              <a:spcBef>
                <a:spcPts val="151"/>
              </a:spcBef>
            </a:pPr>
            <a:r>
              <a:rPr sz="2061" spc="-8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061" dirty="0">
              <a:latin typeface="Arial"/>
              <a:cs typeface="Arial"/>
            </a:endParaRPr>
          </a:p>
        </p:txBody>
      </p:sp>
      <p:sp>
        <p:nvSpPr>
          <p:cNvPr id="14" name="object 2">
            <a:extLst>
              <a:ext uri="{FF2B5EF4-FFF2-40B4-BE49-F238E27FC236}">
                <a16:creationId xmlns="" xmlns:a16="http://schemas.microsoft.com/office/drawing/2014/main" id="{7ACFEF22-C515-49A9-B292-25C68E4AC8DC}"/>
              </a:ext>
            </a:extLst>
          </p:cNvPr>
          <p:cNvSpPr txBox="1">
            <a:spLocks/>
          </p:cNvSpPr>
          <p:nvPr/>
        </p:nvSpPr>
        <p:spPr>
          <a:xfrm>
            <a:off x="1330983" y="330377"/>
            <a:ext cx="3832550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defTabSz="1451610">
              <a:spcBef>
                <a:spcPts val="181"/>
              </a:spcBef>
              <a:defRPr/>
            </a:pPr>
            <a:r>
              <a:rPr lang="en-US" sz="5398" kern="0" spc="16">
                <a:solidFill>
                  <a:sysClr val="window" lastClr="FFFFFF"/>
                </a:solidFill>
              </a:rPr>
              <a:t>Geometriya</a:t>
            </a:r>
            <a:endParaRPr lang="en-US" sz="5398" kern="0" spc="16" dirty="0">
              <a:solidFill>
                <a:sysClr val="window" lastClr="FFFFFF"/>
              </a:solidFill>
            </a:endParaRPr>
          </a:p>
        </p:txBody>
      </p:sp>
      <p:sp>
        <p:nvSpPr>
          <p:cNvPr id="18" name="object 11">
            <a:extLst>
              <a:ext uri="{FF2B5EF4-FFF2-40B4-BE49-F238E27FC236}">
                <a16:creationId xmlns=""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519834" y="381666"/>
            <a:ext cx="577604" cy="796348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517153" y="3291830"/>
            <a:ext cx="4711031" cy="1130355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spcBef>
                <a:spcPts val="175"/>
              </a:spcBef>
            </a:pP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Komilov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Mirodil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Xosiljonovich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X.T.V.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tasarrufidagi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AFIDUM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matematika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fani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o‘qituvchisi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.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09292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308219" y="158597"/>
            <a:ext cx="8557312" cy="611865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3800" dirty="0" err="1"/>
              <a:t>Uchburchak</a:t>
            </a:r>
            <a:r>
              <a:rPr lang="en-US" sz="3800" dirty="0"/>
              <a:t> </a:t>
            </a:r>
            <a:r>
              <a:rPr lang="en-US" sz="3800" dirty="0" err="1"/>
              <a:t>balandligi</a:t>
            </a:r>
            <a:r>
              <a:rPr lang="en-US" sz="3800" dirty="0"/>
              <a:t> </a:t>
            </a:r>
            <a:endParaRPr lang="ru-RU" sz="3800" dirty="0"/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351785" y="1089678"/>
            <a:ext cx="0" cy="2057573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351785" y="1089678"/>
            <a:ext cx="1714382" cy="2057573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1785" y="3147251"/>
            <a:ext cx="1714382" cy="0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17" y="2988420"/>
                <a:ext cx="540105" cy="488583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>
                          <a:latin typeface="Cambria Math"/>
                        </a:rPr>
                        <m:t>𝑨</m:t>
                      </m:r>
                    </m:oMath>
                  </m:oMathPara>
                </a14:m>
                <a:endParaRPr lang="ru-RU" sz="22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" y="1882520"/>
                <a:ext cx="340285" cy="307777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123201" y="670884"/>
                <a:ext cx="562801" cy="488583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>
                          <a:latin typeface="Cambria Math"/>
                        </a:rPr>
                        <m:t>𝑩</m:t>
                      </m:r>
                    </m:oMath>
                  </m:oMathPara>
                </a14:m>
                <a:endParaRPr lang="ru-RU" sz="2200" b="1" dirty="0"/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21" y="422615"/>
                <a:ext cx="354584" cy="30777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1869346" y="2997645"/>
                <a:ext cx="539697" cy="488583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>
                          <a:latin typeface="Cambria Math"/>
                        </a:rPr>
                        <m:t>𝑪</m:t>
                      </m:r>
                    </m:oMath>
                  </m:oMathPara>
                </a14:m>
                <a:endParaRPr lang="ru-RU" sz="2200" b="1" dirty="0"/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7753" y="1888331"/>
                <a:ext cx="340028" cy="30777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Прямоугольник с двумя скругленными противолежащими углами 19"/>
          <p:cNvSpPr/>
          <p:nvPr/>
        </p:nvSpPr>
        <p:spPr>
          <a:xfrm>
            <a:off x="1956037" y="1003986"/>
            <a:ext cx="7054347" cy="1001879"/>
          </a:xfrm>
          <a:prstGeom prst="round2DiagRect">
            <a:avLst>
              <a:gd name="adj1" fmla="val 32598"/>
              <a:gd name="adj2" fmla="val 0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45143" tIns="72571" rIns="145143" bIns="72571" rtlCol="0" anchor="ctr"/>
          <a:lstStyle/>
          <a:p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burchakli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katetlari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balandliklari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Uchta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balandlik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uchida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kesishadi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1151831" y="1813980"/>
                <a:ext cx="539902" cy="488583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2200" b="1" dirty="0"/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5693" y="1142695"/>
                <a:ext cx="340157" cy="30777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0" name="Овал 59"/>
          <p:cNvSpPr/>
          <p:nvPr/>
        </p:nvSpPr>
        <p:spPr>
          <a:xfrm>
            <a:off x="342762" y="3097997"/>
            <a:ext cx="72567" cy="5452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 rot="10800000">
                <a:off x="184349" y="2842766"/>
                <a:ext cx="552623" cy="488583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200" i="1">
                          <a:latin typeface="Cambria Math"/>
                        </a:rPr>
                        <m:t>∟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800000">
                <a:off x="116146" y="1790767"/>
                <a:ext cx="348172" cy="30777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 rot="18629691">
                <a:off x="1012070" y="2084175"/>
                <a:ext cx="552708" cy="488508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200" i="1">
                          <a:latin typeface="Cambria Math"/>
                        </a:rPr>
                        <m:t>∟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8629691">
                <a:off x="637666" y="1312878"/>
                <a:ext cx="348172" cy="30777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Прямая соединительная линия 16"/>
          <p:cNvCxnSpPr/>
          <p:nvPr/>
        </p:nvCxnSpPr>
        <p:spPr>
          <a:xfrm flipV="1">
            <a:off x="364427" y="2191366"/>
            <a:ext cx="958941" cy="943329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6889605" y="3829156"/>
            <a:ext cx="182867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5632392" y="2466222"/>
            <a:ext cx="1257213" cy="1362933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5632392" y="2466222"/>
            <a:ext cx="3085887" cy="1362933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6889605" y="3829155"/>
            <a:ext cx="914337" cy="914477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H="1">
            <a:off x="7803942" y="3829155"/>
            <a:ext cx="914337" cy="914477"/>
          </a:xfrm>
          <a:prstGeom prst="line">
            <a:avLst/>
          </a:prstGeom>
          <a:ln w="19050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H="1">
            <a:off x="5632392" y="3829156"/>
            <a:ext cx="1257213" cy="0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5632392" y="2466222"/>
            <a:ext cx="0" cy="1362933"/>
          </a:xfrm>
          <a:prstGeom prst="line">
            <a:avLst/>
          </a:prstGeom>
          <a:ln w="19050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V="1">
            <a:off x="6889606" y="3152526"/>
            <a:ext cx="285730" cy="676630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 rot="17748667">
                <a:off x="6933826" y="2987488"/>
                <a:ext cx="552708" cy="488508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200" i="1">
                          <a:latin typeface="Cambria Math"/>
                        </a:rPr>
                        <m:t>∟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7748667">
                <a:off x="4368578" y="1881909"/>
                <a:ext cx="348172" cy="307777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 rot="10800000">
                <a:off x="5449241" y="3504012"/>
                <a:ext cx="552623" cy="488583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200" i="1">
                          <a:latin typeface="Cambria Math"/>
                        </a:rPr>
                        <m:t>∟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800000">
                <a:off x="3433211" y="2207311"/>
                <a:ext cx="348172" cy="307777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 rot="7940961">
                <a:off x="7527590" y="4359192"/>
                <a:ext cx="552708" cy="488508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200" i="1">
                          <a:latin typeface="Cambria Math"/>
                        </a:rPr>
                        <m:t>∟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7940961">
                <a:off x="4742670" y="2745998"/>
                <a:ext cx="348172" cy="307777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7607901" y="4608786"/>
                <a:ext cx="570434" cy="488583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>
                          <a:latin typeface="Cambria Math"/>
                        </a:rPr>
                        <m:t>𝑫</m:t>
                      </m:r>
                    </m:oMath>
                  </m:oMathPara>
                </a14:m>
                <a:endParaRPr lang="ru-RU" sz="2200" b="1" dirty="0"/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242" y="2903251"/>
                <a:ext cx="359393" cy="307777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/>
              <p:cNvSpPr txBox="1"/>
              <p:nvPr/>
            </p:nvSpPr>
            <p:spPr>
              <a:xfrm>
                <a:off x="6512653" y="3746056"/>
                <a:ext cx="544992" cy="488583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>
                          <a:latin typeface="Cambria Math"/>
                        </a:rPr>
                        <m:t>𝑨</m:t>
                      </m:r>
                    </m:oMath>
                  </m:oMathPara>
                </a14:m>
                <a:endParaRPr lang="ru-RU" sz="2200" b="1" dirty="0"/>
              </a:p>
            </p:txBody>
          </p:sp>
        </mc:Choice>
        <mc:Fallback xmlns="">
          <p:sp>
            <p:nvSpPr>
              <p:cNvPr id="66" name="TextBox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3198" y="2359784"/>
                <a:ext cx="343364" cy="307777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/>
              <p:cNvSpPr txBox="1"/>
              <p:nvPr/>
            </p:nvSpPr>
            <p:spPr>
              <a:xfrm>
                <a:off x="5219115" y="3614126"/>
                <a:ext cx="542446" cy="488583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>
                          <a:latin typeface="Cambria Math"/>
                        </a:rPr>
                        <m:t>𝑬</m:t>
                      </m:r>
                    </m:oMath>
                  </m:oMathPara>
                </a14:m>
                <a:endParaRPr lang="ru-RU" sz="2200" b="1" dirty="0"/>
              </a:p>
            </p:txBody>
          </p:sp>
        </mc:Choice>
        <mc:Fallback xmlns="">
          <p:sp>
            <p:nvSpPr>
              <p:cNvPr id="67" name="TextBox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8224" y="2276676"/>
                <a:ext cx="341760" cy="307777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/>
              <p:cNvSpPr txBox="1"/>
              <p:nvPr/>
            </p:nvSpPr>
            <p:spPr>
              <a:xfrm>
                <a:off x="6982099" y="2780565"/>
                <a:ext cx="539902" cy="488583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2200" b="1" dirty="0"/>
              </a:p>
            </p:txBody>
          </p:sp>
        </mc:Choice>
        <mc:Fallback xmlns=""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8965" y="1751584"/>
                <a:ext cx="340157" cy="307777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/>
              <p:cNvSpPr txBox="1"/>
              <p:nvPr/>
            </p:nvSpPr>
            <p:spPr>
              <a:xfrm>
                <a:off x="5279353" y="2118465"/>
                <a:ext cx="562801" cy="488583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>
                          <a:latin typeface="Cambria Math"/>
                        </a:rPr>
                        <m:t>𝑩</m:t>
                      </m:r>
                    </m:oMath>
                  </m:oMathPara>
                </a14:m>
                <a:endParaRPr lang="ru-RU" sz="2200" b="1" dirty="0"/>
              </a:p>
            </p:txBody>
          </p:sp>
        </mc:Choice>
        <mc:Fallback xmlns="">
          <p:sp>
            <p:nvSpPr>
              <p:cNvPr id="69" name="TextBox 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6176" y="1334502"/>
                <a:ext cx="354584" cy="307777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/>
              <p:cNvSpPr txBox="1"/>
              <p:nvPr/>
            </p:nvSpPr>
            <p:spPr>
              <a:xfrm>
                <a:off x="8603987" y="3600508"/>
                <a:ext cx="539697" cy="488583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>
                          <a:latin typeface="Cambria Math"/>
                        </a:rPr>
                        <m:t>𝑪</m:t>
                      </m:r>
                    </m:oMath>
                  </m:oMathPara>
                </a14:m>
                <a:endParaRPr lang="ru-RU" sz="2200" b="1" dirty="0"/>
              </a:p>
            </p:txBody>
          </p:sp>
        </mc:Choice>
        <mc:Fallback xmlns="">
          <p:sp>
            <p:nvSpPr>
              <p:cNvPr id="70" name="TextBox 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0811" y="2268098"/>
                <a:ext cx="340028" cy="307777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Прямоугольник с двумя скругленными противолежащими углами 45"/>
          <p:cNvSpPr/>
          <p:nvPr/>
        </p:nvSpPr>
        <p:spPr>
          <a:xfrm>
            <a:off x="184349" y="3614125"/>
            <a:ext cx="5095004" cy="1358127"/>
          </a:xfrm>
          <a:prstGeom prst="round2DiagRect">
            <a:avLst>
              <a:gd name="adj1" fmla="val 38491"/>
              <a:gd name="adj2" fmla="val 0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45143" tIns="72571" rIns="145143" bIns="72571" rtlCol="0" anchor="ctr"/>
          <a:lstStyle/>
          <a:p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O‘tmas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burchakli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o‘tkir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burchaklaridan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chiqqan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balandliklar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sohasida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yotadi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783115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55" grpId="0"/>
      <p:bldP spid="56" grpId="0"/>
      <p:bldP spid="20" grpId="0" animBg="1"/>
      <p:bldP spid="62" grpId="0"/>
      <p:bldP spid="60" grpId="0" animBg="1"/>
      <p:bldP spid="9" grpId="0"/>
      <p:bldP spid="37" grpId="0"/>
      <p:bldP spid="54" grpId="0"/>
      <p:bldP spid="59" grpId="0"/>
      <p:bldP spid="64" grpId="0"/>
      <p:bldP spid="65" grpId="0"/>
      <p:bldP spid="66" grpId="0"/>
      <p:bldP spid="67" grpId="0"/>
      <p:bldP spid="68" grpId="0"/>
      <p:bldP spid="69" grpId="0"/>
      <p:bldP spid="70" grpId="0"/>
      <p:bldP spid="4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192346"/>
            <a:ext cx="8557312" cy="611865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dirty="0" err="1">
                <a:latin typeface="Arial" pitchFamily="34" charset="0"/>
                <a:cs typeface="Arial" pitchFamily="34" charset="0"/>
              </a:rPr>
              <a:t>Masalalar</a:t>
            </a:r>
            <a:r>
              <a:rPr lang="en-US" sz="3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>
                <a:latin typeface="Arial" pitchFamily="34" charset="0"/>
                <a:cs typeface="Arial" pitchFamily="34" charset="0"/>
              </a:rPr>
              <a:t>yechish</a:t>
            </a:r>
            <a:endParaRPr lang="ru-RU" sz="38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5495" y="771550"/>
                <a:ext cx="9032243" cy="12464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Teng </a:t>
                </a:r>
                <a:r>
                  <a:rPr lang="en-US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yonli</a:t>
                </a:r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uchburchakning</a:t>
                </a:r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yon </a:t>
                </a:r>
                <a:r>
                  <a:rPr lang="en-US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tomoniga</a:t>
                </a:r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tushirilgan</a:t>
                </a:r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balandligi</a:t>
                </a:r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ikkinchi</a:t>
                </a:r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yon </a:t>
                </a:r>
                <a:r>
                  <a:rPr lang="en-US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tomoni</a:t>
                </a:r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orasidagi</a:t>
                </a:r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latin typeface="Cambria Math"/>
                      </a:rPr>
                      <m:t>20</m:t>
                    </m:r>
                    <m:r>
                      <a:rPr lang="en-US" sz="2500" b="0" i="1" smtClean="0">
                        <a:latin typeface="Cambria Math"/>
                        <a:ea typeface="Cambria Math"/>
                      </a:rPr>
                      <m:t>°</m:t>
                    </m:r>
                  </m:oMath>
                </a14:m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yonli</a:t>
                </a:r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uchburchakning</a:t>
                </a:r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asosidagi</a:t>
                </a:r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burchagini</a:t>
                </a:r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2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5" y="771550"/>
                <a:ext cx="9032243" cy="1246495"/>
              </a:xfrm>
              <a:prstGeom prst="rect">
                <a:avLst/>
              </a:prstGeom>
              <a:blipFill rotWithShape="1">
                <a:blip r:embed="rId2"/>
                <a:stretch>
                  <a:fillRect l="-1148" t="-3431" b="-112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 rot="3070348">
                <a:off x="1420153" y="2734445"/>
                <a:ext cx="46679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1" i="1" smtClean="0">
                          <a:latin typeface="Cambria Math"/>
                        </a:rPr>
                        <m:t>∟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3070348">
                <a:off x="1420153" y="2734445"/>
                <a:ext cx="466794" cy="46166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Равнобедренный треугольник 28"/>
          <p:cNvSpPr/>
          <p:nvPr/>
        </p:nvSpPr>
        <p:spPr>
          <a:xfrm>
            <a:off x="391749" y="2571750"/>
            <a:ext cx="2164027" cy="1440160"/>
          </a:xfrm>
          <a:prstGeom prst="triangle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1" name="Прямая соединительная линия 30"/>
          <p:cNvCxnSpPr>
            <a:stCxn id="29" idx="2"/>
          </p:cNvCxnSpPr>
          <p:nvPr/>
        </p:nvCxnSpPr>
        <p:spPr>
          <a:xfrm flipV="1">
            <a:off x="391749" y="3003798"/>
            <a:ext cx="1371939" cy="1008112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1691680" y="2643758"/>
                <a:ext cx="487378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0" i="1" smtClean="0">
                          <a:latin typeface="Cambria Math"/>
                        </a:rPr>
                        <m:t>𝐷</m:t>
                      </m:r>
                    </m:oMath>
                  </m:oMathPara>
                </a14:m>
                <a:endParaRPr lang="ru-RU" sz="2500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1680" y="2643758"/>
                <a:ext cx="487378" cy="47705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/>
              <p:cNvSpPr txBox="1"/>
              <p:nvPr/>
            </p:nvSpPr>
            <p:spPr>
              <a:xfrm>
                <a:off x="107504" y="3939902"/>
                <a:ext cx="463525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0" i="1" smtClean="0"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ru-RU" sz="2500" dirty="0"/>
              </a:p>
            </p:txBody>
          </p:sp>
        </mc:Choice>
        <mc:Fallback xmlns=""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3939902"/>
                <a:ext cx="463525" cy="47705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2339752" y="3939902"/>
                <a:ext cx="461665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0" i="1" smtClean="0"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ru-RU" sz="2500" dirty="0"/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9752" y="3939902"/>
                <a:ext cx="461665" cy="47705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1228155" y="2166704"/>
                <a:ext cx="475387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0" i="1" smtClean="0"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ru-RU" sz="2500" dirty="0"/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8155" y="2166704"/>
                <a:ext cx="475387" cy="47705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6" name="Прямая соединительная линия 35"/>
          <p:cNvCxnSpPr/>
          <p:nvPr/>
        </p:nvCxnSpPr>
        <p:spPr>
          <a:xfrm>
            <a:off x="793946" y="3291830"/>
            <a:ext cx="212238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>
            <a:off x="1911490" y="3291830"/>
            <a:ext cx="212238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3563888" y="2067694"/>
                <a:ext cx="3966534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0" i="1" smtClean="0">
                          <a:latin typeface="Cambria Math"/>
                        </a:rPr>
                        <m:t>𝐴𝐵</m:t>
                      </m:r>
                      <m:r>
                        <a:rPr lang="en-US" sz="2500" b="0" i="1" smtClean="0">
                          <a:latin typeface="Cambria Math"/>
                        </a:rPr>
                        <m:t>=</m:t>
                      </m:r>
                      <m:r>
                        <a:rPr lang="en-US" sz="2500" b="0" i="1" smtClean="0">
                          <a:latin typeface="Cambria Math"/>
                        </a:rPr>
                        <m:t>𝐵𝐶</m:t>
                      </m:r>
                      <m:r>
                        <a:rPr lang="en-US" sz="2500" b="0" i="1" smtClean="0">
                          <a:latin typeface="Cambria Math"/>
                        </a:rPr>
                        <m:t>,  ∠</m:t>
                      </m:r>
                      <m:r>
                        <a:rPr lang="en-US" sz="2500" b="0" i="1" smtClean="0">
                          <a:latin typeface="Cambria Math"/>
                          <a:ea typeface="Cambria Math"/>
                        </a:rPr>
                        <m:t>𝐵𝐴𝐷</m:t>
                      </m:r>
                      <m:r>
                        <a:rPr lang="en-US" sz="2500" b="0" i="1" smtClean="0">
                          <a:latin typeface="Cambria Math"/>
                          <a:ea typeface="Cambria Math"/>
                        </a:rPr>
                        <m:t>=20°</m:t>
                      </m:r>
                    </m:oMath>
                  </m:oMathPara>
                </a14:m>
                <a:endParaRPr lang="ru-RU" sz="2500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3888" y="2067694"/>
                <a:ext cx="3966534" cy="477054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Дуга 39"/>
          <p:cNvSpPr/>
          <p:nvPr/>
        </p:nvSpPr>
        <p:spPr>
          <a:xfrm>
            <a:off x="534087" y="3545346"/>
            <a:ext cx="360040" cy="357065"/>
          </a:xfrm>
          <a:prstGeom prst="arc">
            <a:avLst>
              <a:gd name="adj1" fmla="val 16200000"/>
              <a:gd name="adj2" fmla="val 20433024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3923928" y="2465189"/>
                <a:ext cx="225702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/>
                          <a:ea typeface="Cambria Math"/>
                        </a:rPr>
                        <m:t>∠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𝐴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=∠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𝐶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=?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928" y="2465189"/>
                <a:ext cx="2257028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2843808" y="2882285"/>
                <a:ext cx="580447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𝐴𝐵𝐷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 =&gt;  ∠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𝐵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=90°−20°=70°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3808" y="2882285"/>
                <a:ext cx="5804474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4025876" y="3363838"/>
                <a:ext cx="385849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/>
                          <a:ea typeface="Cambria Math"/>
                        </a:rPr>
                        <m:t>∠</m:t>
                      </m:r>
                      <m:r>
                        <a:rPr lang="en-US" i="1">
                          <a:latin typeface="Cambria Math"/>
                          <a:ea typeface="Cambria Math"/>
                        </a:rPr>
                        <m:t>𝐴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i="1">
                          <a:latin typeface="Cambria Math"/>
                          <a:ea typeface="Cambria Math"/>
                        </a:rPr>
                        <m:t>∠</m:t>
                      </m:r>
                      <m:r>
                        <a:rPr lang="en-US" i="1">
                          <a:latin typeface="Cambria Math"/>
                          <a:ea typeface="Cambria Math"/>
                        </a:rPr>
                        <m:t>𝐵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i="1">
                          <a:latin typeface="Cambria Math"/>
                          <a:ea typeface="Cambria Math"/>
                        </a:rPr>
                        <m:t>∠</m:t>
                      </m:r>
                      <m:r>
                        <a:rPr lang="en-US" i="1">
                          <a:latin typeface="Cambria Math"/>
                          <a:ea typeface="Cambria Math"/>
                        </a:rPr>
                        <m:t>𝐶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=180</m:t>
                      </m:r>
                      <m:r>
                        <a:rPr lang="en-US" i="1" smtClean="0">
                          <a:latin typeface="Cambria Math"/>
                          <a:ea typeface="Cambria Math"/>
                        </a:rPr>
                        <m:t>°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5876" y="3363838"/>
                <a:ext cx="3858492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/>
              <p:cNvSpPr txBox="1"/>
              <p:nvPr/>
            </p:nvSpPr>
            <p:spPr>
              <a:xfrm>
                <a:off x="3923928" y="3761333"/>
                <a:ext cx="391113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/>
                          <a:ea typeface="Cambria Math"/>
                        </a:rPr>
                        <m:t>∠</m:t>
                      </m:r>
                      <m:r>
                        <a:rPr lang="en-US" i="1">
                          <a:latin typeface="Cambria Math"/>
                          <a:ea typeface="Cambria Math"/>
                        </a:rPr>
                        <m:t>𝐴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i="1">
                          <a:latin typeface="Cambria Math"/>
                          <a:ea typeface="Cambria Math"/>
                        </a:rPr>
                        <m:t>∠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𝐴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+70°=180°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6" name="TextBox 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928" y="3761333"/>
                <a:ext cx="3911135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2" name="TextBox 91"/>
              <p:cNvSpPr txBox="1"/>
              <p:nvPr/>
            </p:nvSpPr>
            <p:spPr>
              <a:xfrm>
                <a:off x="3059832" y="4193381"/>
                <a:ext cx="245336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2∙</m:t>
                      </m:r>
                      <m:r>
                        <a:rPr lang="ru-RU" i="1" smtClean="0">
                          <a:latin typeface="Cambria Math"/>
                          <a:ea typeface="Cambria Math"/>
                        </a:rPr>
                        <m:t>∠</m:t>
                      </m:r>
                      <m:r>
                        <a:rPr lang="en-US" i="1">
                          <a:latin typeface="Cambria Math"/>
                          <a:ea typeface="Cambria Math"/>
                        </a:rPr>
                        <m:t>𝐴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=110</m:t>
                      </m:r>
                      <m:r>
                        <a:rPr lang="en-US" i="1" smtClean="0">
                          <a:latin typeface="Cambria Math"/>
                          <a:ea typeface="Cambria Math"/>
                        </a:rPr>
                        <m:t>°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2" name="TextBox 9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9832" y="4193381"/>
                <a:ext cx="2453364" cy="53860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3" name="TextBox 92"/>
              <p:cNvSpPr txBox="1"/>
              <p:nvPr/>
            </p:nvSpPr>
            <p:spPr>
              <a:xfrm>
                <a:off x="5796136" y="4193381"/>
                <a:ext cx="178632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/>
                          <a:ea typeface="Cambria Math"/>
                        </a:rPr>
                        <m:t>∠</m:t>
                      </m:r>
                      <m:r>
                        <a:rPr lang="en-US" i="1">
                          <a:latin typeface="Cambria Math"/>
                          <a:ea typeface="Cambria Math"/>
                        </a:rPr>
                        <m:t>𝐴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=55</m:t>
                      </m:r>
                      <m:r>
                        <a:rPr lang="en-US" i="1" smtClean="0">
                          <a:latin typeface="Cambria Math"/>
                          <a:ea typeface="Cambria Math"/>
                        </a:rPr>
                        <m:t>°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3" name="TextBox 9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6136" y="4193381"/>
                <a:ext cx="1786323" cy="538609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4542423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07504" y="699542"/>
                <a:ext cx="8960235" cy="1300722"/>
              </a:xfrm>
              <a:prstGeom prst="rect">
                <a:avLst/>
              </a:prstGeom>
              <a:noFill/>
            </p:spPr>
            <p:txBody>
              <a:bodyPr wrap="square" lIns="145143" tIns="72571" rIns="145143" bIns="72571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500" i="1" smtClean="0">
                        <a:latin typeface="Cambria Math"/>
                      </a:rPr>
                      <m:t>𝐴𝐵𝐶</m:t>
                    </m:r>
                  </m:oMath>
                </a14:m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uchburchakning</a:t>
                </a:r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balandliklari</a:t>
                </a:r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latin typeface="Cambria Math"/>
                        <a:cs typeface="Arial" panose="020B0604020202020204" pitchFamily="34" charset="0"/>
                      </a:rPr>
                      <m:t>𝐻</m:t>
                    </m:r>
                  </m:oMath>
                </a14:m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nuqtada</a:t>
                </a:r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kesishadi</a:t>
                </a:r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. Agar </a:t>
                </a:r>
                <a14:m>
                  <m:oMath xmlns:m="http://schemas.openxmlformats.org/officeDocument/2006/math">
                    <m:r>
                      <a:rPr lang="en-US" sz="2500" i="1">
                        <a:latin typeface="Cambria Math"/>
                      </a:rPr>
                      <m:t>∠</m:t>
                    </m:r>
                    <m:r>
                      <a:rPr lang="en-US" sz="2500" b="0" i="1" smtClean="0">
                        <a:latin typeface="Cambria Math"/>
                      </a:rPr>
                      <m:t>𝐴</m:t>
                    </m:r>
                    <m:r>
                      <a:rPr lang="en-US" sz="2500" i="1">
                        <a:latin typeface="Cambria Math"/>
                      </a:rPr>
                      <m:t>=5</m:t>
                    </m:r>
                    <m:r>
                      <a:rPr lang="en-US" sz="2500" b="0" i="1" smtClean="0">
                        <a:latin typeface="Cambria Math"/>
                      </a:rPr>
                      <m:t>0</m:t>
                    </m:r>
                    <m:r>
                      <a:rPr lang="en-US" sz="2500" i="1">
                        <a:latin typeface="Cambria Math"/>
                        <a:ea typeface="Cambria Math"/>
                      </a:rPr>
                      <m:t>°</m:t>
                    </m:r>
                  </m:oMath>
                </a14:m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va </a:t>
                </a:r>
                <a14:m>
                  <m:oMath xmlns:m="http://schemas.openxmlformats.org/officeDocument/2006/math">
                    <m:r>
                      <a:rPr lang="en-US" sz="2500" i="1">
                        <a:latin typeface="Cambria Math"/>
                      </a:rPr>
                      <m:t>∠</m:t>
                    </m:r>
                    <m:r>
                      <a:rPr lang="en-US" sz="2500" b="0" i="1" smtClean="0">
                        <a:latin typeface="Cambria Math"/>
                      </a:rPr>
                      <m:t>𝐵</m:t>
                    </m:r>
                    <m:r>
                      <a:rPr lang="en-US" sz="2500" i="1">
                        <a:latin typeface="Cambria Math"/>
                      </a:rPr>
                      <m:t>=</m:t>
                    </m:r>
                    <m:r>
                      <a:rPr lang="en-US" sz="2500" b="0" i="1" smtClean="0">
                        <a:latin typeface="Cambria Math"/>
                      </a:rPr>
                      <m:t>60</m:t>
                    </m:r>
                    <m:r>
                      <a:rPr lang="en-US" sz="2500" i="1">
                        <a:latin typeface="Cambria Math"/>
                      </a:rPr>
                      <m:t>°</m:t>
                    </m:r>
                  </m:oMath>
                </a14:m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,  </a:t>
                </a:r>
                <a14:m>
                  <m:oMath xmlns:m="http://schemas.openxmlformats.org/officeDocument/2006/math">
                    <m:r>
                      <a:rPr lang="en-US" sz="2500" i="1">
                        <a:latin typeface="Cambria Math"/>
                      </a:rPr>
                      <m:t>𝐴</m:t>
                    </m:r>
                    <m:r>
                      <a:rPr lang="en-US" sz="2500" b="0" i="1" smtClean="0">
                        <a:latin typeface="Cambria Math"/>
                      </a:rPr>
                      <m:t>𝐻</m:t>
                    </m:r>
                    <m:r>
                      <a:rPr lang="en-US" sz="2500" i="1">
                        <a:latin typeface="Cambria Math"/>
                      </a:rPr>
                      <m:t>𝐵</m:t>
                    </m:r>
                    <m:r>
                      <a:rPr lang="en-US" sz="2500" b="0" i="1" smtClean="0">
                        <a:latin typeface="Cambria Math"/>
                      </a:rPr>
                      <m:t>,  </m:t>
                    </m:r>
                    <m:r>
                      <a:rPr lang="en-US" sz="2500" b="0" i="1" smtClean="0">
                        <a:latin typeface="Cambria Math"/>
                      </a:rPr>
                      <m:t>𝐵𝐻𝐶</m:t>
                    </m:r>
                  </m:oMath>
                </a14:m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latin typeface="Cambria Math"/>
                        <a:cs typeface="Arial" panose="020B0604020202020204" pitchFamily="34" charset="0"/>
                      </a:rPr>
                      <m:t>𝐶𝐻𝐴</m:t>
                    </m:r>
                  </m:oMath>
                </a14:m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 burchaklarni toping.</a:t>
                </a:r>
                <a:endParaRPr lang="ru-RU" sz="2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699542"/>
                <a:ext cx="8960235" cy="1300722"/>
              </a:xfrm>
              <a:prstGeom prst="rect">
                <a:avLst/>
              </a:prstGeom>
              <a:blipFill rotWithShape="1">
                <a:blip r:embed="rId2"/>
                <a:stretch>
                  <a:fillRect l="-545" t="-1408" b="-84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object 2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192346"/>
            <a:ext cx="8557312" cy="611865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dirty="0" err="1">
                <a:latin typeface="Arial" pitchFamily="34" charset="0"/>
                <a:cs typeface="Arial" pitchFamily="34" charset="0"/>
              </a:rPr>
              <a:t>Masalalar</a:t>
            </a:r>
            <a:r>
              <a:rPr lang="en-US" sz="3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>
                <a:latin typeface="Arial" pitchFamily="34" charset="0"/>
                <a:cs typeface="Arial" pitchFamily="34" charset="0"/>
              </a:rPr>
              <a:t>yechish</a:t>
            </a:r>
            <a:endParaRPr lang="ru-RU" sz="38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3491880" y="1779662"/>
                <a:ext cx="4514384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500" i="1" smtClean="0">
                          <a:latin typeface="Cambria Math"/>
                        </a:rPr>
                        <m:t>∠</m:t>
                      </m:r>
                      <m:r>
                        <a:rPr lang="en-US" sz="2500" b="0" i="1" smtClean="0">
                          <a:latin typeface="Cambria Math"/>
                        </a:rPr>
                        <m:t>𝐶</m:t>
                      </m:r>
                      <m:r>
                        <a:rPr lang="en-US" sz="2500" b="0" i="1" smtClean="0">
                          <a:latin typeface="Cambria Math"/>
                        </a:rPr>
                        <m:t>=</m:t>
                      </m:r>
                      <m:r>
                        <a:rPr lang="en-US" sz="2500" b="0" i="0" smtClean="0">
                          <a:latin typeface="Cambria Math"/>
                        </a:rPr>
                        <m:t>180</m:t>
                      </m:r>
                      <m:r>
                        <a:rPr lang="en-US" sz="2500" b="0" i="1" smtClean="0">
                          <a:latin typeface="Cambria Math"/>
                          <a:ea typeface="Cambria Math"/>
                        </a:rPr>
                        <m:t>°−50°−60°=70°</m:t>
                      </m:r>
                    </m:oMath>
                  </m:oMathPara>
                </a14:m>
                <a:endParaRPr lang="ru-RU" sz="2500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1880" y="1779662"/>
                <a:ext cx="4514384" cy="47705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9" name="Прямая соединительная линия 38"/>
          <p:cNvCxnSpPr/>
          <p:nvPr/>
        </p:nvCxnSpPr>
        <p:spPr>
          <a:xfrm flipH="1">
            <a:off x="457484" y="2333708"/>
            <a:ext cx="1028629" cy="2057573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1486113" y="2333708"/>
            <a:ext cx="1828674" cy="2057573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>
            <a:off x="457484" y="4391281"/>
            <a:ext cx="2857303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>
            <a:off x="1498673" y="2333708"/>
            <a:ext cx="52816" cy="2057573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/>
              <p:cNvSpPr txBox="1"/>
              <p:nvPr/>
            </p:nvSpPr>
            <p:spPr>
              <a:xfrm>
                <a:off x="106016" y="4232450"/>
                <a:ext cx="560823" cy="485114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smtClean="0">
                          <a:latin typeface="Cambria Math"/>
                        </a:rPr>
                        <m:t>𝑩</m:t>
                      </m:r>
                    </m:oMath>
                  </m:oMathPara>
                </a14:m>
                <a:endParaRPr lang="ru-RU" sz="2200" b="1" dirty="0"/>
              </a:p>
            </p:txBody>
          </p:sp>
        </mc:Choice>
        <mc:Fallback xmlns="">
          <p:sp>
            <p:nvSpPr>
              <p:cNvPr id="72" name="TextBox 7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016" y="4232450"/>
                <a:ext cx="560823" cy="48511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/>
              <p:cNvSpPr txBox="1"/>
              <p:nvPr/>
            </p:nvSpPr>
            <p:spPr>
              <a:xfrm>
                <a:off x="1257529" y="1914914"/>
                <a:ext cx="533571" cy="485114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smtClean="0">
                          <a:latin typeface="Cambria Math"/>
                        </a:rPr>
                        <m:t>𝑪</m:t>
                      </m:r>
                    </m:oMath>
                  </m:oMathPara>
                </a14:m>
                <a:endParaRPr lang="ru-RU" sz="2200" b="1" dirty="0"/>
              </a:p>
            </p:txBody>
          </p:sp>
        </mc:Choice>
        <mc:Fallback xmlns="">
          <p:sp>
            <p:nvSpPr>
              <p:cNvPr id="73" name="TextBox 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7529" y="1914914"/>
                <a:ext cx="533571" cy="48511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/>
              <p:cNvSpPr txBox="1"/>
              <p:nvPr/>
            </p:nvSpPr>
            <p:spPr>
              <a:xfrm>
                <a:off x="3086203" y="4315415"/>
                <a:ext cx="543189" cy="485114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smtClean="0">
                          <a:latin typeface="Cambria Math"/>
                        </a:rPr>
                        <m:t>𝑨</m:t>
                      </m:r>
                    </m:oMath>
                  </m:oMathPara>
                </a14:m>
                <a:endParaRPr lang="ru-RU" sz="2200" b="1" dirty="0"/>
              </a:p>
            </p:txBody>
          </p:sp>
        </mc:Choice>
        <mc:Fallback xmlns="">
          <p:sp>
            <p:nvSpPr>
              <p:cNvPr id="74" name="TextBox 7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6203" y="4315415"/>
                <a:ext cx="543189" cy="48511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/>
              <p:cNvSpPr txBox="1"/>
              <p:nvPr/>
            </p:nvSpPr>
            <p:spPr>
              <a:xfrm>
                <a:off x="1270089" y="4276972"/>
                <a:ext cx="570435" cy="488583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>
                          <a:latin typeface="Cambria Math"/>
                        </a:rPr>
                        <m:t>𝑫</m:t>
                      </m:r>
                    </m:oMath>
                  </m:oMathPara>
                </a14:m>
                <a:endParaRPr lang="ru-RU" sz="2200" b="1" dirty="0"/>
              </a:p>
            </p:txBody>
          </p:sp>
        </mc:Choice>
        <mc:Fallback xmlns="">
          <p:sp>
            <p:nvSpPr>
              <p:cNvPr id="75" name="TextBox 7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0089" y="4276972"/>
                <a:ext cx="570435" cy="488583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7" name="Прямая соединительная линия 76"/>
          <p:cNvCxnSpPr/>
          <p:nvPr/>
        </p:nvCxnSpPr>
        <p:spPr>
          <a:xfrm flipV="1">
            <a:off x="449796" y="3133001"/>
            <a:ext cx="1685809" cy="1258282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/>
          <p:nvPr/>
        </p:nvCxnSpPr>
        <p:spPr>
          <a:xfrm flipH="1" flipV="1">
            <a:off x="964111" y="3362495"/>
            <a:ext cx="2342988" cy="1028786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/>
              <p:cNvSpPr txBox="1"/>
              <p:nvPr/>
            </p:nvSpPr>
            <p:spPr>
              <a:xfrm>
                <a:off x="613351" y="3073681"/>
                <a:ext cx="542446" cy="488583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>
                          <a:latin typeface="Cambria Math"/>
                        </a:rPr>
                        <m:t>𝑬</m:t>
                      </m:r>
                    </m:oMath>
                  </m:oMathPara>
                </a14:m>
                <a:endParaRPr lang="ru-RU" sz="2200" b="1" dirty="0"/>
              </a:p>
            </p:txBody>
          </p:sp>
        </mc:Choice>
        <mc:Fallback xmlns="">
          <p:sp>
            <p:nvSpPr>
              <p:cNvPr id="79" name="TextBox 7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351" y="3073681"/>
                <a:ext cx="542446" cy="488583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/>
              <p:cNvSpPr txBox="1"/>
              <p:nvPr/>
            </p:nvSpPr>
            <p:spPr>
              <a:xfrm>
                <a:off x="2070134" y="2746425"/>
                <a:ext cx="539902" cy="488583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2200" b="1" dirty="0"/>
              </a:p>
            </p:txBody>
          </p:sp>
        </mc:Choice>
        <mc:Fallback xmlns="">
          <p:sp>
            <p:nvSpPr>
              <p:cNvPr id="80" name="TextBox 7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0134" y="2746425"/>
                <a:ext cx="539902" cy="488583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1" name="Овал 80"/>
          <p:cNvSpPr/>
          <p:nvPr/>
        </p:nvSpPr>
        <p:spPr>
          <a:xfrm>
            <a:off x="1476720" y="3604712"/>
            <a:ext cx="54521" cy="4506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2" name="TextBox 81"/>
              <p:cNvSpPr txBox="1"/>
              <p:nvPr/>
            </p:nvSpPr>
            <p:spPr>
              <a:xfrm rot="10800000">
                <a:off x="1352469" y="4071123"/>
                <a:ext cx="552623" cy="488583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200" i="1">
                          <a:latin typeface="Cambria Math"/>
                        </a:rPr>
                        <m:t>∟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82" name="TextBox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800000">
                <a:off x="1352469" y="4071123"/>
                <a:ext cx="552623" cy="488583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3" name="TextBox 82"/>
              <p:cNvSpPr txBox="1"/>
              <p:nvPr/>
            </p:nvSpPr>
            <p:spPr>
              <a:xfrm rot="17543294">
                <a:off x="753361" y="3222664"/>
                <a:ext cx="552708" cy="488508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200" i="1">
                          <a:latin typeface="Cambria Math"/>
                        </a:rPr>
                        <m:t>∟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83" name="TextBox 8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7543294">
                <a:off x="753361" y="3222664"/>
                <a:ext cx="552708" cy="488508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Box 83"/>
              <p:cNvSpPr txBox="1"/>
              <p:nvPr/>
            </p:nvSpPr>
            <p:spPr>
              <a:xfrm rot="3217963">
                <a:off x="1776133" y="2829427"/>
                <a:ext cx="552708" cy="488508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200" i="1">
                          <a:latin typeface="Cambria Math"/>
                        </a:rPr>
                        <m:t>∟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84" name="TextBox 8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3217963">
                <a:off x="1776133" y="2829427"/>
                <a:ext cx="552708" cy="488508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Дуга 1"/>
          <p:cNvSpPr/>
          <p:nvPr/>
        </p:nvSpPr>
        <p:spPr>
          <a:xfrm>
            <a:off x="137541" y="4123717"/>
            <a:ext cx="639885" cy="535128"/>
          </a:xfrm>
          <a:prstGeom prst="arc">
            <a:avLst>
              <a:gd name="adj1" fmla="val 17901175"/>
              <a:gd name="adj2" fmla="val 0"/>
            </a:avLst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Дуга 84"/>
          <p:cNvSpPr/>
          <p:nvPr/>
        </p:nvSpPr>
        <p:spPr>
          <a:xfrm rot="7692662">
            <a:off x="1227327" y="2061966"/>
            <a:ext cx="639885" cy="535128"/>
          </a:xfrm>
          <a:prstGeom prst="arc">
            <a:avLst>
              <a:gd name="adj1" fmla="val 17901175"/>
              <a:gd name="adj2" fmla="val 0"/>
            </a:avLst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Дуга 85"/>
          <p:cNvSpPr/>
          <p:nvPr/>
        </p:nvSpPr>
        <p:spPr>
          <a:xfrm rot="14022232">
            <a:off x="2900916" y="4081740"/>
            <a:ext cx="639885" cy="535128"/>
          </a:xfrm>
          <a:prstGeom prst="arc">
            <a:avLst>
              <a:gd name="adj1" fmla="val 17901175"/>
              <a:gd name="adj2" fmla="val 0"/>
            </a:avLst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635743" y="3976693"/>
                <a:ext cx="623889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6</m:t>
                      </m:r>
                      <m:r>
                        <a:rPr lang="en-US" sz="2000" i="1">
                          <a:latin typeface="Cambria Math"/>
                        </a:rPr>
                        <m:t>0</m:t>
                      </m:r>
                      <m:r>
                        <a:rPr lang="en-US" sz="2000" i="1">
                          <a:latin typeface="Cambria Math"/>
                          <a:ea typeface="Cambria Math"/>
                        </a:rPr>
                        <m:t>°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743" y="3976693"/>
                <a:ext cx="623889" cy="40011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Прямоугольник 86"/>
              <p:cNvSpPr/>
              <p:nvPr/>
            </p:nvSpPr>
            <p:spPr>
              <a:xfrm>
                <a:off x="1257529" y="2531680"/>
                <a:ext cx="623889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7</m:t>
                      </m:r>
                      <m:r>
                        <a:rPr lang="en-US" sz="2000" i="1">
                          <a:latin typeface="Cambria Math"/>
                        </a:rPr>
                        <m:t>0</m:t>
                      </m:r>
                      <m:r>
                        <a:rPr lang="en-US" sz="2000" i="1">
                          <a:latin typeface="Cambria Math"/>
                          <a:ea typeface="Cambria Math"/>
                        </a:rPr>
                        <m:t>°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87" name="Прямоугольник 8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7529" y="2531680"/>
                <a:ext cx="623889" cy="400110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8" name="Прямоугольник 87"/>
              <p:cNvSpPr/>
              <p:nvPr/>
            </p:nvSpPr>
            <p:spPr>
              <a:xfrm>
                <a:off x="2483768" y="3971840"/>
                <a:ext cx="623889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5</m:t>
                      </m:r>
                      <m:r>
                        <a:rPr lang="en-US" sz="2000" i="1">
                          <a:latin typeface="Cambria Math"/>
                        </a:rPr>
                        <m:t>0</m:t>
                      </m:r>
                      <m:r>
                        <a:rPr lang="en-US" sz="2000" i="1">
                          <a:latin typeface="Cambria Math"/>
                          <a:ea typeface="Cambria Math"/>
                        </a:rPr>
                        <m:t>°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88" name="Прямоугольник 8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768" y="3971840"/>
                <a:ext cx="623889" cy="400110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Box 88"/>
              <p:cNvSpPr txBox="1"/>
              <p:nvPr/>
            </p:nvSpPr>
            <p:spPr>
              <a:xfrm>
                <a:off x="1457908" y="3310772"/>
                <a:ext cx="580059" cy="485114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smtClean="0">
                          <a:latin typeface="Cambria Math"/>
                        </a:rPr>
                        <m:t>𝑯</m:t>
                      </m:r>
                    </m:oMath>
                  </m:oMathPara>
                </a14:m>
                <a:endParaRPr lang="ru-RU" sz="2200" b="1" dirty="0"/>
              </a:p>
            </p:txBody>
          </p:sp>
        </mc:Choice>
        <mc:Fallback xmlns="">
          <p:sp>
            <p:nvSpPr>
              <p:cNvPr id="89" name="TextBox 8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7908" y="3310772"/>
                <a:ext cx="580059" cy="485114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699792" y="2177157"/>
                <a:ext cx="6367947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sz="2500" i="1" smtClean="0">
                          <a:latin typeface="Cambria Math"/>
                          <a:ea typeface="Cambria Math"/>
                        </a:rPr>
                        <m:t>∠</m:t>
                      </m:r>
                      <m:r>
                        <a:rPr lang="en-US" sz="2500" b="0" i="1" smtClean="0">
                          <a:latin typeface="Cambria Math"/>
                          <a:ea typeface="Cambria Math"/>
                        </a:rPr>
                        <m:t>𝐵𝐶𝐷</m:t>
                      </m:r>
                      <m:r>
                        <a:rPr lang="en-US" sz="2500" b="0" i="1" smtClean="0">
                          <a:latin typeface="Cambria Math"/>
                          <a:ea typeface="Cambria Math"/>
                        </a:rPr>
                        <m:t>=90°−60°=30°,  ∠</m:t>
                      </m:r>
                      <m:r>
                        <a:rPr lang="en-US" sz="2500" b="0" i="1" smtClean="0">
                          <a:latin typeface="Cambria Math"/>
                          <a:ea typeface="Cambria Math"/>
                        </a:rPr>
                        <m:t>𝐴𝐶𝐷</m:t>
                      </m:r>
                      <m:r>
                        <a:rPr lang="en-US" sz="2500" b="0" i="1" smtClean="0">
                          <a:latin typeface="Cambria Math"/>
                          <a:ea typeface="Cambria Math"/>
                        </a:rPr>
                        <m:t>=40°</m:t>
                      </m:r>
                    </m:oMath>
                  </m:oMathPara>
                </a14:m>
                <a:endParaRPr lang="ru-RU" sz="25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9792" y="2177157"/>
                <a:ext cx="6367947" cy="477054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0" name="TextBox 89"/>
              <p:cNvSpPr txBox="1"/>
              <p:nvPr/>
            </p:nvSpPr>
            <p:spPr>
              <a:xfrm>
                <a:off x="2699792" y="2598752"/>
                <a:ext cx="6367947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sz="2500" i="1" smtClean="0">
                          <a:latin typeface="Cambria Math"/>
                          <a:ea typeface="Cambria Math"/>
                        </a:rPr>
                        <m:t>∠</m:t>
                      </m:r>
                      <m:r>
                        <a:rPr lang="en-US" sz="2500" b="0" i="1" smtClean="0">
                          <a:latin typeface="Cambria Math"/>
                          <a:ea typeface="Cambria Math"/>
                        </a:rPr>
                        <m:t>𝐴𝐵𝐹</m:t>
                      </m:r>
                      <m:r>
                        <a:rPr lang="en-US" sz="2500" b="0" i="1" smtClean="0">
                          <a:latin typeface="Cambria Math"/>
                          <a:ea typeface="Cambria Math"/>
                        </a:rPr>
                        <m:t>=90°−50°=40°,  ∠</m:t>
                      </m:r>
                      <m:r>
                        <a:rPr lang="en-US" sz="2500" b="0" i="1" smtClean="0">
                          <a:latin typeface="Cambria Math"/>
                          <a:ea typeface="Cambria Math"/>
                        </a:rPr>
                        <m:t>𝐶𝐵𝐹</m:t>
                      </m:r>
                      <m:r>
                        <a:rPr lang="en-US" sz="2500" b="0" i="1" smtClean="0">
                          <a:latin typeface="Cambria Math"/>
                          <a:ea typeface="Cambria Math"/>
                        </a:rPr>
                        <m:t>=20°</m:t>
                      </m:r>
                    </m:oMath>
                  </m:oMathPara>
                </a14:m>
                <a:endParaRPr lang="ru-RU" sz="2500" dirty="0"/>
              </a:p>
            </p:txBody>
          </p:sp>
        </mc:Choice>
        <mc:Fallback xmlns="">
          <p:sp>
            <p:nvSpPr>
              <p:cNvPr id="90" name="TextBox 8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9792" y="2598752"/>
                <a:ext cx="6367947" cy="477054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1" name="TextBox 90"/>
              <p:cNvSpPr txBox="1"/>
              <p:nvPr/>
            </p:nvSpPr>
            <p:spPr>
              <a:xfrm>
                <a:off x="2771800" y="3030800"/>
                <a:ext cx="6295939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sz="2500" i="1" smtClean="0">
                          <a:latin typeface="Cambria Math"/>
                          <a:ea typeface="Cambria Math"/>
                        </a:rPr>
                        <m:t>∠</m:t>
                      </m:r>
                      <m:r>
                        <a:rPr lang="en-US" sz="2500" b="0" i="1" smtClean="0">
                          <a:latin typeface="Cambria Math"/>
                          <a:ea typeface="Cambria Math"/>
                        </a:rPr>
                        <m:t>𝐶𝐴𝐸</m:t>
                      </m:r>
                      <m:r>
                        <a:rPr lang="en-US" sz="2500" b="0" i="1" smtClean="0">
                          <a:latin typeface="Cambria Math"/>
                          <a:ea typeface="Cambria Math"/>
                        </a:rPr>
                        <m:t>=90°−70°=20°,  ∠</m:t>
                      </m:r>
                      <m:r>
                        <a:rPr lang="en-US" sz="2500" b="0" i="1" smtClean="0">
                          <a:latin typeface="Cambria Math"/>
                          <a:ea typeface="Cambria Math"/>
                        </a:rPr>
                        <m:t>𝐸𝐴𝐵</m:t>
                      </m:r>
                      <m:r>
                        <a:rPr lang="en-US" sz="2500" b="0" i="1" smtClean="0">
                          <a:latin typeface="Cambria Math"/>
                          <a:ea typeface="Cambria Math"/>
                        </a:rPr>
                        <m:t>=30°</m:t>
                      </m:r>
                    </m:oMath>
                  </m:oMathPara>
                </a14:m>
                <a:endParaRPr lang="ru-RU" sz="2500" dirty="0"/>
              </a:p>
            </p:txBody>
          </p:sp>
        </mc:Choice>
        <mc:Fallback xmlns="">
          <p:sp>
            <p:nvSpPr>
              <p:cNvPr id="91" name="TextBox 9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1800" y="3030800"/>
                <a:ext cx="6295939" cy="477054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2" name="Прямая соединительная линия 91"/>
          <p:cNvCxnSpPr/>
          <p:nvPr/>
        </p:nvCxnSpPr>
        <p:spPr>
          <a:xfrm flipH="1">
            <a:off x="457484" y="2333708"/>
            <a:ext cx="1028629" cy="2057573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единительная линия 92"/>
          <p:cNvCxnSpPr/>
          <p:nvPr/>
        </p:nvCxnSpPr>
        <p:spPr>
          <a:xfrm>
            <a:off x="1486113" y="2333708"/>
            <a:ext cx="1828674" cy="2057573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Прямая соединительная линия 93"/>
          <p:cNvCxnSpPr/>
          <p:nvPr/>
        </p:nvCxnSpPr>
        <p:spPr>
          <a:xfrm>
            <a:off x="457484" y="4391281"/>
            <a:ext cx="2857303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5" name="TextBox 94"/>
              <p:cNvSpPr txBox="1"/>
              <p:nvPr/>
            </p:nvSpPr>
            <p:spPr>
              <a:xfrm>
                <a:off x="106016" y="4227934"/>
                <a:ext cx="560823" cy="485114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smtClean="0">
                          <a:latin typeface="Cambria Math"/>
                        </a:rPr>
                        <m:t>𝑩</m:t>
                      </m:r>
                    </m:oMath>
                  </m:oMathPara>
                </a14:m>
                <a:endParaRPr lang="ru-RU" sz="2200" b="1" dirty="0"/>
              </a:p>
            </p:txBody>
          </p:sp>
        </mc:Choice>
        <mc:Fallback xmlns="">
          <p:sp>
            <p:nvSpPr>
              <p:cNvPr id="95" name="TextBox 9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016" y="4227934"/>
                <a:ext cx="560823" cy="485114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6" name="TextBox 95"/>
              <p:cNvSpPr txBox="1"/>
              <p:nvPr/>
            </p:nvSpPr>
            <p:spPr>
              <a:xfrm>
                <a:off x="1257529" y="1995686"/>
                <a:ext cx="533571" cy="485114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smtClean="0">
                          <a:latin typeface="Cambria Math"/>
                        </a:rPr>
                        <m:t>𝑪</m:t>
                      </m:r>
                    </m:oMath>
                  </m:oMathPara>
                </a14:m>
                <a:endParaRPr lang="ru-RU" sz="2200" b="1" dirty="0"/>
              </a:p>
            </p:txBody>
          </p:sp>
        </mc:Choice>
        <mc:Fallback xmlns="">
          <p:sp>
            <p:nvSpPr>
              <p:cNvPr id="96" name="TextBox 9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7529" y="1995686"/>
                <a:ext cx="533571" cy="485114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7" name="TextBox 96"/>
              <p:cNvSpPr txBox="1"/>
              <p:nvPr/>
            </p:nvSpPr>
            <p:spPr>
              <a:xfrm>
                <a:off x="3131840" y="4155926"/>
                <a:ext cx="543189" cy="485114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smtClean="0">
                          <a:latin typeface="Cambria Math"/>
                        </a:rPr>
                        <m:t>𝑨</m:t>
                      </m:r>
                    </m:oMath>
                  </m:oMathPara>
                </a14:m>
                <a:endParaRPr lang="ru-RU" sz="2200" b="1" dirty="0"/>
              </a:p>
            </p:txBody>
          </p:sp>
        </mc:Choice>
        <mc:Fallback xmlns="">
          <p:sp>
            <p:nvSpPr>
              <p:cNvPr id="97" name="TextBox 9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1840" y="4155926"/>
                <a:ext cx="543189" cy="485114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8" name="Овал 97"/>
          <p:cNvSpPr/>
          <p:nvPr/>
        </p:nvSpPr>
        <p:spPr>
          <a:xfrm>
            <a:off x="1476720" y="3604712"/>
            <a:ext cx="54521" cy="4506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endParaRPr lang="ru-RU"/>
          </a:p>
        </p:txBody>
      </p:sp>
      <p:sp>
        <p:nvSpPr>
          <p:cNvPr id="99" name="Дуга 98"/>
          <p:cNvSpPr/>
          <p:nvPr/>
        </p:nvSpPr>
        <p:spPr>
          <a:xfrm>
            <a:off x="137541" y="4123717"/>
            <a:ext cx="639885" cy="535128"/>
          </a:xfrm>
          <a:prstGeom prst="arc">
            <a:avLst>
              <a:gd name="adj1" fmla="val 17901175"/>
              <a:gd name="adj2" fmla="val 0"/>
            </a:avLst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0" name="Дуга 99"/>
          <p:cNvSpPr/>
          <p:nvPr/>
        </p:nvSpPr>
        <p:spPr>
          <a:xfrm rot="7692662">
            <a:off x="1227327" y="2061966"/>
            <a:ext cx="639885" cy="535128"/>
          </a:xfrm>
          <a:prstGeom prst="arc">
            <a:avLst>
              <a:gd name="adj1" fmla="val 17901175"/>
              <a:gd name="adj2" fmla="val 0"/>
            </a:avLst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1" name="Дуга 100"/>
          <p:cNvSpPr/>
          <p:nvPr/>
        </p:nvSpPr>
        <p:spPr>
          <a:xfrm rot="14022232">
            <a:off x="2900916" y="4081740"/>
            <a:ext cx="639885" cy="535128"/>
          </a:xfrm>
          <a:prstGeom prst="arc">
            <a:avLst>
              <a:gd name="adj1" fmla="val 17901175"/>
              <a:gd name="adj2" fmla="val 0"/>
            </a:avLst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Прямоугольник 101"/>
              <p:cNvSpPr/>
              <p:nvPr/>
            </p:nvSpPr>
            <p:spPr>
              <a:xfrm>
                <a:off x="635743" y="3649777"/>
                <a:ext cx="623889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2</m:t>
                      </m:r>
                      <m:r>
                        <a:rPr lang="en-US" sz="2000" i="1">
                          <a:latin typeface="Cambria Math"/>
                        </a:rPr>
                        <m:t>0</m:t>
                      </m:r>
                      <m:r>
                        <a:rPr lang="en-US" sz="2000" i="1">
                          <a:latin typeface="Cambria Math"/>
                          <a:ea typeface="Cambria Math"/>
                        </a:rPr>
                        <m:t>°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02" name="Прямоугольник 10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743" y="3649777"/>
                <a:ext cx="623889" cy="400110"/>
              </a:xfrm>
              <a:prstGeom prst="rect">
                <a:avLst/>
              </a:prstGeom>
              <a:blipFill rotWithShape="1"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3" name="Прямоугольник 102"/>
              <p:cNvSpPr/>
              <p:nvPr/>
            </p:nvSpPr>
            <p:spPr>
              <a:xfrm>
                <a:off x="707751" y="4043848"/>
                <a:ext cx="623889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4</m:t>
                      </m:r>
                      <m:r>
                        <a:rPr lang="en-US" sz="2000" i="1">
                          <a:latin typeface="Cambria Math"/>
                        </a:rPr>
                        <m:t>0</m:t>
                      </m:r>
                      <m:r>
                        <a:rPr lang="en-US" sz="2000" i="1">
                          <a:latin typeface="Cambria Math"/>
                          <a:ea typeface="Cambria Math"/>
                        </a:rPr>
                        <m:t>°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03" name="Прямоугольник 10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751" y="4043848"/>
                <a:ext cx="623889" cy="400110"/>
              </a:xfrm>
              <a:prstGeom prst="rect">
                <a:avLst/>
              </a:prstGeom>
              <a:blipFill rotWithShape="1"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4" name="Прямоугольник 103"/>
              <p:cNvSpPr/>
              <p:nvPr/>
            </p:nvSpPr>
            <p:spPr>
              <a:xfrm>
                <a:off x="971600" y="2891720"/>
                <a:ext cx="623889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3</m:t>
                      </m:r>
                      <m:r>
                        <a:rPr lang="en-US" sz="2000" i="1">
                          <a:latin typeface="Cambria Math"/>
                        </a:rPr>
                        <m:t>0</m:t>
                      </m:r>
                      <m:r>
                        <a:rPr lang="en-US" sz="2000" i="1">
                          <a:latin typeface="Cambria Math"/>
                          <a:ea typeface="Cambria Math"/>
                        </a:rPr>
                        <m:t>°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04" name="Прямоугольник 10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600" y="2891720"/>
                <a:ext cx="623889" cy="400110"/>
              </a:xfrm>
              <a:prstGeom prst="rect">
                <a:avLst/>
              </a:prstGeom>
              <a:blipFill rotWithShape="1"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5" name="TextBox 104"/>
              <p:cNvSpPr txBox="1"/>
              <p:nvPr/>
            </p:nvSpPr>
            <p:spPr>
              <a:xfrm>
                <a:off x="1399653" y="3291830"/>
                <a:ext cx="580059" cy="485114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smtClean="0">
                          <a:latin typeface="Cambria Math"/>
                        </a:rPr>
                        <m:t>𝑯</m:t>
                      </m:r>
                    </m:oMath>
                  </m:oMathPara>
                </a14:m>
                <a:endParaRPr lang="ru-RU" sz="2200" b="1" dirty="0"/>
              </a:p>
            </p:txBody>
          </p:sp>
        </mc:Choice>
        <mc:Fallback xmlns="">
          <p:sp>
            <p:nvSpPr>
              <p:cNvPr id="105" name="TextBox 10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9653" y="3291830"/>
                <a:ext cx="580059" cy="485114"/>
              </a:xfrm>
              <a:prstGeom prst="rect">
                <a:avLst/>
              </a:prstGeom>
              <a:blipFill rotWithShape="1"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6" name="Прямая соединительная линия 105"/>
          <p:cNvCxnSpPr>
            <a:endCxn id="98" idx="0"/>
          </p:cNvCxnSpPr>
          <p:nvPr/>
        </p:nvCxnSpPr>
        <p:spPr>
          <a:xfrm>
            <a:off x="1490350" y="2333708"/>
            <a:ext cx="13631" cy="127100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Прямая соединительная линия 106"/>
          <p:cNvCxnSpPr>
            <a:endCxn id="98" idx="3"/>
          </p:cNvCxnSpPr>
          <p:nvPr/>
        </p:nvCxnSpPr>
        <p:spPr>
          <a:xfrm flipV="1">
            <a:off x="457483" y="3643177"/>
            <a:ext cx="1027221" cy="74810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Прямая соединительная линия 107"/>
          <p:cNvCxnSpPr>
            <a:endCxn id="98" idx="4"/>
          </p:cNvCxnSpPr>
          <p:nvPr/>
        </p:nvCxnSpPr>
        <p:spPr>
          <a:xfrm flipH="1" flipV="1">
            <a:off x="1503981" y="3649777"/>
            <a:ext cx="1810806" cy="74150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9" name="Прямоугольник 108"/>
              <p:cNvSpPr/>
              <p:nvPr/>
            </p:nvSpPr>
            <p:spPr>
              <a:xfrm>
                <a:off x="2339752" y="3723607"/>
                <a:ext cx="623889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2</m:t>
                      </m:r>
                      <m:r>
                        <a:rPr lang="en-US" sz="2000" i="1">
                          <a:latin typeface="Cambria Math"/>
                        </a:rPr>
                        <m:t>0</m:t>
                      </m:r>
                      <m:r>
                        <a:rPr lang="en-US" sz="2000" i="1">
                          <a:latin typeface="Cambria Math"/>
                          <a:ea typeface="Cambria Math"/>
                        </a:rPr>
                        <m:t>°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09" name="Прямоугольник 10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9752" y="3723607"/>
                <a:ext cx="623889" cy="400110"/>
              </a:xfrm>
              <a:prstGeom prst="rect">
                <a:avLst/>
              </a:prstGeom>
              <a:blipFill rotWithShape="1"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0" name="Прямоугольник 109"/>
              <p:cNvSpPr/>
              <p:nvPr/>
            </p:nvSpPr>
            <p:spPr>
              <a:xfrm>
                <a:off x="1355823" y="2675696"/>
                <a:ext cx="623889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4</m:t>
                      </m:r>
                      <m:r>
                        <a:rPr lang="en-US" sz="2000" i="1">
                          <a:latin typeface="Cambria Math"/>
                        </a:rPr>
                        <m:t>0</m:t>
                      </m:r>
                      <m:r>
                        <a:rPr lang="en-US" sz="2000" i="1">
                          <a:latin typeface="Cambria Math"/>
                          <a:ea typeface="Cambria Math"/>
                        </a:rPr>
                        <m:t>°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10" name="Прямоугольник 10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5823" y="2675696"/>
                <a:ext cx="623889" cy="400110"/>
              </a:xfrm>
              <a:prstGeom prst="rect">
                <a:avLst/>
              </a:prstGeom>
              <a:blipFill rotWithShape="1"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1" name="Прямоугольник 110"/>
              <p:cNvSpPr/>
              <p:nvPr/>
            </p:nvSpPr>
            <p:spPr>
              <a:xfrm>
                <a:off x="2219902" y="4046390"/>
                <a:ext cx="623889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3</m:t>
                      </m:r>
                      <m:r>
                        <a:rPr lang="en-US" sz="2000" i="1">
                          <a:latin typeface="Cambria Math"/>
                        </a:rPr>
                        <m:t>0</m:t>
                      </m:r>
                      <m:r>
                        <a:rPr lang="en-US" sz="2000" i="1">
                          <a:latin typeface="Cambria Math"/>
                          <a:ea typeface="Cambria Math"/>
                        </a:rPr>
                        <m:t>°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11" name="Прямоугольник 1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9902" y="4046390"/>
                <a:ext cx="623889" cy="400110"/>
              </a:xfrm>
              <a:prstGeom prst="rect">
                <a:avLst/>
              </a:prstGeom>
              <a:blipFill rotWithShape="1"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695029" y="3526581"/>
                <a:ext cx="4981427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500" i="1" smtClean="0">
                          <a:latin typeface="Cambria Math"/>
                          <a:ea typeface="Cambria Math"/>
                        </a:rPr>
                        <m:t>∠</m:t>
                      </m:r>
                      <m:r>
                        <a:rPr lang="en-US" sz="2500" b="0" i="1" smtClean="0">
                          <a:latin typeface="Cambria Math"/>
                          <a:ea typeface="Cambria Math"/>
                        </a:rPr>
                        <m:t>𝐴𝐻𝐵</m:t>
                      </m:r>
                      <m:r>
                        <a:rPr lang="en-US" sz="2500" b="0" i="1" smtClean="0">
                          <a:latin typeface="Cambria Math"/>
                          <a:ea typeface="Cambria Math"/>
                        </a:rPr>
                        <m:t>=180°−30°−40°=110°</m:t>
                      </m:r>
                    </m:oMath>
                  </m:oMathPara>
                </a14:m>
                <a:endParaRPr lang="ru-RU" sz="25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5029" y="3526581"/>
                <a:ext cx="4981427" cy="477054"/>
              </a:xfrm>
              <a:prstGeom prst="rect">
                <a:avLst/>
              </a:prstGeom>
              <a:blipFill rotWithShape="1"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2" name="TextBox 111"/>
              <p:cNvSpPr txBox="1"/>
              <p:nvPr/>
            </p:nvSpPr>
            <p:spPr>
              <a:xfrm>
                <a:off x="3695029" y="3894896"/>
                <a:ext cx="4974119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500" i="1" smtClean="0">
                          <a:latin typeface="Cambria Math"/>
                          <a:ea typeface="Cambria Math"/>
                        </a:rPr>
                        <m:t>∠</m:t>
                      </m:r>
                      <m:r>
                        <a:rPr lang="en-US" sz="2500" b="0" i="1" smtClean="0">
                          <a:latin typeface="Cambria Math"/>
                          <a:ea typeface="Cambria Math"/>
                        </a:rPr>
                        <m:t>𝐵𝐻𝐶</m:t>
                      </m:r>
                      <m:r>
                        <a:rPr lang="en-US" sz="2500" b="0" i="1" smtClean="0">
                          <a:latin typeface="Cambria Math"/>
                          <a:ea typeface="Cambria Math"/>
                        </a:rPr>
                        <m:t>=180°−30°−20°=130°</m:t>
                      </m:r>
                    </m:oMath>
                  </m:oMathPara>
                </a14:m>
                <a:endParaRPr lang="ru-RU" sz="2500" dirty="0"/>
              </a:p>
            </p:txBody>
          </p:sp>
        </mc:Choice>
        <mc:Fallback xmlns="">
          <p:sp>
            <p:nvSpPr>
              <p:cNvPr id="112" name="TextBox 1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5029" y="3894896"/>
                <a:ext cx="4974119" cy="477054"/>
              </a:xfrm>
              <a:prstGeom prst="rect">
                <a:avLst/>
              </a:prstGeom>
              <a:blipFill rotWithShape="1"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3" name="TextBox 112"/>
              <p:cNvSpPr txBox="1"/>
              <p:nvPr/>
            </p:nvSpPr>
            <p:spPr>
              <a:xfrm>
                <a:off x="3695029" y="4299942"/>
                <a:ext cx="4967707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500" i="1" smtClean="0">
                          <a:latin typeface="Cambria Math"/>
                          <a:ea typeface="Cambria Math"/>
                        </a:rPr>
                        <m:t>∠</m:t>
                      </m:r>
                      <m:r>
                        <a:rPr lang="en-US" sz="2500" b="0" i="1" smtClean="0">
                          <a:latin typeface="Cambria Math"/>
                          <a:ea typeface="Cambria Math"/>
                        </a:rPr>
                        <m:t>𝐴𝐻𝐶</m:t>
                      </m:r>
                      <m:r>
                        <a:rPr lang="en-US" sz="2500" b="0" i="1" smtClean="0">
                          <a:latin typeface="Cambria Math"/>
                          <a:ea typeface="Cambria Math"/>
                        </a:rPr>
                        <m:t>=180°−20°−40°=120°</m:t>
                      </m:r>
                    </m:oMath>
                  </m:oMathPara>
                </a14:m>
                <a:endParaRPr lang="ru-RU" sz="2500" dirty="0"/>
              </a:p>
            </p:txBody>
          </p:sp>
        </mc:Choice>
        <mc:Fallback xmlns="">
          <p:sp>
            <p:nvSpPr>
              <p:cNvPr id="113" name="TextBox 1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5029" y="4299942"/>
                <a:ext cx="4967707" cy="477054"/>
              </a:xfrm>
              <a:prstGeom prst="rect">
                <a:avLst/>
              </a:prstGeom>
              <a:blipFill rotWithShape="1">
                <a:blip r:embed="rId3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8004329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5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1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4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4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0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3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6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9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2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5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8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1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4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0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3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6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9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2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5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8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1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1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6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51" grpId="0"/>
      <p:bldP spid="72" grpId="0"/>
      <p:bldP spid="72" grpId="1"/>
      <p:bldP spid="73" grpId="0"/>
      <p:bldP spid="73" grpId="1"/>
      <p:bldP spid="74" grpId="0"/>
      <p:bldP spid="74" grpId="1"/>
      <p:bldP spid="75" grpId="0"/>
      <p:bldP spid="75" grpId="1"/>
      <p:bldP spid="79" grpId="0"/>
      <p:bldP spid="79" grpId="1"/>
      <p:bldP spid="80" grpId="0"/>
      <p:bldP spid="80" grpId="1"/>
      <p:bldP spid="81" grpId="0" animBg="1"/>
      <p:bldP spid="81" grpId="1" animBg="1"/>
      <p:bldP spid="82" grpId="0"/>
      <p:bldP spid="82" grpId="1"/>
      <p:bldP spid="83" grpId="0"/>
      <p:bldP spid="83" grpId="1"/>
      <p:bldP spid="84" grpId="0"/>
      <p:bldP spid="84" grpId="1"/>
      <p:bldP spid="2" grpId="0" animBg="1"/>
      <p:bldP spid="2" grpId="1" animBg="1"/>
      <p:bldP spid="85" grpId="0" animBg="1"/>
      <p:bldP spid="85" grpId="1" animBg="1"/>
      <p:bldP spid="86" grpId="0" animBg="1"/>
      <p:bldP spid="86" grpId="1" animBg="1"/>
      <p:bldP spid="3" grpId="0"/>
      <p:bldP spid="3" grpId="1"/>
      <p:bldP spid="87" grpId="0"/>
      <p:bldP spid="87" grpId="1"/>
      <p:bldP spid="88" grpId="0"/>
      <p:bldP spid="88" grpId="1"/>
      <p:bldP spid="89" grpId="0"/>
      <p:bldP spid="89" grpId="1"/>
      <p:bldP spid="4" grpId="0"/>
      <p:bldP spid="90" grpId="0"/>
      <p:bldP spid="91" grpId="0"/>
      <p:bldP spid="95" grpId="0"/>
      <p:bldP spid="96" grpId="0"/>
      <p:bldP spid="97" grpId="0"/>
      <p:bldP spid="98" grpId="0" animBg="1"/>
      <p:bldP spid="99" grpId="0" animBg="1"/>
      <p:bldP spid="100" grpId="0" animBg="1"/>
      <p:bldP spid="101" grpId="0" animBg="1"/>
      <p:bldP spid="102" grpId="0"/>
      <p:bldP spid="103" grpId="0"/>
      <p:bldP spid="104" grpId="0"/>
      <p:bldP spid="105" grpId="0"/>
      <p:bldP spid="109" grpId="0"/>
      <p:bldP spid="110" grpId="0"/>
      <p:bldP spid="111" grpId="0"/>
      <p:bldP spid="5" grpId="0"/>
      <p:bldP spid="112" grpId="0"/>
      <p:bldP spid="1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192346"/>
            <a:ext cx="8557312" cy="611209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dirty="0" err="1">
                <a:latin typeface="Arial" pitchFamily="34" charset="0"/>
                <a:cs typeface="Arial" pitchFamily="34" charset="0"/>
              </a:rPr>
              <a:t>Trigonometrik</a:t>
            </a:r>
            <a:r>
              <a:rPr lang="en-US" sz="3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>
                <a:latin typeface="Arial" pitchFamily="34" charset="0"/>
                <a:cs typeface="Arial" pitchFamily="34" charset="0"/>
              </a:rPr>
              <a:t>funksiyalar</a:t>
            </a:r>
            <a:endParaRPr lang="ru-RU" sz="3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ый треугольник 1"/>
          <p:cNvSpPr/>
          <p:nvPr/>
        </p:nvSpPr>
        <p:spPr>
          <a:xfrm>
            <a:off x="611560" y="1275606"/>
            <a:ext cx="2232248" cy="3024336"/>
          </a:xfrm>
          <a:prstGeom prst="rtTriangle">
            <a:avLst/>
          </a:prstGeom>
          <a:noFill/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06981" y="2631297"/>
                <a:ext cx="556626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981" y="2631297"/>
                <a:ext cx="556626" cy="64633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1268311" y="4205431"/>
                <a:ext cx="54745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/>
                        </a:rPr>
                        <m:t>𝑏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8311" y="4205431"/>
                <a:ext cx="547458" cy="64633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763688" y="2465189"/>
                <a:ext cx="515141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/>
                        </a:rPr>
                        <m:t>𝑐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3688" y="2465189"/>
                <a:ext cx="515141" cy="64633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 rot="10800000">
                <a:off x="467545" y="3966904"/>
                <a:ext cx="478016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500" i="1" smtClean="0">
                          <a:latin typeface="Cambria Math"/>
                        </a:rPr>
                        <m:t>∟</m:t>
                      </m:r>
                    </m:oMath>
                  </m:oMathPara>
                </a14:m>
                <a:endParaRPr lang="ru-RU" sz="25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800000">
                <a:off x="467545" y="3966904"/>
                <a:ext cx="478016" cy="47705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1907704" y="3651870"/>
                <a:ext cx="58015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/>
                          <a:ea typeface="Cambria Math"/>
                        </a:rPr>
                        <m:t>𝛼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7704" y="3651870"/>
                <a:ext cx="580159" cy="64633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Дуга 6"/>
          <p:cNvSpPr/>
          <p:nvPr/>
        </p:nvSpPr>
        <p:spPr>
          <a:xfrm rot="15734124">
            <a:off x="2324704" y="4007734"/>
            <a:ext cx="535596" cy="519165"/>
          </a:xfrm>
          <a:prstGeom prst="arc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771800" y="987573"/>
                <a:ext cx="2111091" cy="10413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3600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3600" i="0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sin</m:t>
                          </m:r>
                        </m:fName>
                        <m:e>
                          <m:r>
                            <a:rPr lang="en-US" sz="3600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</m:func>
                      <m:r>
                        <a:rPr lang="en-US" sz="3600" b="0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3600" b="0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𝑎</m:t>
                          </m:r>
                        </m:num>
                        <m:den>
                          <m:r>
                            <a:rPr lang="en-US" sz="3600" b="0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𝑐</m:t>
                          </m:r>
                        </m:den>
                      </m:f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1800" y="987573"/>
                <a:ext cx="2111091" cy="104137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534965" y="843558"/>
                <a:ext cx="2164439" cy="11443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3600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3600" i="0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cos</m:t>
                          </m:r>
                        </m:fName>
                        <m:e>
                          <m:r>
                            <a:rPr lang="en-US" sz="360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</m:func>
                      <m:r>
                        <a:rPr lang="en-US" sz="36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3600" b="0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𝑏</m:t>
                          </m:r>
                        </m:num>
                        <m:den>
                          <m:r>
                            <a:rPr lang="en-US" sz="3600" b="0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𝑐</m:t>
                          </m:r>
                        </m:den>
                      </m:f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4965" y="843558"/>
                <a:ext cx="2164439" cy="114435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987824" y="2322656"/>
                <a:ext cx="1913922" cy="10411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𝑡𝑔</m:t>
                      </m:r>
                      <m:r>
                        <a:rPr lang="en-US" sz="3600" b="0" i="1" smtClean="0">
                          <a:solidFill>
                            <a:srgbClr val="00B0F0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3600" b="0" i="1" smtClean="0">
                          <a:solidFill>
                            <a:srgbClr val="00B0F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3600" b="0" i="1" smtClean="0">
                              <a:solidFill>
                                <a:srgbClr val="00B0F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solidFill>
                                <a:srgbClr val="00B0F0"/>
                              </a:solidFill>
                              <a:latin typeface="Cambria Math"/>
                              <a:ea typeface="Cambria Math"/>
                            </a:rPr>
                            <m:t>𝑎</m:t>
                          </m:r>
                        </m:num>
                        <m:den>
                          <m:r>
                            <a:rPr lang="en-US" sz="3600" b="0" i="1" smtClean="0">
                              <a:solidFill>
                                <a:srgbClr val="00B0F0"/>
                              </a:solidFill>
                              <a:latin typeface="Cambria Math"/>
                              <a:ea typeface="Cambria Math"/>
                            </a:rPr>
                            <m:t>𝑏</m:t>
                          </m:r>
                        </m:den>
                      </m:f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7824" y="2322656"/>
                <a:ext cx="1913922" cy="1041182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5454352" y="2147734"/>
                <a:ext cx="2286000" cy="1144096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𝑐𝑡𝑔</m:t>
                      </m:r>
                      <m:r>
                        <a:rPr lang="en-US" sz="3600" b="0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3600" b="0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3600" b="0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  <m:t>𝑏</m:t>
                          </m:r>
                        </m:num>
                        <m:den>
                          <m:r>
                            <a:rPr lang="en-US" sz="3600" b="0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  <m:t>𝑎</m:t>
                          </m:r>
                        </m:den>
                      </m:f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4352" y="2147734"/>
                <a:ext cx="2286000" cy="1144096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2915816" y="3363838"/>
                <a:ext cx="2662011" cy="11256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𝑡𝑔</m:t>
                      </m:r>
                      <m:r>
                        <a:rPr lang="en-US" sz="3600" b="0" i="1" smtClean="0">
                          <a:solidFill>
                            <a:srgbClr val="00B0F0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3600" b="0" i="1" smtClean="0">
                          <a:solidFill>
                            <a:srgbClr val="00B0F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3600" b="0" i="1" smtClean="0">
                              <a:solidFill>
                                <a:srgbClr val="00B0F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sz="3600" b="0" i="1" smtClean="0">
                                  <a:solidFill>
                                    <a:srgbClr val="00B0F0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3600" b="0" i="0" smtClean="0">
                                  <a:solidFill>
                                    <a:srgbClr val="00B0F0"/>
                                  </a:solidFill>
                                  <a:latin typeface="Cambria Math"/>
                                  <a:ea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sz="3600" b="0" i="1" smtClean="0">
                                  <a:solidFill>
                                    <a:srgbClr val="00B0F0"/>
                                  </a:solidFill>
                                  <a:latin typeface="Cambria Math"/>
                                  <a:ea typeface="Cambria Math"/>
                                </a:rPr>
                                <m:t>𝛼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US" sz="3600" b="0" i="1" smtClean="0">
                                  <a:solidFill>
                                    <a:srgbClr val="00B0F0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3600" b="0" i="0" smtClean="0">
                                  <a:solidFill>
                                    <a:srgbClr val="00B0F0"/>
                                  </a:solidFill>
                                  <a:latin typeface="Cambria Math"/>
                                  <a:ea typeface="Cambria Math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sz="3600" b="0" i="1" smtClean="0">
                                  <a:solidFill>
                                    <a:srgbClr val="00B0F0"/>
                                  </a:solidFill>
                                  <a:latin typeface="Cambria Math"/>
                                  <a:ea typeface="Cambria Math"/>
                                </a:rPr>
                                <m:t>𝛼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5816" y="3363838"/>
                <a:ext cx="2662011" cy="112562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Прямоугольник 36"/>
              <p:cNvSpPr/>
              <p:nvPr/>
            </p:nvSpPr>
            <p:spPr>
              <a:xfrm>
                <a:off x="5490864" y="3435846"/>
                <a:ext cx="3545632" cy="10411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𝑐𝑡𝑔</m:t>
                      </m:r>
                      <m:r>
                        <a:rPr lang="en-US" sz="3600" b="0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3600" b="0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3600" b="0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sz="3600" b="0" i="1" smtClean="0">
                                  <a:solidFill>
                                    <a:srgbClr val="00B050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3600" b="0" i="0" smtClean="0">
                                  <a:solidFill>
                                    <a:srgbClr val="00B050"/>
                                  </a:solidFill>
                                  <a:latin typeface="Cambria Math"/>
                                  <a:ea typeface="Cambria Math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sz="3600" b="0" i="1" smtClean="0">
                                  <a:solidFill>
                                    <a:srgbClr val="00B050"/>
                                  </a:solidFill>
                                  <a:latin typeface="Cambria Math"/>
                                  <a:ea typeface="Cambria Math"/>
                                </a:rPr>
                                <m:t>𝛼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US" sz="3600" b="0" i="1" smtClean="0">
                                  <a:solidFill>
                                    <a:srgbClr val="00B050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3600" b="0" i="0" smtClean="0">
                                  <a:solidFill>
                                    <a:srgbClr val="00B050"/>
                                  </a:solidFill>
                                  <a:latin typeface="Cambria Math"/>
                                  <a:ea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sz="3600" b="0" i="1" smtClean="0">
                                  <a:solidFill>
                                    <a:srgbClr val="00B050"/>
                                  </a:solidFill>
                                  <a:latin typeface="Cambria Math"/>
                                  <a:ea typeface="Cambria Math"/>
                                </a:rPr>
                                <m:t>𝛼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37" name="Прямоугольник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0864" y="3435846"/>
                <a:ext cx="3545632" cy="104111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3237879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24" grpId="0"/>
      <p:bldP spid="4" grpId="0"/>
      <p:bldP spid="6" grpId="0"/>
      <p:bldP spid="30" grpId="0"/>
      <p:bldP spid="7" grpId="0" animBg="1"/>
      <p:bldP spid="8" grpId="0"/>
      <p:bldP spid="9" grpId="0"/>
      <p:bldP spid="10" grpId="0"/>
      <p:bldP spid="12" grpId="0"/>
      <p:bldP spid="35" grpId="0"/>
      <p:bldP spid="3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192346"/>
            <a:ext cx="8557312" cy="611209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dirty="0" err="1">
                <a:latin typeface="Arial" pitchFamily="34" charset="0"/>
                <a:cs typeface="Arial" pitchFamily="34" charset="0"/>
              </a:rPr>
              <a:t>Masalalar</a:t>
            </a:r>
            <a:r>
              <a:rPr lang="en-US" sz="3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>
                <a:latin typeface="Arial" pitchFamily="34" charset="0"/>
                <a:cs typeface="Arial" pitchFamily="34" charset="0"/>
              </a:rPr>
              <a:t>yechish</a:t>
            </a:r>
            <a:endParaRPr lang="ru-RU" sz="3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ый треугольник 1"/>
          <p:cNvSpPr/>
          <p:nvPr/>
        </p:nvSpPr>
        <p:spPr>
          <a:xfrm>
            <a:off x="745498" y="1584467"/>
            <a:ext cx="1844833" cy="2499451"/>
          </a:xfrm>
          <a:prstGeom prst="rtTriangle">
            <a:avLst/>
          </a:prstGeom>
          <a:noFill/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23053" y="1230600"/>
                <a:ext cx="475387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0" i="1" smtClean="0"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ru-RU" sz="25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053" y="1230600"/>
                <a:ext cx="475387" cy="477054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400474" y="3894896"/>
                <a:ext cx="461665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0" i="1" smtClean="0"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ru-RU" sz="25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474" y="3894896"/>
                <a:ext cx="461665" cy="47705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518323" y="3894896"/>
                <a:ext cx="463525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0" i="1" smtClean="0"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ru-RU" sz="25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8323" y="3894896"/>
                <a:ext cx="463525" cy="47705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 rot="10800000">
                <a:off x="600147" y="3750880"/>
                <a:ext cx="478016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500" i="1" smtClean="0">
                          <a:latin typeface="Cambria Math"/>
                        </a:rPr>
                        <m:t>∟</m:t>
                      </m:r>
                    </m:oMath>
                  </m:oMathPara>
                </a14:m>
                <a:endParaRPr lang="ru-RU" sz="25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800000">
                <a:off x="600147" y="3750880"/>
                <a:ext cx="478016" cy="47705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Дуга 6"/>
          <p:cNvSpPr/>
          <p:nvPr/>
        </p:nvSpPr>
        <p:spPr>
          <a:xfrm rot="15734124">
            <a:off x="2111860" y="3764709"/>
            <a:ext cx="535596" cy="519165"/>
          </a:xfrm>
          <a:prstGeom prst="arc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339752" y="2034431"/>
                <a:ext cx="3374642" cy="8150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500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500" i="0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sin</m:t>
                          </m:r>
                        </m:fName>
                        <m:e>
                          <m:r>
                            <a:rPr lang="en-US" sz="2500" b="0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𝐴</m:t>
                          </m:r>
                        </m:e>
                      </m:func>
                      <m:r>
                        <a:rPr lang="en-US" sz="2500" b="0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500" b="0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500" b="0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𝐵𝐶</m:t>
                          </m:r>
                        </m:num>
                        <m:den>
                          <m:r>
                            <a:rPr lang="en-US" sz="2500" b="0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𝐴𝐵</m:t>
                          </m:r>
                        </m:den>
                      </m:f>
                      <m:r>
                        <a:rPr lang="en-US" sz="2500" b="0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500" b="0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500" b="0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8</m:t>
                          </m:r>
                        </m:num>
                        <m:den>
                          <m:r>
                            <a:rPr lang="en-US" sz="2500" b="0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10</m:t>
                          </m:r>
                        </m:den>
                      </m:f>
                      <m:r>
                        <a:rPr lang="en-US" sz="2500" b="0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=0,8</m:t>
                      </m:r>
                    </m:oMath>
                  </m:oMathPara>
                </a14:m>
                <a:endParaRPr lang="ru-RU" sz="25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9752" y="2034431"/>
                <a:ext cx="3374642" cy="81509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764192" y="1995686"/>
                <a:ext cx="3416320" cy="8150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500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500" i="0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cos</m:t>
                          </m:r>
                        </m:fName>
                        <m:e>
                          <m:r>
                            <a:rPr lang="en-US" sz="2500" b="0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𝐴</m:t>
                          </m:r>
                        </m:e>
                      </m:func>
                      <m:r>
                        <a:rPr lang="en-US" sz="25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500" b="0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500" b="0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𝐴𝐶</m:t>
                          </m:r>
                        </m:num>
                        <m:den>
                          <m:r>
                            <a:rPr lang="en-US" sz="2500" b="0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𝐴𝐵</m:t>
                          </m:r>
                        </m:den>
                      </m:f>
                      <m:r>
                        <a:rPr lang="en-US" sz="25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500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500" b="0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6</m:t>
                          </m:r>
                        </m:num>
                        <m:den>
                          <m:r>
                            <a:rPr lang="en-US" sz="2500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10</m:t>
                          </m:r>
                        </m:den>
                      </m:f>
                      <m:r>
                        <a:rPr lang="en-US" sz="2500" i="1">
                          <a:solidFill>
                            <a:srgbClr val="7030A0"/>
                          </a:solidFill>
                          <a:latin typeface="Cambria Math"/>
                        </a:rPr>
                        <m:t>=0,</m:t>
                      </m:r>
                      <m:r>
                        <a:rPr lang="en-US" sz="2500" b="0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6</m:t>
                      </m:r>
                    </m:oMath>
                  </m:oMathPara>
                </a14:m>
                <a:endParaRPr lang="ru-RU" sz="25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4192" y="1995686"/>
                <a:ext cx="3416320" cy="81509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347864" y="2931790"/>
                <a:ext cx="3750642" cy="8150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0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𝑡𝑔𝐴</m:t>
                      </m:r>
                      <m:r>
                        <a:rPr lang="en-US" sz="2500" b="0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500" b="0" i="1" smtClean="0">
                              <a:solidFill>
                                <a:srgbClr val="00B0F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500" b="0" i="1" smtClean="0">
                              <a:solidFill>
                                <a:srgbClr val="00B0F0"/>
                              </a:solidFill>
                              <a:latin typeface="Cambria Math"/>
                              <a:ea typeface="Cambria Math"/>
                            </a:rPr>
                            <m:t>𝐵𝐶</m:t>
                          </m:r>
                        </m:num>
                        <m:den>
                          <m:r>
                            <a:rPr lang="en-US" sz="2500" b="0" i="1" smtClean="0">
                              <a:solidFill>
                                <a:srgbClr val="00B0F0"/>
                              </a:solidFill>
                              <a:latin typeface="Cambria Math"/>
                              <a:ea typeface="Cambria Math"/>
                            </a:rPr>
                            <m:t>𝐴𝐶</m:t>
                          </m:r>
                        </m:den>
                      </m:f>
                      <m:r>
                        <a:rPr lang="en-US" sz="2500" b="0" i="1" smtClean="0">
                          <a:solidFill>
                            <a:srgbClr val="00B0F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500" b="0" i="1" smtClean="0">
                              <a:solidFill>
                                <a:srgbClr val="00B0F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500" b="0" i="1" smtClean="0">
                              <a:solidFill>
                                <a:srgbClr val="00B0F0"/>
                              </a:solidFill>
                              <a:latin typeface="Cambria Math"/>
                              <a:ea typeface="Cambria Math"/>
                            </a:rPr>
                            <m:t>8</m:t>
                          </m:r>
                        </m:num>
                        <m:den>
                          <m:r>
                            <a:rPr lang="en-US" sz="2500" b="0" i="1" smtClean="0">
                              <a:solidFill>
                                <a:srgbClr val="00B0F0"/>
                              </a:solidFill>
                              <a:latin typeface="Cambria Math"/>
                              <a:ea typeface="Cambria Math"/>
                            </a:rPr>
                            <m:t>6</m:t>
                          </m:r>
                        </m:den>
                      </m:f>
                      <m:r>
                        <a:rPr lang="en-US" sz="2500" b="0" i="1" smtClean="0">
                          <a:solidFill>
                            <a:srgbClr val="00B0F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500" b="0" i="1" smtClean="0">
                              <a:solidFill>
                                <a:srgbClr val="00B0F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500" b="0" i="1" smtClean="0">
                              <a:solidFill>
                                <a:srgbClr val="00B0F0"/>
                              </a:solidFill>
                              <a:latin typeface="Cambria Math"/>
                              <a:ea typeface="Cambria Math"/>
                            </a:rPr>
                            <m:t>4</m:t>
                          </m:r>
                        </m:num>
                        <m:den>
                          <m:r>
                            <a:rPr lang="en-US" sz="2500" b="0" i="1" smtClean="0">
                              <a:solidFill>
                                <a:srgbClr val="00B0F0"/>
                              </a:solidFill>
                              <a:latin typeface="Cambria Math"/>
                              <a:ea typeface="Cambria Math"/>
                            </a:rPr>
                            <m:t>3</m:t>
                          </m:r>
                        </m:den>
                      </m:f>
                      <m:r>
                        <a:rPr lang="en-US" sz="2500" b="0" i="1" smtClean="0">
                          <a:solidFill>
                            <a:srgbClr val="00B0F0"/>
                          </a:solidFill>
                          <a:latin typeface="Cambria Math"/>
                          <a:ea typeface="Cambria Math"/>
                        </a:rPr>
                        <m:t>=1</m:t>
                      </m:r>
                      <m:f>
                        <m:fPr>
                          <m:ctrlPr>
                            <a:rPr lang="en-US" sz="2500" b="0" i="1" smtClean="0">
                              <a:solidFill>
                                <a:srgbClr val="00B0F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500" b="0" i="1" smtClean="0">
                              <a:solidFill>
                                <a:srgbClr val="00B0F0"/>
                              </a:solidFill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500" b="0" i="1" smtClean="0">
                              <a:solidFill>
                                <a:srgbClr val="00B0F0"/>
                              </a:solidFill>
                              <a:latin typeface="Cambria Math"/>
                              <a:ea typeface="Cambria Math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ru-RU" sz="25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7864" y="2931790"/>
                <a:ext cx="3750642" cy="81509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2771800" y="3867894"/>
                <a:ext cx="3888432" cy="8150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0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𝑐𝑡𝑔𝐴</m:t>
                      </m:r>
                      <m:r>
                        <a:rPr lang="en-US" sz="2500" b="0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500" b="0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500" b="0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  <m:t>𝐴𝐶</m:t>
                          </m:r>
                        </m:num>
                        <m:den>
                          <m:r>
                            <a:rPr lang="en-US" sz="2500" b="0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  <m:t>𝐵𝐶</m:t>
                          </m:r>
                        </m:den>
                      </m:f>
                      <m:r>
                        <a:rPr lang="en-US" sz="2500" b="0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500" b="0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500" b="0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  <m:t>6</m:t>
                          </m:r>
                        </m:num>
                        <m:den>
                          <m:r>
                            <a:rPr lang="en-US" sz="2500" b="0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  <m:t>8</m:t>
                          </m:r>
                        </m:den>
                      </m:f>
                      <m:r>
                        <a:rPr lang="en-US" sz="2500" b="0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500" b="0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500" b="0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  <m:t>3</m:t>
                          </m:r>
                        </m:num>
                        <m:den>
                          <m:r>
                            <a:rPr lang="en-US" sz="2500" b="0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ru-RU" sz="2500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1800" y="3867894"/>
                <a:ext cx="3888432" cy="81509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 rot="16200000">
                <a:off x="-392662" y="2541086"/>
                <a:ext cx="182697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𝑎</m:t>
                      </m:r>
                      <m:r>
                        <a:rPr lang="en-US" b="0" i="1" smtClean="0">
                          <a:latin typeface="Cambria Math"/>
                        </a:rPr>
                        <m:t>=8 </m:t>
                      </m:r>
                      <m:r>
                        <a:rPr lang="en-US" b="0" i="1" smtClean="0">
                          <a:latin typeface="Cambria Math"/>
                        </a:rPr>
                        <m:t>𝑐𝑚</m:t>
                      </m:r>
                      <m:r>
                        <a:rPr lang="en-US" b="0" i="1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-392662" y="2541086"/>
                <a:ext cx="1826975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770730" y="4049365"/>
                <a:ext cx="181960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𝑏</m:t>
                      </m:r>
                      <m:r>
                        <a:rPr lang="en-US" b="0" i="1" smtClean="0">
                          <a:latin typeface="Cambria Math"/>
                        </a:rPr>
                        <m:t>=6 </m:t>
                      </m:r>
                      <m:r>
                        <a:rPr lang="en-US" b="0" i="1" smtClean="0">
                          <a:latin typeface="Cambria Math"/>
                        </a:rPr>
                        <m:t>𝑐𝑚</m:t>
                      </m:r>
                      <m:r>
                        <a:rPr lang="en-US" b="0" i="1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0730" y="4049365"/>
                <a:ext cx="1819601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 rot="3110241">
                <a:off x="907882" y="2358058"/>
                <a:ext cx="199958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𝑐</m:t>
                      </m:r>
                      <m:r>
                        <a:rPr lang="en-US" b="0" i="1" smtClean="0">
                          <a:latin typeface="Cambria Math"/>
                        </a:rPr>
                        <m:t>=10 </m:t>
                      </m:r>
                      <m:r>
                        <a:rPr lang="en-US" b="0" i="1" smtClean="0">
                          <a:latin typeface="Cambria Math"/>
                        </a:rPr>
                        <m:t>𝑐𝑚</m:t>
                      </m:r>
                      <m:r>
                        <a:rPr lang="en-US" b="0" i="1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3110241">
                <a:off x="907882" y="2358058"/>
                <a:ext cx="1999586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195736" y="864055"/>
                <a:ext cx="6786481" cy="12464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500" b="0" i="1" smtClean="0">
                        <a:latin typeface="Cambria Math"/>
                      </a:rPr>
                      <m:t>𝐴𝐵𝐶</m:t>
                    </m:r>
                  </m:oMath>
                </a14:m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uchburchakda</a:t>
                </a:r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500" i="1" smtClean="0">
                        <a:latin typeface="Cambria Math"/>
                        <a:ea typeface="Cambria Math"/>
                      </a:rPr>
                      <m:t>∠</m:t>
                    </m:r>
                    <m:r>
                      <a:rPr lang="en-US" sz="2500" b="0" i="1" smtClean="0">
                        <a:latin typeface="Cambria Math"/>
                        <a:ea typeface="Cambria Math"/>
                      </a:rPr>
                      <m:t>𝐶</m:t>
                    </m:r>
                    <m:r>
                      <a:rPr lang="en-US" sz="2500" b="0" i="1" smtClean="0">
                        <a:latin typeface="Cambria Math"/>
                        <a:ea typeface="Cambria Math"/>
                      </a:rPr>
                      <m:t>=90°, </m:t>
                    </m:r>
                    <m:r>
                      <a:rPr lang="en-US" sz="2500" b="0" i="1" smtClean="0">
                        <a:latin typeface="Cambria Math"/>
                        <a:ea typeface="Cambria Math"/>
                      </a:rPr>
                      <m:t>𝐴𝐵</m:t>
                    </m:r>
                    <m:r>
                      <a:rPr lang="en-US" sz="2500" b="0" i="1" smtClean="0">
                        <a:latin typeface="Cambria Math"/>
                        <a:ea typeface="Cambria Math"/>
                      </a:rPr>
                      <m:t>=10 </m:t>
                    </m:r>
                    <m:r>
                      <a:rPr lang="en-US" sz="2500" b="0" i="1" smtClean="0">
                        <a:latin typeface="Cambria Math"/>
                        <a:ea typeface="Cambria Math"/>
                      </a:rPr>
                      <m:t>𝑐𝑚</m:t>
                    </m:r>
                    <m:r>
                      <a:rPr lang="en-US" sz="2500" b="0" i="1" smtClean="0">
                        <a:latin typeface="Cambria Math"/>
                        <a:ea typeface="Cambria Math"/>
                      </a:rPr>
                      <m:t>,</m:t>
                    </m:r>
                    <m:r>
                      <a:rPr lang="en-US" sz="2500" b="0" i="0" smtClean="0">
                        <a:latin typeface="Cambria Math"/>
                        <a:ea typeface="Cambria Math"/>
                      </a:rPr>
                      <m:t>  </m:t>
                    </m:r>
                    <m:r>
                      <a:rPr lang="en-US" sz="2500" b="0" i="1" smtClean="0">
                        <a:latin typeface="Cambria Math"/>
                      </a:rPr>
                      <m:t>𝐵𝐶</m:t>
                    </m:r>
                    <m:r>
                      <a:rPr lang="en-US" sz="2500" b="0" i="1" smtClean="0">
                        <a:latin typeface="Cambria Math"/>
                      </a:rPr>
                      <m:t>=8 </m:t>
                    </m:r>
                    <m:r>
                      <a:rPr lang="en-US" sz="2500" b="0" i="1" smtClean="0">
                        <a:latin typeface="Cambria Math"/>
                      </a:rPr>
                      <m:t>𝑐𝑚</m:t>
                    </m:r>
                    <m:r>
                      <a:rPr lang="en-US" sz="2500" b="0" i="1" smtClean="0">
                        <a:latin typeface="Cambria Math"/>
                      </a:rPr>
                      <m:t>,  </m:t>
                    </m:r>
                    <m:r>
                      <a:rPr lang="en-US" sz="2500" b="0" i="1" smtClean="0">
                        <a:latin typeface="Cambria Math"/>
                      </a:rPr>
                      <m:t>𝐴𝐶</m:t>
                    </m:r>
                    <m:r>
                      <a:rPr lang="en-US" sz="2500" b="0" i="1" smtClean="0">
                        <a:latin typeface="Cambria Math"/>
                      </a:rPr>
                      <m:t>=6 </m:t>
                    </m:r>
                    <m:r>
                      <a:rPr lang="en-US" sz="2500" b="0" i="1" smtClean="0">
                        <a:latin typeface="Cambria Math"/>
                      </a:rPr>
                      <m:t>𝑐𝑚</m:t>
                    </m:r>
                  </m:oMath>
                </a14:m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latin typeface="Cambria Math"/>
                      </a:rPr>
                      <m:t>𝐴</m:t>
                    </m:r>
                  </m:oMath>
                </a14:m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burchakning</a:t>
                </a:r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trigonometrik</a:t>
                </a:r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funksiyalari</a:t>
                </a:r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qiymatlarini</a:t>
                </a:r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2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5736" y="864055"/>
                <a:ext cx="6786481" cy="1246495"/>
              </a:xfrm>
              <a:prstGeom prst="rect">
                <a:avLst/>
              </a:prstGeom>
              <a:blipFill rotWithShape="1">
                <a:blip r:embed="rId13"/>
                <a:stretch>
                  <a:fillRect l="-1438" t="-3431" b="-112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3244329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24" grpId="0"/>
      <p:bldP spid="4" grpId="0"/>
      <p:bldP spid="6" grpId="0"/>
      <p:bldP spid="7" grpId="0" animBg="1"/>
      <p:bldP spid="8" grpId="0"/>
      <p:bldP spid="9" grpId="0"/>
      <p:bldP spid="10" grpId="0"/>
      <p:bldP spid="12" grpId="0"/>
      <p:bldP spid="5" grpId="0"/>
      <p:bldP spid="16" grpId="0"/>
      <p:bldP spid="17" grpId="0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192346"/>
            <a:ext cx="8557312" cy="611209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dirty="0" err="1">
                <a:latin typeface="Arial" pitchFamily="34" charset="0"/>
                <a:cs typeface="Arial" pitchFamily="34" charset="0"/>
              </a:rPr>
              <a:t>Masalalar</a:t>
            </a:r>
            <a:r>
              <a:rPr lang="en-US" sz="3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>
                <a:latin typeface="Arial" pitchFamily="34" charset="0"/>
                <a:cs typeface="Arial" pitchFamily="34" charset="0"/>
              </a:rPr>
              <a:t>yechish</a:t>
            </a:r>
            <a:endParaRPr lang="ru-RU" sz="3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ый треугольник 1"/>
          <p:cNvSpPr/>
          <p:nvPr/>
        </p:nvSpPr>
        <p:spPr>
          <a:xfrm>
            <a:off x="745498" y="1584467"/>
            <a:ext cx="1844833" cy="2499451"/>
          </a:xfrm>
          <a:prstGeom prst="rtTriangle">
            <a:avLst/>
          </a:prstGeom>
          <a:noFill/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23053" y="1230600"/>
                <a:ext cx="475387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0" i="1" smtClean="0"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ru-RU" sz="25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053" y="1230600"/>
                <a:ext cx="475387" cy="477054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400474" y="3894896"/>
                <a:ext cx="461665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0" i="1" smtClean="0"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ru-RU" sz="25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474" y="3894896"/>
                <a:ext cx="461665" cy="47705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518323" y="3894896"/>
                <a:ext cx="463525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0" i="1" smtClean="0"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ru-RU" sz="25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8323" y="3894896"/>
                <a:ext cx="463525" cy="47705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 rot="10800000">
                <a:off x="600147" y="3750880"/>
                <a:ext cx="478016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500" i="1" smtClean="0">
                          <a:latin typeface="Cambria Math"/>
                        </a:rPr>
                        <m:t>∟</m:t>
                      </m:r>
                    </m:oMath>
                  </m:oMathPara>
                </a14:m>
                <a:endParaRPr lang="ru-RU" sz="25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800000">
                <a:off x="600147" y="3750880"/>
                <a:ext cx="478016" cy="47705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Дуга 6"/>
          <p:cNvSpPr/>
          <p:nvPr/>
        </p:nvSpPr>
        <p:spPr>
          <a:xfrm rot="15734124">
            <a:off x="2111860" y="3764709"/>
            <a:ext cx="535596" cy="519165"/>
          </a:xfrm>
          <a:prstGeom prst="arc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491880" y="1707654"/>
                <a:ext cx="1763240" cy="8125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50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500" i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sin</m:t>
                          </m:r>
                        </m:fName>
                        <m:e>
                          <m:r>
                            <a:rPr lang="en-US" sz="25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𝐴</m:t>
                          </m:r>
                        </m:e>
                      </m:func>
                      <m:r>
                        <a:rPr lang="en-US" sz="25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5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5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𝐵𝐶</m:t>
                          </m:r>
                        </m:num>
                        <m:den>
                          <m:r>
                            <a:rPr lang="en-US" sz="25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𝐴𝐵</m:t>
                          </m:r>
                        </m:den>
                      </m:f>
                    </m:oMath>
                  </m:oMathPara>
                </a14:m>
                <a:endParaRPr lang="ru-RU" sz="25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1880" y="1707654"/>
                <a:ext cx="1763240" cy="81259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168743" y="771550"/>
                <a:ext cx="8083777" cy="861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500" b="0" i="1" smtClean="0">
                        <a:latin typeface="Cambria Math"/>
                      </a:rPr>
                      <m:t>𝐴𝐵𝐶</m:t>
                    </m:r>
                  </m:oMath>
                </a14:m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uchburchakda</a:t>
                </a:r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500" i="1" smtClean="0">
                        <a:latin typeface="Cambria Math"/>
                        <a:ea typeface="Cambria Math"/>
                      </a:rPr>
                      <m:t>∠</m:t>
                    </m:r>
                    <m:r>
                      <a:rPr lang="en-US" sz="2500" b="0" i="1" smtClean="0">
                        <a:latin typeface="Cambria Math"/>
                        <a:ea typeface="Cambria Math"/>
                      </a:rPr>
                      <m:t>𝐶</m:t>
                    </m:r>
                    <m:r>
                      <a:rPr lang="en-US" sz="2500" b="0" i="1" smtClean="0">
                        <a:latin typeface="Cambria Math"/>
                        <a:ea typeface="Cambria Math"/>
                      </a:rPr>
                      <m:t>=90°</m:t>
                    </m:r>
                  </m:oMath>
                </a14:m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. Agar </a:t>
                </a:r>
                <a14:m>
                  <m:oMath xmlns:m="http://schemas.openxmlformats.org/officeDocument/2006/math">
                    <m:r>
                      <a:rPr lang="en-US" sz="2500">
                        <a:latin typeface="Cambria Math"/>
                        <a:ea typeface="Cambria Math"/>
                      </a:rPr>
                      <m:t> </m:t>
                    </m:r>
                    <m:r>
                      <a:rPr lang="en-US" sz="2500" i="1">
                        <a:latin typeface="Cambria Math"/>
                      </a:rPr>
                      <m:t>𝐵𝐶</m:t>
                    </m:r>
                    <m:r>
                      <a:rPr lang="en-US" sz="2500" i="1">
                        <a:latin typeface="Cambria Math"/>
                      </a:rPr>
                      <m:t>=4 </m:t>
                    </m:r>
                    <m:r>
                      <a:rPr lang="en-US" sz="2500" i="1">
                        <a:latin typeface="Cambria Math"/>
                      </a:rPr>
                      <m:t>𝑐𝑚</m:t>
                    </m:r>
                  </m:oMath>
                </a14:m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500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500" i="0" smtClean="0">
                            <a:latin typeface="Cambria Math"/>
                            <a:cs typeface="Arial" panose="020B0604020202020204" pitchFamily="34" charset="0"/>
                          </a:rPr>
                          <m:t>sin</m:t>
                        </m:r>
                      </m:fName>
                      <m:e>
                        <m:r>
                          <a:rPr lang="en-US" sz="2500" b="0" i="1" smtClean="0">
                            <a:latin typeface="Cambria Math"/>
                            <a:cs typeface="Arial" panose="020B0604020202020204" pitchFamily="34" charset="0"/>
                          </a:rPr>
                          <m:t>𝐴</m:t>
                        </m:r>
                      </m:e>
                    </m:func>
                    <m:r>
                      <a:rPr lang="en-US" sz="2500" b="0" i="1" smtClean="0">
                        <a:latin typeface="Cambria Math"/>
                        <a:cs typeface="Arial" panose="020B0604020202020204" pitchFamily="34" charset="0"/>
                      </a:rPr>
                      <m:t>=0,25</m:t>
                    </m:r>
                  </m:oMath>
                </a14:m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, 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latin typeface="Cambria Math"/>
                      </a:rPr>
                      <m:t>𝐴𝐵</m:t>
                    </m:r>
                  </m:oMath>
                </a14:m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gipotenuzani</a:t>
                </a:r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hisoblang</a:t>
                </a:r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8743" y="771550"/>
                <a:ext cx="8083777" cy="861774"/>
              </a:xfrm>
              <a:prstGeom prst="rect">
                <a:avLst/>
              </a:prstGeom>
              <a:blipFill rotWithShape="1">
                <a:blip r:embed="rId7"/>
                <a:stretch>
                  <a:fillRect l="-1282" t="-4965" b="-163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491880" y="2551243"/>
                <a:ext cx="1695464" cy="81118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0,25=</m:t>
                      </m:r>
                      <m:f>
                        <m:fPr>
                          <m:ctrlPr>
                            <a:rPr lang="en-US" sz="25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5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4</m:t>
                          </m:r>
                        </m:num>
                        <m:den>
                          <m:r>
                            <a:rPr lang="en-US" sz="25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𝐴𝐵</m:t>
                          </m:r>
                        </m:den>
                      </m:f>
                    </m:oMath>
                  </m:oMathPara>
                </a14:m>
                <a:endParaRPr lang="ru-RU" sz="25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1880" y="2551243"/>
                <a:ext cx="1695464" cy="811184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419872" y="3444130"/>
                <a:ext cx="3419078" cy="85581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𝐴𝐵</m:t>
                      </m:r>
                      <m:r>
                        <a:rPr lang="en-US" sz="25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5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5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4</m:t>
                          </m:r>
                        </m:num>
                        <m:den>
                          <m:r>
                            <a:rPr lang="en-US" sz="25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0,25</m:t>
                          </m:r>
                        </m:den>
                      </m:f>
                      <m:r>
                        <a:rPr lang="en-US" sz="25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5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5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400</m:t>
                          </m:r>
                        </m:num>
                        <m:den>
                          <m:r>
                            <a:rPr lang="en-US" sz="25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25</m:t>
                          </m:r>
                        </m:den>
                      </m:f>
                      <m:r>
                        <a:rPr lang="en-US" sz="25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=16</m:t>
                      </m:r>
                    </m:oMath>
                  </m:oMathPara>
                </a14:m>
                <a:endParaRPr lang="ru-RU" sz="25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9872" y="3444130"/>
                <a:ext cx="3419078" cy="855812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1732797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24" grpId="0"/>
      <p:bldP spid="4" grpId="0"/>
      <p:bldP spid="6" grpId="0"/>
      <p:bldP spid="7" grpId="0" animBg="1"/>
      <p:bldP spid="8" grpId="0"/>
      <p:bldP spid="11" grpId="0"/>
      <p:bldP spid="19" grpId="0"/>
      <p:bldP spid="2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192346"/>
            <a:ext cx="8557312" cy="611209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dirty="0" err="1">
                <a:latin typeface="Arial" pitchFamily="34" charset="0"/>
                <a:cs typeface="Arial" pitchFamily="34" charset="0"/>
              </a:rPr>
              <a:t>Trigonometrik</a:t>
            </a:r>
            <a:r>
              <a:rPr lang="en-US" sz="3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>
                <a:latin typeface="Arial" pitchFamily="34" charset="0"/>
                <a:cs typeface="Arial" pitchFamily="34" charset="0"/>
              </a:rPr>
              <a:t>ayniyatlar</a:t>
            </a:r>
            <a:endParaRPr lang="ru-RU" sz="3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ый треугольник 14"/>
          <p:cNvSpPr/>
          <p:nvPr/>
        </p:nvSpPr>
        <p:spPr>
          <a:xfrm>
            <a:off x="611560" y="1275606"/>
            <a:ext cx="2232248" cy="3024336"/>
          </a:xfrm>
          <a:prstGeom prst="rtTriangle">
            <a:avLst/>
          </a:prstGeom>
          <a:noFill/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06981" y="2631297"/>
                <a:ext cx="556626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981" y="2631297"/>
                <a:ext cx="556626" cy="64633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268311" y="4205431"/>
                <a:ext cx="54745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/>
                        </a:rPr>
                        <m:t>𝑏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8311" y="4205431"/>
                <a:ext cx="547458" cy="64633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763688" y="2465189"/>
                <a:ext cx="515141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/>
                        </a:rPr>
                        <m:t>𝑐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3688" y="2465189"/>
                <a:ext cx="515141" cy="64633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 rot="10800000">
                <a:off x="467545" y="3966904"/>
                <a:ext cx="478016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500" i="1" smtClean="0">
                          <a:latin typeface="Cambria Math"/>
                        </a:rPr>
                        <m:t>∟</m:t>
                      </m:r>
                    </m:oMath>
                  </m:oMathPara>
                </a14:m>
                <a:endParaRPr lang="ru-RU" sz="25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800000">
                <a:off x="467545" y="3966904"/>
                <a:ext cx="478016" cy="47705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907704" y="3651870"/>
                <a:ext cx="58015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/>
                          <a:ea typeface="Cambria Math"/>
                        </a:rPr>
                        <m:t>𝛼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7704" y="3651870"/>
                <a:ext cx="580159" cy="64633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Дуга 22"/>
          <p:cNvSpPr/>
          <p:nvPr/>
        </p:nvSpPr>
        <p:spPr>
          <a:xfrm rot="15734124">
            <a:off x="2324704" y="4007734"/>
            <a:ext cx="535596" cy="519165"/>
          </a:xfrm>
          <a:prstGeom prst="arc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134810" y="987574"/>
                <a:ext cx="344530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i="1" smtClean="0">
                              <a:latin typeface="Cambria Math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US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i="0" smtClean="0">
                                  <a:latin typeface="Cambria Math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US" i="1" smtClean="0"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</m:func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  <m:func>
                        <m:funcPr>
                          <m:ctrlPr>
                            <a:rPr lang="en-US" i="1" smtClean="0">
                              <a:latin typeface="Cambria Math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US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i="0" smtClean="0">
                                  <a:latin typeface="Cambria Math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US" i="1" smtClean="0"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</m:func>
                      <m:r>
                        <a:rPr lang="en-US" b="0" i="1" smtClean="0">
                          <a:latin typeface="Cambria Math"/>
                        </a:rPr>
                        <m:t>=1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4810" y="987574"/>
                <a:ext cx="3445302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6218260" y="1011395"/>
                <a:ext cx="260372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𝑡𝑔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𝑐𝑡𝑔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=1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8260" y="1011395"/>
                <a:ext cx="2603726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077868" y="1635646"/>
                <a:ext cx="3230436" cy="930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1+</m:t>
                      </m:r>
                      <m:func>
                        <m:func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/>
                                </a:rPr>
                                <m:t>t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𝑔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</m:func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func>
                            <m:func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latin typeface="Cambria Math"/>
                                    </a:rPr>
                                    <m:t>cos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US" i="1">
                                  <a:latin typeface="Cambria Math"/>
                                  <a:ea typeface="Cambria Math"/>
                                </a:rPr>
                                <m:t>𝛼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7868" y="1635646"/>
                <a:ext cx="3230436" cy="930768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3923928" y="2721102"/>
                <a:ext cx="3330847" cy="930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1+</m:t>
                      </m:r>
                      <m:func>
                        <m:func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/>
                                </a:rPr>
                                <m:t>ct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𝑔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</m:func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func>
                            <m:func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latin typeface="Cambria Math"/>
                                    </a:rPr>
                                    <m:t>s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latin typeface="Cambria Math"/>
                                    </a:rPr>
                                    <m:t>in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US" i="1">
                                  <a:latin typeface="Cambria Math"/>
                                  <a:ea typeface="Cambria Math"/>
                                </a:rPr>
                                <m:t>𝛼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928" y="2721102"/>
                <a:ext cx="3330847" cy="930768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009133" y="3650982"/>
                <a:ext cx="3443187" cy="6489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i="1" smtClean="0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i="0" smtClean="0">
                              <a:latin typeface="Cambria Math"/>
                            </a:rPr>
                            <m:t>sin</m:t>
                          </m:r>
                        </m:fName>
                        <m:e>
                          <m:r>
                            <a:rPr lang="en-US" i="1" smtClean="0"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</m:func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0" i="1" smtClean="0">
                              <a:latin typeface="Cambria Math"/>
                            </a:rPr>
                            <m:t>1−</m:t>
                          </m:r>
                          <m:func>
                            <m:funcPr>
                              <m:ctrlPr>
                                <a:rPr lang="en-US" i="1" smtClean="0">
                                  <a:latin typeface="Cambria Math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US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i="0" smtClean="0">
                                      <a:latin typeface="Cambria Math"/>
                                    </a:rPr>
                                    <m:t>cos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US" i="1" smtClean="0">
                                  <a:latin typeface="Cambria Math"/>
                                  <a:ea typeface="Cambria Math"/>
                                </a:rPr>
                                <m:t>𝛼</m:t>
                              </m:r>
                            </m:e>
                          </m:func>
                        </m:e>
                      </m:ra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9133" y="3650982"/>
                <a:ext cx="3443187" cy="64896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3954970" y="4371062"/>
                <a:ext cx="3431388" cy="6489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i="1" smtClean="0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/>
                            </a:rPr>
                            <m:t>cos</m:t>
                          </m:r>
                        </m:fName>
                        <m:e>
                          <m:r>
                            <a:rPr lang="en-US" i="1" smtClean="0"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</m:func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0" i="1" smtClean="0">
                              <a:latin typeface="Cambria Math"/>
                            </a:rPr>
                            <m:t>1−</m:t>
                          </m:r>
                          <m:func>
                            <m:funcPr>
                              <m:ctrlPr>
                                <a:rPr lang="en-US" i="1" smtClean="0">
                                  <a:latin typeface="Cambria Math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US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i="0" smtClean="0">
                                      <a:latin typeface="Cambria Math"/>
                                    </a:rPr>
                                    <m:t>s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latin typeface="Cambria Math"/>
                                    </a:rPr>
                                    <m:t>in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US" i="1" smtClean="0">
                                  <a:latin typeface="Cambria Math"/>
                                  <a:ea typeface="Cambria Math"/>
                                </a:rPr>
                                <m:t>𝛼</m:t>
                              </m:r>
                            </m:e>
                          </m:func>
                        </m:e>
                      </m:ra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4970" y="4371062"/>
                <a:ext cx="3431388" cy="64896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7466666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  <p:bldP spid="17" grpId="0"/>
      <p:bldP spid="18" grpId="0"/>
      <p:bldP spid="21" grpId="0"/>
      <p:bldP spid="22" grpId="0"/>
      <p:bldP spid="23" grpId="0" animBg="1"/>
      <p:bldP spid="5" grpId="0"/>
      <p:bldP spid="9" grpId="0"/>
      <p:bldP spid="10" grpId="0"/>
      <p:bldP spid="25" grpId="0"/>
      <p:bldP spid="12" grpId="0"/>
      <p:bldP spid="2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192346"/>
            <a:ext cx="8557312" cy="611209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dirty="0" err="1">
                <a:latin typeface="Arial" pitchFamily="34" charset="0"/>
                <a:cs typeface="Arial" pitchFamily="34" charset="0"/>
              </a:rPr>
              <a:t>Masalalar</a:t>
            </a:r>
            <a:r>
              <a:rPr lang="en-US" sz="3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>
                <a:latin typeface="Arial" pitchFamily="34" charset="0"/>
                <a:cs typeface="Arial" pitchFamily="34" charset="0"/>
              </a:rPr>
              <a:t>yechish</a:t>
            </a:r>
            <a:endParaRPr lang="ru-RU" sz="38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07504" y="828633"/>
                <a:ext cx="8960235" cy="10230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Agar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500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500" i="0" smtClean="0">
                            <a:latin typeface="Cambria Math"/>
                            <a:cs typeface="Arial" panose="020B0604020202020204" pitchFamily="34" charset="0"/>
                          </a:rPr>
                          <m:t>cos</m:t>
                        </m:r>
                      </m:fName>
                      <m:e>
                        <m:r>
                          <a:rPr lang="en-US" sz="2500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𝛼</m:t>
                        </m:r>
                        <m:r>
                          <a:rPr lang="en-US" sz="2500" b="0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=</m:t>
                        </m:r>
                        <m:f>
                          <m:fPr>
                            <m:ctrlPr>
                              <a:rPr lang="en-US" sz="2500" b="0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500" b="0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US" sz="2500" b="0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</m:e>
                    </m:func>
                  </m:oMath>
                </a14:m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500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500" i="0" smtClean="0">
                            <a:latin typeface="Cambria Math"/>
                            <a:cs typeface="Arial" panose="020B0604020202020204" pitchFamily="34" charset="0"/>
                          </a:rPr>
                          <m:t>sin</m:t>
                        </m:r>
                      </m:fName>
                      <m:e>
                        <m:r>
                          <a:rPr lang="en-US" sz="2500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𝛼</m:t>
                        </m:r>
                      </m:e>
                    </m:func>
                  </m:oMath>
                </a14:m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500" i="1" dirty="0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500" i="0" dirty="0" smtClean="0">
                            <a:latin typeface="Cambria Math"/>
                            <a:cs typeface="Arial" panose="020B0604020202020204" pitchFamily="34" charset="0"/>
                          </a:rPr>
                          <m:t>t</m:t>
                        </m:r>
                        <m:r>
                          <m:rPr>
                            <m:sty m:val="p"/>
                          </m:rPr>
                          <a:rPr lang="en-US" sz="2500" b="0" i="0" dirty="0" smtClean="0">
                            <a:latin typeface="Cambria Math"/>
                            <a:cs typeface="Arial" panose="020B0604020202020204" pitchFamily="34" charset="0"/>
                          </a:rPr>
                          <m:t>g</m:t>
                        </m:r>
                      </m:fName>
                      <m:e>
                        <m:r>
                          <a:rPr lang="en-US" sz="2500" i="1" dirty="0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𝛼</m:t>
                        </m:r>
                      </m:e>
                    </m:func>
                  </m:oMath>
                </a14:m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500" i="1" dirty="0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500" b="0" i="0" dirty="0" smtClean="0">
                            <a:latin typeface="Cambria Math"/>
                            <a:cs typeface="Arial" panose="020B0604020202020204" pitchFamily="34" charset="0"/>
                          </a:rPr>
                          <m:t>ctg</m:t>
                        </m:r>
                      </m:fName>
                      <m:e>
                        <m:r>
                          <a:rPr lang="en-US" sz="2500" i="1" dirty="0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𝛼</m:t>
                        </m:r>
                      </m:e>
                    </m:func>
                  </m:oMath>
                </a14:m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ning</a:t>
                </a:r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qiymatlarini</a:t>
                </a:r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hisoblang</a:t>
                </a:r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828633"/>
                <a:ext cx="8960235" cy="1023037"/>
              </a:xfrm>
              <a:prstGeom prst="rect">
                <a:avLst/>
              </a:prstGeom>
              <a:blipFill rotWithShape="1">
                <a:blip r:embed="rId2"/>
                <a:stretch>
                  <a:fillRect l="-1157" b="-130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5496" y="1999734"/>
                <a:ext cx="2996205" cy="5720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500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500" i="0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sin</m:t>
                          </m:r>
                        </m:fName>
                        <m:e>
                          <m:r>
                            <a:rPr lang="en-US" sz="2500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</m:func>
                      <m:r>
                        <a:rPr lang="en-US" sz="2500" b="0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500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500" b="0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1−</m:t>
                          </m:r>
                          <m:func>
                            <m:funcPr>
                              <m:ctrlPr>
                                <a:rPr lang="en-US" sz="2500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US" sz="2500" i="1" smtClean="0">
                                      <a:solidFill>
                                        <a:srgbClr val="7030A0"/>
                                      </a:solidFill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500" i="0" smtClean="0">
                                      <a:solidFill>
                                        <a:srgbClr val="7030A0"/>
                                      </a:solidFill>
                                      <a:latin typeface="Cambria Math"/>
                                    </a:rPr>
                                    <m:t>cos</m:t>
                                  </m:r>
                                </m:e>
                                <m:sup>
                                  <m:r>
                                    <a:rPr lang="en-US" sz="2500" b="0" i="1" smtClean="0">
                                      <a:solidFill>
                                        <a:srgbClr val="7030A0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US" sz="2500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𝛼</m:t>
                              </m:r>
                            </m:e>
                          </m:func>
                        </m:e>
                      </m:rad>
                    </m:oMath>
                  </m:oMathPara>
                </a14:m>
                <a:endParaRPr lang="ru-RU" sz="25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1999734"/>
                <a:ext cx="2996205" cy="57201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131840" y="1590542"/>
                <a:ext cx="5879430" cy="12382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500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500" i="0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sin</m:t>
                          </m:r>
                        </m:fName>
                        <m:e>
                          <m:r>
                            <a:rPr lang="en-US" sz="2500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</m:func>
                      <m:r>
                        <a:rPr lang="en-US" sz="2500" b="0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500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500" b="0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1−</m:t>
                          </m:r>
                          <m:sSup>
                            <m:sSupPr>
                              <m:ctrlPr>
                                <a:rPr lang="en-US" sz="2500" b="0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500" b="0" i="1" smtClean="0">
                                      <a:solidFill>
                                        <a:srgbClr val="7030A0"/>
                                      </a:solidFill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2500" b="0" i="1" smtClean="0">
                                          <a:solidFill>
                                            <a:srgbClr val="7030A0"/>
                                          </a:solidFill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500" b="0" i="1" smtClean="0">
                                          <a:solidFill>
                                            <a:srgbClr val="7030A0"/>
                                          </a:solidFill>
                                          <a:latin typeface="Cambria Math"/>
                                        </a:rPr>
                                        <m:t>2</m:t>
                                      </m:r>
                                    </m:num>
                                    <m:den>
                                      <m:r>
                                        <a:rPr lang="en-US" sz="2500" b="0" i="1" smtClean="0">
                                          <a:solidFill>
                                            <a:srgbClr val="7030A0"/>
                                          </a:solidFill>
                                          <a:latin typeface="Cambria Math"/>
                                        </a:rPr>
                                        <m:t>3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US" sz="2500" b="0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US" sz="2500" b="0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500" b="0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500" b="0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1−</m:t>
                          </m:r>
                          <m:f>
                            <m:fPr>
                              <m:ctrlPr>
                                <a:rPr lang="en-US" sz="2500" b="0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2500" b="0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4</m:t>
                              </m:r>
                            </m:num>
                            <m:den>
                              <m:r>
                                <a:rPr lang="en-US" sz="2500" b="0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9</m:t>
                              </m:r>
                            </m:den>
                          </m:f>
                        </m:e>
                      </m:rad>
                      <m:r>
                        <a:rPr lang="en-US" sz="2500" b="0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500" b="0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sz="2500" b="0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2500" b="0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5</m:t>
                              </m:r>
                            </m:num>
                            <m:den>
                              <m:r>
                                <a:rPr lang="en-US" sz="2500" b="0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9</m:t>
                              </m:r>
                            </m:den>
                          </m:f>
                        </m:e>
                      </m:rad>
                      <m:r>
                        <a:rPr lang="en-US" sz="2500" b="0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500" b="0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500" b="0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500" b="0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5</m:t>
                              </m:r>
                            </m:e>
                          </m:rad>
                        </m:num>
                        <m:den>
                          <m:r>
                            <a:rPr lang="en-US" sz="2500" b="0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ru-RU" sz="25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1840" y="1590542"/>
                <a:ext cx="5879430" cy="123828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02592" y="2913913"/>
                <a:ext cx="1902316" cy="8099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0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𝑡𝑔</m:t>
                      </m:r>
                      <m:r>
                        <a:rPr lang="en-US" sz="2500" b="0" i="1" smtClean="0">
                          <a:solidFill>
                            <a:srgbClr val="00B0F0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500" b="0" i="1" smtClean="0">
                          <a:solidFill>
                            <a:srgbClr val="00B0F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500" b="0" i="1" smtClean="0">
                              <a:solidFill>
                                <a:srgbClr val="00B0F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sz="2500" b="0" i="1" smtClean="0">
                                  <a:solidFill>
                                    <a:srgbClr val="00B0F0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500" b="0" i="0" smtClean="0">
                                  <a:solidFill>
                                    <a:srgbClr val="00B0F0"/>
                                  </a:solidFill>
                                  <a:latin typeface="Cambria Math"/>
                                  <a:ea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sz="2500" b="0" i="1" smtClean="0">
                                  <a:solidFill>
                                    <a:srgbClr val="00B0F0"/>
                                  </a:solidFill>
                                  <a:latin typeface="Cambria Math"/>
                                  <a:ea typeface="Cambria Math"/>
                                </a:rPr>
                                <m:t>𝛼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US" sz="2500" b="0" i="1" smtClean="0">
                                  <a:solidFill>
                                    <a:srgbClr val="00B0F0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500" b="0" i="0" smtClean="0">
                                  <a:solidFill>
                                    <a:srgbClr val="00B0F0"/>
                                  </a:solidFill>
                                  <a:latin typeface="Cambria Math"/>
                                  <a:ea typeface="Cambria Math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sz="2500" b="0" i="1" smtClean="0">
                                  <a:solidFill>
                                    <a:srgbClr val="00B0F0"/>
                                  </a:solidFill>
                                  <a:latin typeface="Cambria Math"/>
                                  <a:ea typeface="Cambria Math"/>
                                </a:rPr>
                                <m:t>𝛼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ru-RU" sz="25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592" y="2913913"/>
                <a:ext cx="1902316" cy="80996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202592" y="4124775"/>
                <a:ext cx="2209168" cy="7512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500" b="0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𝑐𝑡𝑔</m:t>
                      </m:r>
                      <m:r>
                        <a:rPr lang="en-US" sz="2500" b="0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500" b="0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500" b="0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sz="2500" b="0" i="1" smtClean="0">
                                  <a:solidFill>
                                    <a:srgbClr val="00B050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500" b="0" i="0" smtClean="0">
                                  <a:solidFill>
                                    <a:srgbClr val="00B050"/>
                                  </a:solidFill>
                                  <a:latin typeface="Cambria Math"/>
                                  <a:ea typeface="Cambria Math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sz="2500" b="0" i="1" smtClean="0">
                                  <a:solidFill>
                                    <a:srgbClr val="00B050"/>
                                  </a:solidFill>
                                  <a:latin typeface="Cambria Math"/>
                                  <a:ea typeface="Cambria Math"/>
                                </a:rPr>
                                <m:t>𝛼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US" sz="2500" b="0" i="1" smtClean="0">
                                  <a:solidFill>
                                    <a:srgbClr val="00B050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500" b="0" i="0" smtClean="0">
                                  <a:solidFill>
                                    <a:srgbClr val="00B050"/>
                                  </a:solidFill>
                                  <a:latin typeface="Cambria Math"/>
                                  <a:ea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sz="2500" b="0" i="1" smtClean="0">
                                  <a:solidFill>
                                    <a:srgbClr val="00B050"/>
                                  </a:solidFill>
                                  <a:latin typeface="Cambria Math"/>
                                  <a:ea typeface="Cambria Math"/>
                                </a:rPr>
                                <m:t>𝛼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ru-RU" sz="2500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592" y="4124775"/>
                <a:ext cx="2209168" cy="75123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2309644" y="2787774"/>
                <a:ext cx="3966149" cy="90556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0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𝑡𝑔</m:t>
                      </m:r>
                      <m:r>
                        <a:rPr lang="en-US" sz="2500" b="0" i="1" smtClean="0">
                          <a:solidFill>
                            <a:srgbClr val="00B0F0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500" b="0" i="1" smtClean="0">
                          <a:solidFill>
                            <a:srgbClr val="00B0F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500" b="0" i="1" smtClean="0">
                              <a:solidFill>
                                <a:srgbClr val="00B0F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500" b="0" i="1" smtClean="0">
                                  <a:solidFill>
                                    <a:srgbClr val="00B0F0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500" b="0" i="1" smtClean="0">
                                  <a:solidFill>
                                    <a:srgbClr val="00B0F0"/>
                                  </a:solidFill>
                                  <a:latin typeface="Cambria Math"/>
                                  <a:ea typeface="Cambria Math"/>
                                </a:rPr>
                                <m:t>5</m:t>
                              </m:r>
                            </m:e>
                          </m:rad>
                        </m:num>
                        <m:den>
                          <m:r>
                            <a:rPr lang="en-US" sz="2500" b="0" i="1" smtClean="0">
                              <a:solidFill>
                                <a:srgbClr val="00B0F0"/>
                              </a:solidFill>
                              <a:latin typeface="Cambria Math"/>
                              <a:ea typeface="Cambria Math"/>
                            </a:rPr>
                            <m:t>3</m:t>
                          </m:r>
                        </m:den>
                      </m:f>
                      <m:r>
                        <a:rPr lang="en-US" sz="2500" b="0" i="1" smtClean="0">
                          <a:solidFill>
                            <a:srgbClr val="00B0F0"/>
                          </a:solidFill>
                          <a:latin typeface="Cambria Math"/>
                          <a:ea typeface="Cambria Math"/>
                        </a:rPr>
                        <m:t>:</m:t>
                      </m:r>
                      <m:f>
                        <m:fPr>
                          <m:ctrlPr>
                            <a:rPr lang="en-US" sz="2500" b="0" i="1" smtClean="0">
                              <a:solidFill>
                                <a:srgbClr val="00B0F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500" b="0" i="1" smtClean="0">
                              <a:solidFill>
                                <a:srgbClr val="00B0F0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num>
                        <m:den>
                          <m:r>
                            <a:rPr lang="en-US" sz="2500" b="0" i="1" smtClean="0">
                              <a:solidFill>
                                <a:srgbClr val="00B0F0"/>
                              </a:solidFill>
                              <a:latin typeface="Cambria Math"/>
                              <a:ea typeface="Cambria Math"/>
                            </a:rPr>
                            <m:t>3</m:t>
                          </m:r>
                        </m:den>
                      </m:f>
                      <m:r>
                        <a:rPr lang="en-US" sz="2500" i="1">
                          <a:solidFill>
                            <a:srgbClr val="00B0F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500" i="1">
                              <a:solidFill>
                                <a:srgbClr val="00B0F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500" i="1">
                                  <a:solidFill>
                                    <a:srgbClr val="00B0F0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500" i="1">
                                  <a:solidFill>
                                    <a:srgbClr val="00B0F0"/>
                                  </a:solidFill>
                                  <a:latin typeface="Cambria Math"/>
                                  <a:ea typeface="Cambria Math"/>
                                </a:rPr>
                                <m:t>5</m:t>
                              </m:r>
                            </m:e>
                          </m:rad>
                        </m:num>
                        <m:den>
                          <m:r>
                            <a:rPr lang="en-US" sz="2500" i="1">
                              <a:solidFill>
                                <a:srgbClr val="00B0F0"/>
                              </a:solidFill>
                              <a:latin typeface="Cambria Math"/>
                              <a:ea typeface="Cambria Math"/>
                            </a:rPr>
                            <m:t>3</m:t>
                          </m:r>
                        </m:den>
                      </m:f>
                      <m:r>
                        <a:rPr lang="en-US" sz="2500" i="1" smtClean="0">
                          <a:solidFill>
                            <a:srgbClr val="00B0F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f>
                        <m:fPr>
                          <m:ctrlPr>
                            <a:rPr lang="en-US" sz="2500" i="1">
                              <a:solidFill>
                                <a:srgbClr val="00B0F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500" b="0" i="1" smtClean="0">
                              <a:solidFill>
                                <a:srgbClr val="00B0F0"/>
                              </a:solidFill>
                              <a:latin typeface="Cambria Math"/>
                              <a:ea typeface="Cambria Math"/>
                            </a:rPr>
                            <m:t>3</m:t>
                          </m:r>
                        </m:num>
                        <m:den>
                          <m:r>
                            <a:rPr lang="en-US" sz="2500" b="0" i="1" smtClean="0">
                              <a:solidFill>
                                <a:srgbClr val="00B0F0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den>
                      </m:f>
                      <m:r>
                        <a:rPr lang="en-US" sz="2500" i="1">
                          <a:solidFill>
                            <a:srgbClr val="00B0F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500" i="1">
                              <a:solidFill>
                                <a:srgbClr val="00B0F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500" i="1">
                                  <a:solidFill>
                                    <a:srgbClr val="00B0F0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500" i="1">
                                  <a:solidFill>
                                    <a:srgbClr val="00B0F0"/>
                                  </a:solidFill>
                                  <a:latin typeface="Cambria Math"/>
                                  <a:ea typeface="Cambria Math"/>
                                </a:rPr>
                                <m:t>5</m:t>
                              </m:r>
                            </m:e>
                          </m:rad>
                        </m:num>
                        <m:den>
                          <m:r>
                            <a:rPr lang="en-US" sz="2500" b="0" i="1" smtClean="0">
                              <a:solidFill>
                                <a:srgbClr val="00B0F0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25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9644" y="2787774"/>
                <a:ext cx="3966149" cy="90556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2411760" y="3939902"/>
                <a:ext cx="5184576" cy="99149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500" b="0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𝑐𝑡𝑔</m:t>
                      </m:r>
                      <m:r>
                        <a:rPr lang="en-US" sz="2500" b="0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500" b="0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500" b="0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500" b="0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num>
                        <m:den>
                          <m:r>
                            <a:rPr lang="en-US" sz="2500" b="0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  <m:t>3</m:t>
                          </m:r>
                        </m:den>
                      </m:f>
                      <m:r>
                        <a:rPr lang="en-US" sz="2500" b="0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:</m:t>
                      </m:r>
                      <m:f>
                        <m:fPr>
                          <m:ctrlPr>
                            <a:rPr lang="en-US" sz="2500" b="0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500" b="0" i="1" smtClean="0">
                                  <a:solidFill>
                                    <a:srgbClr val="00B050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500" b="0" i="1" smtClean="0">
                                  <a:solidFill>
                                    <a:srgbClr val="00B050"/>
                                  </a:solidFill>
                                  <a:latin typeface="Cambria Math"/>
                                  <a:ea typeface="Cambria Math"/>
                                </a:rPr>
                                <m:t>5</m:t>
                              </m:r>
                            </m:e>
                          </m:rad>
                        </m:num>
                        <m:den>
                          <m:r>
                            <a:rPr lang="en-US" sz="2500" b="0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  <m:t>3</m:t>
                          </m:r>
                        </m:den>
                      </m:f>
                      <m:r>
                        <a:rPr lang="en-US" sz="2500" b="0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500" b="0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500" b="0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num>
                        <m:den>
                          <m:r>
                            <a:rPr lang="en-US" sz="2500" b="0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  <m:t>3</m:t>
                          </m:r>
                        </m:den>
                      </m:f>
                      <m:r>
                        <a:rPr lang="en-US" sz="2500" b="0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f>
                        <m:fPr>
                          <m:ctrlPr>
                            <a:rPr lang="en-US" sz="2500" b="0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500" b="0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  <m:t>3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500" b="0" i="1" smtClean="0">
                                  <a:solidFill>
                                    <a:srgbClr val="00B050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500" b="0" i="1" smtClean="0">
                                  <a:solidFill>
                                    <a:srgbClr val="00B050"/>
                                  </a:solidFill>
                                  <a:latin typeface="Cambria Math"/>
                                  <a:ea typeface="Cambria Math"/>
                                </a:rPr>
                                <m:t>5</m:t>
                              </m:r>
                            </m:e>
                          </m:rad>
                        </m:den>
                      </m:f>
                      <m:r>
                        <a:rPr lang="en-US" sz="2500" b="0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500" b="0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500" b="0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500" b="0" i="1" smtClean="0">
                                  <a:solidFill>
                                    <a:srgbClr val="00B050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500" b="0" i="1" smtClean="0">
                                  <a:solidFill>
                                    <a:srgbClr val="00B050"/>
                                  </a:solidFill>
                                  <a:latin typeface="Cambria Math"/>
                                  <a:ea typeface="Cambria Math"/>
                                </a:rPr>
                                <m:t>5</m:t>
                              </m:r>
                            </m:e>
                          </m:rad>
                        </m:den>
                      </m:f>
                      <m:r>
                        <a:rPr lang="en-US" sz="2500" b="0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500" b="0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500" b="0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  <m:rad>
                            <m:radPr>
                              <m:degHide m:val="on"/>
                              <m:ctrlPr>
                                <a:rPr lang="en-US" sz="2500" b="0" i="1" smtClean="0">
                                  <a:solidFill>
                                    <a:srgbClr val="00B050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500" b="0" i="1" smtClean="0">
                                  <a:solidFill>
                                    <a:srgbClr val="00B050"/>
                                  </a:solidFill>
                                  <a:latin typeface="Cambria Math"/>
                                  <a:ea typeface="Cambria Math"/>
                                </a:rPr>
                                <m:t>5</m:t>
                              </m:r>
                            </m:e>
                          </m:rad>
                        </m:num>
                        <m:den>
                          <m:r>
                            <a:rPr lang="en-US" sz="2500" b="0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ru-RU" sz="2500" dirty="0"/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1760" y="3939902"/>
                <a:ext cx="5184576" cy="99149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5968716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  <p:bldP spid="15" grpId="0"/>
      <p:bldP spid="16" grpId="0"/>
      <p:bldP spid="17" grpId="0"/>
      <p:bldP spid="18" grpId="0"/>
      <p:bldP spid="2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192346"/>
            <a:ext cx="8557312" cy="611209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dirty="0" err="1">
                <a:latin typeface="Arial" pitchFamily="34" charset="0"/>
                <a:cs typeface="Arial" pitchFamily="34" charset="0"/>
              </a:rPr>
              <a:t>Trigonometrik</a:t>
            </a:r>
            <a:r>
              <a:rPr lang="en-US" sz="3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>
                <a:latin typeface="Arial" pitchFamily="34" charset="0"/>
                <a:cs typeface="Arial" pitchFamily="34" charset="0"/>
              </a:rPr>
              <a:t>funksiyalar</a:t>
            </a:r>
            <a:endParaRPr lang="ru-RU" sz="3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ый треугольник 1"/>
          <p:cNvSpPr/>
          <p:nvPr/>
        </p:nvSpPr>
        <p:spPr>
          <a:xfrm>
            <a:off x="611560" y="1275606"/>
            <a:ext cx="2232248" cy="3024336"/>
          </a:xfrm>
          <a:prstGeom prst="rtTriangle">
            <a:avLst/>
          </a:prstGeom>
          <a:noFill/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06981" y="2631297"/>
                <a:ext cx="556626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981" y="2631297"/>
                <a:ext cx="556626" cy="64633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1268311" y="4205431"/>
                <a:ext cx="54745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/>
                        </a:rPr>
                        <m:t>𝑏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8311" y="4205431"/>
                <a:ext cx="547458" cy="64633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763688" y="2465189"/>
                <a:ext cx="515141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/>
                        </a:rPr>
                        <m:t>𝑐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3688" y="2465189"/>
                <a:ext cx="515141" cy="64633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 rot="10800000">
                <a:off x="467545" y="3966904"/>
                <a:ext cx="478016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500" i="1" smtClean="0">
                          <a:latin typeface="Cambria Math"/>
                        </a:rPr>
                        <m:t>∟</m:t>
                      </m:r>
                    </m:oMath>
                  </m:oMathPara>
                </a14:m>
                <a:endParaRPr lang="ru-RU" sz="25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800000">
                <a:off x="467545" y="3966904"/>
                <a:ext cx="478016" cy="47705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1907704" y="3651870"/>
                <a:ext cx="58015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/>
                          <a:ea typeface="Cambria Math"/>
                        </a:rPr>
                        <m:t>𝛼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7704" y="3651870"/>
                <a:ext cx="580159" cy="64633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Дуга 6"/>
          <p:cNvSpPr/>
          <p:nvPr/>
        </p:nvSpPr>
        <p:spPr>
          <a:xfrm rot="15734124">
            <a:off x="2324704" y="4007734"/>
            <a:ext cx="535596" cy="519165"/>
          </a:xfrm>
          <a:prstGeom prst="arc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5698" y="925905"/>
            <a:ext cx="5839875" cy="4082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504981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24" grpId="0"/>
      <p:bldP spid="4" grpId="0"/>
      <p:bldP spid="6" grpId="0"/>
      <p:bldP spid="30" grpId="0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192346"/>
            <a:ext cx="8557312" cy="611209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dirty="0" err="1">
                <a:latin typeface="Arial" pitchFamily="34" charset="0"/>
                <a:cs typeface="Arial" pitchFamily="34" charset="0"/>
              </a:rPr>
              <a:t>Masalalar</a:t>
            </a:r>
            <a:r>
              <a:rPr lang="en-US" sz="3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>
                <a:latin typeface="Arial" pitchFamily="34" charset="0"/>
                <a:cs typeface="Arial" pitchFamily="34" charset="0"/>
              </a:rPr>
              <a:t>yechish</a:t>
            </a:r>
            <a:endParaRPr lang="ru-RU" sz="3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ый треугольник 1"/>
          <p:cNvSpPr/>
          <p:nvPr/>
        </p:nvSpPr>
        <p:spPr>
          <a:xfrm>
            <a:off x="524536" y="2088523"/>
            <a:ext cx="1844833" cy="2499451"/>
          </a:xfrm>
          <a:prstGeom prst="rtTriangle">
            <a:avLst/>
          </a:prstGeom>
          <a:noFill/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02091" y="1734656"/>
                <a:ext cx="475387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0" i="1" smtClean="0"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ru-RU" sz="25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091" y="1734656"/>
                <a:ext cx="475387" cy="477054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179512" y="4398952"/>
                <a:ext cx="461665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0" i="1" smtClean="0"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ru-RU" sz="25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4398952"/>
                <a:ext cx="461665" cy="47705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297361" y="4398952"/>
                <a:ext cx="463525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0" i="1" smtClean="0"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ru-RU" sz="25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7361" y="4398952"/>
                <a:ext cx="463525" cy="47705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 rot="10800000">
                <a:off x="379185" y="4254936"/>
                <a:ext cx="478016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500" i="1" smtClean="0">
                          <a:latin typeface="Cambria Math"/>
                        </a:rPr>
                        <m:t>∟</m:t>
                      </m:r>
                    </m:oMath>
                  </m:oMathPara>
                </a14:m>
                <a:endParaRPr lang="ru-RU" sz="25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800000">
                <a:off x="379185" y="4254936"/>
                <a:ext cx="478016" cy="47705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Дуга 6"/>
          <p:cNvSpPr/>
          <p:nvPr/>
        </p:nvSpPr>
        <p:spPr>
          <a:xfrm rot="15734124">
            <a:off x="1890898" y="4268765"/>
            <a:ext cx="535596" cy="519165"/>
          </a:xfrm>
          <a:prstGeom prst="arc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 rot="3110241">
                <a:off x="863026" y="2809984"/>
                <a:ext cx="1647374" cy="6428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/>
                          <a:cs typeface="Arial" panose="020B0604020202020204" pitchFamily="34" charset="0"/>
                        </a:rPr>
                        <m:t>4</m:t>
                      </m:r>
                      <m:rad>
                        <m:radPr>
                          <m:degHide m:val="on"/>
                          <m:ctrlPr>
                            <a:rPr lang="en-US" sz="3200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3200" i="1">
                              <a:latin typeface="Cambria Math"/>
                              <a:cs typeface="Arial" panose="020B0604020202020204" pitchFamily="34" charset="0"/>
                            </a:rPr>
                            <m:t>3</m:t>
                          </m:r>
                        </m:e>
                      </m:rad>
                      <m:r>
                        <a:rPr lang="en-US" b="0" i="1" smtClean="0">
                          <a:latin typeface="Cambria Math"/>
                        </a:rPr>
                        <m:t> </m:t>
                      </m:r>
                      <m:r>
                        <a:rPr lang="en-US" b="0" i="1" smtClean="0">
                          <a:latin typeface="Cambria Math"/>
                        </a:rPr>
                        <m:t>𝑐𝑚</m:t>
                      </m:r>
                      <m:r>
                        <a:rPr lang="en-US" b="0" i="1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3110241">
                <a:off x="863026" y="2809984"/>
                <a:ext cx="1647374" cy="64286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06015" y="771550"/>
                <a:ext cx="8876203" cy="8980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5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To‘g‘ri </a:t>
                </a:r>
                <a:r>
                  <a:rPr lang="en-US" sz="2500" b="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burchakli</a:t>
                </a:r>
                <a:r>
                  <a:rPr lang="en-US" sz="25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latin typeface="Cambria Math"/>
                      </a:rPr>
                      <m:t>𝐴𝐵𝐶</m:t>
                    </m:r>
                  </m:oMath>
                </a14:m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uchburchakning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latin typeface="Cambria Math"/>
                        <a:ea typeface="Cambria Math"/>
                      </a:rPr>
                      <m:t> </m:t>
                    </m:r>
                    <m:r>
                      <a:rPr lang="en-US" sz="2500" b="0" i="1" smtClean="0">
                        <a:latin typeface="Cambria Math"/>
                        <a:ea typeface="Cambria Math"/>
                      </a:rPr>
                      <m:t>𝐴𝐵</m:t>
                    </m:r>
                  </m:oMath>
                </a14:m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gipotenuzasi</a:t>
                </a:r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latin typeface="Cambria Math"/>
                        <a:cs typeface="Arial" panose="020B0604020202020204" pitchFamily="34" charset="0"/>
                      </a:rPr>
                      <m:t>4</m:t>
                    </m:r>
                    <m:rad>
                      <m:radPr>
                        <m:degHide m:val="on"/>
                        <m:ctrlPr>
                          <a:rPr lang="en-US" sz="2500" b="0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500" b="0" i="1" smtClean="0">
                            <a:latin typeface="Cambria Math"/>
                            <a:cs typeface="Arial" panose="020B0604020202020204" pitchFamily="34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cm </a:t>
                </a:r>
                <a:r>
                  <a:rPr lang="en-US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latin typeface="Cambria Math"/>
                        <a:ea typeface="Cambria Math"/>
                      </a:rPr>
                      <m:t>∠</m:t>
                    </m:r>
                    <m:r>
                      <a:rPr lang="en-US" sz="2500" b="0" i="1" smtClean="0">
                        <a:latin typeface="Cambria Math"/>
                      </a:rPr>
                      <m:t>𝐴</m:t>
                    </m:r>
                    <m:r>
                      <a:rPr lang="en-US" sz="2500" b="0" i="1" smtClean="0">
                        <a:latin typeface="Cambria Math"/>
                      </a:rPr>
                      <m:t>=60°</m:t>
                    </m:r>
                  </m:oMath>
                </a14:m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. Shu </a:t>
                </a:r>
                <a:r>
                  <a:rPr lang="en-US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uchburchakning</a:t>
                </a:r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katetlarini</a:t>
                </a:r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 </a:t>
                </a:r>
                <a:endParaRPr lang="ru-RU" sz="2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015" y="771550"/>
                <a:ext cx="8876203" cy="898003"/>
              </a:xfrm>
              <a:prstGeom prst="rect">
                <a:avLst/>
              </a:prstGeom>
              <a:blipFill rotWithShape="1">
                <a:blip r:embed="rId7"/>
                <a:stretch>
                  <a:fillRect l="-1099" t="-680" b="-156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1409943" y="4126309"/>
                <a:ext cx="70884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/>
                        </a:rPr>
                        <m:t>60</m:t>
                      </m:r>
                      <m:r>
                        <a:rPr lang="en-US" sz="2400" i="1">
                          <a:latin typeface="Cambria Math"/>
                          <a:ea typeface="Cambria Math"/>
                        </a:rPr>
                        <m:t>°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9943" y="4126309"/>
                <a:ext cx="708847" cy="46166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195736" y="1635646"/>
                <a:ext cx="1763239" cy="8125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500" i="1" smtClean="0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500" i="0" smtClean="0">
                              <a:latin typeface="Cambria Math"/>
                            </a:rPr>
                            <m:t>sin</m:t>
                          </m:r>
                        </m:fName>
                        <m:e>
                          <m:r>
                            <a:rPr lang="en-US" sz="2500" b="0" i="1" smtClean="0">
                              <a:latin typeface="Cambria Math"/>
                            </a:rPr>
                            <m:t>𝐴</m:t>
                          </m:r>
                        </m:e>
                      </m:func>
                      <m:r>
                        <a:rPr lang="en-US" sz="25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5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500" b="0" i="1" smtClean="0">
                              <a:latin typeface="Cambria Math"/>
                            </a:rPr>
                            <m:t>𝐵𝐶</m:t>
                          </m:r>
                        </m:num>
                        <m:den>
                          <m:r>
                            <a:rPr lang="en-US" sz="2500" b="0" i="1" smtClean="0">
                              <a:latin typeface="Cambria Math"/>
                            </a:rPr>
                            <m:t>𝐴𝐵</m:t>
                          </m:r>
                        </m:den>
                      </m:f>
                    </m:oMath>
                  </m:oMathPara>
                </a14:m>
                <a:endParaRPr lang="ru-RU" sz="25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5736" y="1635646"/>
                <a:ext cx="1763239" cy="81259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4195322" y="1643867"/>
                <a:ext cx="2176878" cy="88710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500" i="1" smtClean="0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500" i="0" smtClean="0">
                              <a:latin typeface="Cambria Math"/>
                            </a:rPr>
                            <m:t>sin</m:t>
                          </m:r>
                        </m:fName>
                        <m:e>
                          <m:r>
                            <a:rPr lang="en-US" sz="2500" b="0" i="1" smtClean="0">
                              <a:latin typeface="Cambria Math"/>
                            </a:rPr>
                            <m:t>60</m:t>
                          </m:r>
                          <m:r>
                            <a:rPr lang="en-US" sz="2500" b="0" i="1" smtClean="0">
                              <a:latin typeface="Cambria Math"/>
                              <a:ea typeface="Cambria Math"/>
                            </a:rPr>
                            <m:t>°</m:t>
                          </m:r>
                        </m:e>
                      </m:func>
                      <m:r>
                        <a:rPr lang="en-US" sz="25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5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500" b="0" i="1" smtClean="0">
                              <a:latin typeface="Cambria Math"/>
                            </a:rPr>
                            <m:t>𝐵𝐶</m:t>
                          </m:r>
                        </m:num>
                        <m:den>
                          <m:r>
                            <a:rPr lang="en-US" sz="2500" i="1">
                              <a:latin typeface="Cambria Math"/>
                              <a:cs typeface="Arial" panose="020B0604020202020204" pitchFamily="34" charset="0"/>
                            </a:rPr>
                            <m:t>4</m:t>
                          </m:r>
                          <m:rad>
                            <m:radPr>
                              <m:degHide m:val="on"/>
                              <m:ctrlPr>
                                <a:rPr lang="en-US" sz="2500" i="1"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500" i="1">
                                  <a:latin typeface="Cambria Math"/>
                                  <a:cs typeface="Arial" panose="020B0604020202020204" pitchFamily="34" charset="0"/>
                                </a:rPr>
                                <m:t>3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ru-RU" sz="25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5322" y="1643867"/>
                <a:ext cx="2176878" cy="887102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6543684" y="1563638"/>
                <a:ext cx="1628716" cy="9736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500" b="0" i="1" smtClean="0">
                              <a:latin typeface="Cambria Math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500" b="0" i="1" smtClean="0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500" b="0" i="1" smtClean="0">
                                  <a:latin typeface="Cambria Math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US" sz="25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5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5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500" i="1">
                              <a:latin typeface="Cambria Math"/>
                            </a:rPr>
                            <m:t>𝐵𝐶</m:t>
                          </m:r>
                        </m:num>
                        <m:den>
                          <m:r>
                            <a:rPr lang="en-US" sz="2500" i="1">
                              <a:latin typeface="Cambria Math"/>
                              <a:cs typeface="Arial" panose="020B0604020202020204" pitchFamily="34" charset="0"/>
                            </a:rPr>
                            <m:t>4</m:t>
                          </m:r>
                          <m:rad>
                            <m:radPr>
                              <m:degHide m:val="on"/>
                              <m:ctrlPr>
                                <a:rPr lang="en-US" sz="2500" i="1"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500" i="1">
                                  <a:latin typeface="Cambria Math"/>
                                  <a:cs typeface="Arial" panose="020B0604020202020204" pitchFamily="34" charset="0"/>
                                </a:rPr>
                                <m:t>3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ru-RU" sz="25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3684" y="1563638"/>
                <a:ext cx="1628716" cy="973664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656715" y="2427734"/>
                <a:ext cx="2859501" cy="8991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0" i="1" smtClean="0">
                          <a:latin typeface="Cambria Math"/>
                        </a:rPr>
                        <m:t>𝐵𝐶</m:t>
                      </m:r>
                      <m:r>
                        <a:rPr lang="en-US" sz="25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500" b="0" i="1" smtClean="0">
                              <a:latin typeface="Cambria Math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500" b="0" i="1" smtClean="0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500" b="0" i="1" smtClean="0">
                                  <a:latin typeface="Cambria Math"/>
                                </a:rPr>
                                <m:t>3</m:t>
                              </m:r>
                            </m:e>
                          </m:rad>
                          <m:r>
                            <a:rPr lang="en-US" sz="2500" b="0" i="1" smtClean="0">
                              <a:latin typeface="Cambria Math"/>
                              <a:ea typeface="Cambria Math"/>
                            </a:rPr>
                            <m:t>∙4</m:t>
                          </m:r>
                          <m:rad>
                            <m:radPr>
                              <m:degHide m:val="on"/>
                              <m:ctrlPr>
                                <a:rPr lang="en-US" sz="25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500" b="0" i="1" smtClean="0">
                                  <a:latin typeface="Cambria Math"/>
                                  <a:ea typeface="Cambria Math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US" sz="25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500" b="0" i="1" smtClean="0">
                          <a:latin typeface="Cambria Math"/>
                        </a:rPr>
                        <m:t>=6</m:t>
                      </m:r>
                    </m:oMath>
                  </m:oMathPara>
                </a14:m>
                <a:endParaRPr lang="ru-RU" sz="25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6715" y="2427734"/>
                <a:ext cx="2859501" cy="899157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2483768" y="3291830"/>
                <a:ext cx="1804918" cy="8125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500" i="1" smtClean="0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500" b="0" i="0" smtClean="0">
                              <a:latin typeface="Cambria Math"/>
                            </a:rPr>
                            <m:t>cos</m:t>
                          </m:r>
                        </m:fName>
                        <m:e>
                          <m:r>
                            <a:rPr lang="en-US" sz="2500" b="0" i="1" smtClean="0">
                              <a:latin typeface="Cambria Math"/>
                            </a:rPr>
                            <m:t>𝐴</m:t>
                          </m:r>
                        </m:e>
                      </m:func>
                      <m:r>
                        <a:rPr lang="en-US" sz="25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5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500" b="0" i="1" smtClean="0">
                              <a:latin typeface="Cambria Math"/>
                            </a:rPr>
                            <m:t>𝐴𝐶</m:t>
                          </m:r>
                        </m:num>
                        <m:den>
                          <m:r>
                            <a:rPr lang="en-US" sz="2500" b="0" i="1" smtClean="0">
                              <a:latin typeface="Cambria Math"/>
                            </a:rPr>
                            <m:t>𝐴𝐵</m:t>
                          </m:r>
                        </m:den>
                      </m:f>
                    </m:oMath>
                  </m:oMathPara>
                </a14:m>
                <a:endParaRPr lang="ru-RU" sz="2500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768" y="3291830"/>
                <a:ext cx="1804918" cy="812595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4483354" y="3300051"/>
                <a:ext cx="2218556" cy="88710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500" i="1" smtClean="0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500" b="0" i="0" smtClean="0">
                              <a:latin typeface="Cambria Math"/>
                            </a:rPr>
                            <m:t>co</m:t>
                          </m:r>
                          <m:r>
                            <m:rPr>
                              <m:sty m:val="p"/>
                            </m:rPr>
                            <a:rPr lang="en-US" sz="2500" i="0" smtClean="0">
                              <a:latin typeface="Cambria Math"/>
                            </a:rPr>
                            <m:t>s</m:t>
                          </m:r>
                        </m:fName>
                        <m:e>
                          <m:r>
                            <a:rPr lang="en-US" sz="2500" b="0" i="1" smtClean="0">
                              <a:latin typeface="Cambria Math"/>
                            </a:rPr>
                            <m:t>60</m:t>
                          </m:r>
                          <m:r>
                            <a:rPr lang="en-US" sz="2500" b="0" i="1" smtClean="0">
                              <a:latin typeface="Cambria Math"/>
                              <a:ea typeface="Cambria Math"/>
                            </a:rPr>
                            <m:t>°</m:t>
                          </m:r>
                        </m:e>
                      </m:func>
                      <m:r>
                        <a:rPr lang="en-US" sz="25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5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500" b="0" i="1" smtClean="0">
                              <a:latin typeface="Cambria Math"/>
                            </a:rPr>
                            <m:t>𝐴𝐶</m:t>
                          </m:r>
                        </m:num>
                        <m:den>
                          <m:r>
                            <a:rPr lang="en-US" sz="2500" i="1">
                              <a:latin typeface="Cambria Math"/>
                              <a:cs typeface="Arial" panose="020B0604020202020204" pitchFamily="34" charset="0"/>
                            </a:rPr>
                            <m:t>4</m:t>
                          </m:r>
                          <m:rad>
                            <m:radPr>
                              <m:degHide m:val="on"/>
                              <m:ctrlPr>
                                <a:rPr lang="en-US" sz="2500" i="1"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500" i="1">
                                  <a:latin typeface="Cambria Math"/>
                                  <a:cs typeface="Arial" panose="020B0604020202020204" pitchFamily="34" charset="0"/>
                                </a:rPr>
                                <m:t>3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ru-RU" sz="2500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3354" y="3300051"/>
                <a:ext cx="2218556" cy="887102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6831716" y="3268824"/>
                <a:ext cx="1470146" cy="88710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5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500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5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5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5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500" b="0" i="1" smtClean="0">
                              <a:latin typeface="Cambria Math"/>
                            </a:rPr>
                            <m:t>𝐴</m:t>
                          </m:r>
                          <m:r>
                            <a:rPr lang="en-US" sz="2500" i="1">
                              <a:latin typeface="Cambria Math"/>
                            </a:rPr>
                            <m:t>𝐶</m:t>
                          </m:r>
                        </m:num>
                        <m:den>
                          <m:r>
                            <a:rPr lang="en-US" sz="2500" i="1">
                              <a:latin typeface="Cambria Math"/>
                              <a:cs typeface="Arial" panose="020B0604020202020204" pitchFamily="34" charset="0"/>
                            </a:rPr>
                            <m:t>4</m:t>
                          </m:r>
                          <m:rad>
                            <m:radPr>
                              <m:degHide m:val="on"/>
                              <m:ctrlPr>
                                <a:rPr lang="en-US" sz="2500" i="1"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500" i="1">
                                  <a:latin typeface="Cambria Math"/>
                                  <a:cs typeface="Arial" panose="020B0604020202020204" pitchFamily="34" charset="0"/>
                                </a:rPr>
                                <m:t>3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ru-RU" sz="25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1716" y="3268824"/>
                <a:ext cx="1470146" cy="887102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2843808" y="4155926"/>
                <a:ext cx="3031023" cy="8991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0" i="1" smtClean="0">
                          <a:latin typeface="Cambria Math"/>
                        </a:rPr>
                        <m:t>𝐴𝐶</m:t>
                      </m:r>
                      <m:r>
                        <a:rPr lang="en-US" sz="25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5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500" b="0" i="1" smtClean="0">
                              <a:latin typeface="Cambria Math"/>
                            </a:rPr>
                            <m:t>1</m:t>
                          </m:r>
                          <m:r>
                            <a:rPr lang="en-US" sz="2500" b="0" i="1" smtClean="0">
                              <a:latin typeface="Cambria Math"/>
                              <a:ea typeface="Cambria Math"/>
                            </a:rPr>
                            <m:t>∙4</m:t>
                          </m:r>
                          <m:rad>
                            <m:radPr>
                              <m:degHide m:val="on"/>
                              <m:ctrlPr>
                                <a:rPr lang="en-US" sz="25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500" b="0" i="1" smtClean="0">
                                  <a:latin typeface="Cambria Math"/>
                                  <a:ea typeface="Cambria Math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US" sz="25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500" b="0" i="1" smtClean="0">
                          <a:latin typeface="Cambria Math"/>
                        </a:rPr>
                        <m:t>=2</m:t>
                      </m:r>
                      <m:rad>
                        <m:radPr>
                          <m:degHide m:val="on"/>
                          <m:ctrlPr>
                            <a:rPr lang="en-US" sz="2500" i="1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500" i="1">
                              <a:latin typeface="Cambria Math"/>
                              <a:ea typeface="Cambria Math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endParaRPr lang="ru-RU" sz="25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3808" y="4155926"/>
                <a:ext cx="3031023" cy="899157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 rot="16200000">
                <a:off x="-179466" y="3068943"/>
                <a:ext cx="96853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6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cm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-179466" y="3068943"/>
                <a:ext cx="968535" cy="538609"/>
              </a:xfrm>
              <a:prstGeom prst="rect">
                <a:avLst/>
              </a:prstGeom>
              <a:blipFill rotWithShape="1">
                <a:blip r:embed="rId17"/>
                <a:stretch>
                  <a:fillRect l="-13636" t="-11321" r="-306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795153" y="4528286"/>
                <a:ext cx="1395126" cy="5637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</a:rPr>
                      <m:t>2</m:t>
                    </m:r>
                    <m:rad>
                      <m:radPr>
                        <m:degHide m:val="on"/>
                        <m:ctrlPr>
                          <a:rPr lang="en-US" sz="2800" i="1">
                            <a:latin typeface="Cambria Math"/>
                            <a:ea typeface="Cambria Math"/>
                          </a:rPr>
                        </m:ctrlPr>
                      </m:radPr>
                      <m:deg/>
                      <m:e>
                        <m:r>
                          <a:rPr lang="en-US" sz="2800" i="1">
                            <a:latin typeface="Cambria Math"/>
                            <a:ea typeface="Cambria Math"/>
                          </a:rPr>
                          <m:t>3</m:t>
                        </m:r>
                      </m:e>
                    </m:rad>
                  </m:oMath>
                </a14:m>
                <a:r>
                  <a:rPr lang="en-US" sz="2800" dirty="0"/>
                  <a:t> 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cm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5153" y="4528286"/>
                <a:ext cx="1395126" cy="563744"/>
              </a:xfrm>
              <a:prstGeom prst="rect">
                <a:avLst/>
              </a:prstGeom>
              <a:blipFill rotWithShape="1">
                <a:blip r:embed="rId18"/>
                <a:stretch>
                  <a:fillRect t="-7609" r="-7860" b="-304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192413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24" grpId="0"/>
      <p:bldP spid="4" grpId="0"/>
      <p:bldP spid="6" grpId="0"/>
      <p:bldP spid="7" grpId="0" animBg="1"/>
      <p:bldP spid="17" grpId="0"/>
      <p:bldP spid="11" grpId="0"/>
      <p:bldP spid="13" grpId="0"/>
      <p:bldP spid="14" grpId="0"/>
      <p:bldP spid="22" grpId="0"/>
      <p:bldP spid="23" grpId="0"/>
      <p:bldP spid="18" grpId="0"/>
      <p:bldP spid="25" grpId="0"/>
      <p:bldP spid="26" grpId="0"/>
      <p:bldP spid="27" grpId="0"/>
      <p:bldP spid="28" grpId="0"/>
      <p:bldP spid="19" grpId="0"/>
      <p:bldP spid="3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Прямая соединительная линия 2"/>
          <p:cNvCxnSpPr/>
          <p:nvPr/>
        </p:nvCxnSpPr>
        <p:spPr>
          <a:xfrm>
            <a:off x="457484" y="2686060"/>
            <a:ext cx="4000224" cy="0"/>
          </a:xfrm>
          <a:prstGeom prst="line">
            <a:avLst/>
          </a:prstGeom>
          <a:ln w="12700"/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4" name="Овал 3"/>
          <p:cNvSpPr/>
          <p:nvPr/>
        </p:nvSpPr>
        <p:spPr>
          <a:xfrm>
            <a:off x="1714698" y="1200035"/>
            <a:ext cx="40060" cy="44073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3086203" y="2686060"/>
            <a:ext cx="40060" cy="44073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1028945" y="2686060"/>
            <a:ext cx="40060" cy="44073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H="1">
            <a:off x="1057272" y="1237654"/>
            <a:ext cx="657426" cy="1454861"/>
          </a:xfrm>
          <a:prstGeom prst="line">
            <a:avLst/>
          </a:prstGeom>
          <a:ln w="127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048975" y="2686060"/>
            <a:ext cx="2057258" cy="0"/>
          </a:xfrm>
          <a:prstGeom prst="line">
            <a:avLst/>
          </a:prstGeom>
          <a:ln w="127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714698" y="1244108"/>
            <a:ext cx="1371505" cy="1441952"/>
          </a:xfrm>
          <a:prstGeom prst="line">
            <a:avLst/>
          </a:prstGeom>
          <a:ln w="127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717425" y="2686060"/>
                <a:ext cx="540105" cy="488583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002" y="1692052"/>
                <a:ext cx="340285" cy="307777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486113" y="825762"/>
                <a:ext cx="552623" cy="488583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6303" y="520179"/>
                <a:ext cx="348172" cy="30777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2857619" y="2686060"/>
                <a:ext cx="539697" cy="488583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0399" y="1692052"/>
                <a:ext cx="340028" cy="30777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3545799" y="1200035"/>
                <a:ext cx="5597886" cy="537440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500" i="1">
                        <a:latin typeface="Cambria Math"/>
                      </a:rPr>
                      <m:t>𝐴</m:t>
                    </m:r>
                    <m:r>
                      <a:rPr lang="en-US" sz="2500" i="1">
                        <a:latin typeface="Cambria Math"/>
                      </a:rPr>
                      <m:t>,</m:t>
                    </m:r>
                    <m:r>
                      <a:rPr lang="en-US" sz="2500" i="1">
                        <a:latin typeface="Cambria Math"/>
                      </a:rPr>
                      <m:t>𝐵</m:t>
                    </m:r>
                    <m:r>
                      <a:rPr lang="en-US" sz="2500" i="1">
                        <a:latin typeface="Cambria Math"/>
                      </a:rPr>
                      <m:t>, </m:t>
                    </m:r>
                    <m:r>
                      <a:rPr lang="en-US" sz="2500" i="1">
                        <a:latin typeface="Cambria Math"/>
                      </a:rPr>
                      <m:t>𝐶</m:t>
                    </m:r>
                  </m:oMath>
                </a14:m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nuqtalar</a:t>
                </a:r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500" i="1" dirty="0">
                        <a:latin typeface="Cambria Math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i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uchburchak</a:t>
                </a:r>
                <a:r>
                  <a:rPr lang="en-US" sz="2500" i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i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uchlari</a:t>
                </a:r>
                <a:endParaRPr lang="ru-RU" sz="2500" i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5799" y="1200035"/>
                <a:ext cx="5597886" cy="537440"/>
              </a:xfrm>
              <a:prstGeom prst="rect">
                <a:avLst/>
              </a:prstGeom>
              <a:blipFill rotWithShape="1">
                <a:blip r:embed="rId5"/>
                <a:stretch>
                  <a:fillRect t="-3409" b="-204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3515877" y="1542964"/>
                <a:ext cx="5627807" cy="92830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500" i="1">
                        <a:latin typeface="Cambria Math"/>
                      </a:rPr>
                      <m:t>𝐴𝐵</m:t>
                    </m:r>
                    <m:r>
                      <a:rPr lang="en-US" sz="2500" i="1">
                        <a:latin typeface="Cambria Math"/>
                      </a:rPr>
                      <m:t>,  </m:t>
                    </m:r>
                    <m:r>
                      <a:rPr lang="en-US" sz="2500" i="1">
                        <a:latin typeface="Cambria Math"/>
                      </a:rPr>
                      <m:t>𝐵𝐶</m:t>
                    </m:r>
                    <m:r>
                      <a:rPr lang="en-US" sz="2500" i="1">
                        <a:latin typeface="Cambria Math"/>
                      </a:rPr>
                      <m:t>,  </m:t>
                    </m:r>
                    <m:r>
                      <a:rPr lang="en-US" sz="2500" i="1">
                        <a:latin typeface="Cambria Math"/>
                      </a:rPr>
                      <m:t>𝐴𝐶</m:t>
                    </m:r>
                  </m:oMath>
                </a14:m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kesmalar</a:t>
                </a:r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500" i="1" dirty="0">
                        <a:latin typeface="Cambria Math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i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uchburchak</a:t>
                </a:r>
                <a:r>
                  <a:rPr lang="en-US" sz="2500" i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500" i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</a:t>
                </a:r>
                <a:r>
                  <a:rPr lang="en-US" sz="2500" i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tomonlari</a:t>
                </a:r>
                <a:endParaRPr lang="ru-RU" sz="2500" i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5877" y="1542964"/>
                <a:ext cx="5627807" cy="928305"/>
              </a:xfrm>
              <a:prstGeom prst="rect">
                <a:avLst/>
              </a:prstGeom>
              <a:blipFill rotWithShape="1">
                <a:blip r:embed="rId6"/>
                <a:stretch>
                  <a:fillRect t="-1316" b="-111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2677478" y="2914679"/>
                <a:ext cx="6580499" cy="537440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500" i="1">
                        <a:latin typeface="Cambria Math"/>
                      </a:rPr>
                      <m:t>𝑃</m:t>
                    </m:r>
                    <m:r>
                      <a:rPr lang="en-US" sz="2500" i="1">
                        <a:latin typeface="Cambria Math"/>
                      </a:rPr>
                      <m:t>=</m:t>
                    </m:r>
                    <m:r>
                      <a:rPr lang="en-US" sz="2500" i="1">
                        <a:latin typeface="Cambria Math"/>
                      </a:rPr>
                      <m:t>𝐴𝐵</m:t>
                    </m:r>
                    <m:r>
                      <a:rPr lang="en-US" sz="2500" i="1">
                        <a:latin typeface="Cambria Math"/>
                      </a:rPr>
                      <m:t>+</m:t>
                    </m:r>
                    <m:r>
                      <a:rPr lang="en-US" sz="2500" i="1">
                        <a:latin typeface="Cambria Math"/>
                      </a:rPr>
                      <m:t>𝐵𝐶</m:t>
                    </m:r>
                    <m:r>
                      <a:rPr lang="en-US" sz="2500" i="1">
                        <a:latin typeface="Cambria Math"/>
                      </a:rPr>
                      <m:t>+</m:t>
                    </m:r>
                    <m:r>
                      <a:rPr lang="en-US" sz="2500" i="1">
                        <a:latin typeface="Cambria Math"/>
                      </a:rPr>
                      <m:t>𝐴𝐶</m:t>
                    </m:r>
                    <m:r>
                      <a:rPr lang="en-US" sz="2500" i="1">
                        <a:latin typeface="Cambria Math"/>
                      </a:rPr>
                      <m:t> −</m:t>
                    </m:r>
                  </m:oMath>
                </a14:m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i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uchburchak</a:t>
                </a:r>
                <a:r>
                  <a:rPr lang="en-US" sz="2500" i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i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perimetri</a:t>
                </a:r>
                <a:r>
                  <a:rPr lang="en-US" sz="2500" i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500" i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6904" y="1836068"/>
                <a:ext cx="4145943" cy="338554"/>
              </a:xfrm>
              <a:prstGeom prst="rect">
                <a:avLst/>
              </a:prstGeom>
              <a:blipFill rotWithShape="1">
                <a:blip r:embed="rId7"/>
                <a:stretch>
                  <a:fillRect t="-5357" b="-214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4229124" y="857106"/>
                <a:ext cx="3275238" cy="537440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500" i="1">
                        <a:latin typeface="Cambria Math"/>
                        <a:ea typeface="Cambria Math"/>
                      </a:rPr>
                      <m:t>∆</m:t>
                    </m:r>
                    <m:r>
                      <a:rPr lang="en-US" sz="2500" i="1">
                        <a:latin typeface="Cambria Math"/>
                      </a:rPr>
                      <m:t>𝐴𝐵𝐶</m:t>
                    </m:r>
                    <m:r>
                      <a:rPr lang="en-US" sz="2500" i="1">
                        <a:latin typeface="Cambria Math"/>
                      </a:rPr>
                      <m:t>− </m:t>
                    </m:r>
                  </m:oMath>
                </a14:m>
                <a:r>
                  <a:rPr lang="en-US" sz="2500" i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uchburchak</a:t>
                </a:r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9124" y="857106"/>
                <a:ext cx="3275238" cy="537440"/>
              </a:xfrm>
              <a:prstGeom prst="rect">
                <a:avLst/>
              </a:prstGeom>
              <a:blipFill rotWithShape="1">
                <a:blip r:embed="rId8"/>
                <a:stretch>
                  <a:fillRect t="-3409" b="-204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3429080" y="2262929"/>
                <a:ext cx="5697116" cy="537440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500" i="1">
                        <a:latin typeface="Cambria Math"/>
                      </a:rPr>
                      <m:t>∠</m:t>
                    </m:r>
                    <m:r>
                      <a:rPr lang="en-US" sz="2500" i="1">
                        <a:latin typeface="Cambria Math"/>
                      </a:rPr>
                      <m:t>𝐴</m:t>
                    </m:r>
                    <m:r>
                      <a:rPr lang="en-US" sz="2500" i="1">
                        <a:latin typeface="Cambria Math"/>
                      </a:rPr>
                      <m:t>,∠</m:t>
                    </m:r>
                    <m:r>
                      <a:rPr lang="en-US" sz="2500" i="1">
                        <a:latin typeface="Cambria Math"/>
                      </a:rPr>
                      <m:t>𝐵</m:t>
                    </m:r>
                    <m:r>
                      <a:rPr lang="en-US" sz="2500" i="1">
                        <a:latin typeface="Cambria Math"/>
                      </a:rPr>
                      <m:t>,∠</m:t>
                    </m:r>
                    <m:r>
                      <a:rPr lang="en-US" sz="2500" i="1">
                        <a:latin typeface="Cambria Math"/>
                      </a:rPr>
                      <m:t>𝐶</m:t>
                    </m:r>
                  </m:oMath>
                </a14:m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500" i="1" dirty="0">
                        <a:latin typeface="Cambria Math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i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uchburchak</a:t>
                </a:r>
                <a:r>
                  <a:rPr lang="en-US" sz="2500" i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i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burchaklari</a:t>
                </a:r>
                <a:endParaRPr lang="ru-RU" sz="2500" i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9080" y="2262929"/>
                <a:ext cx="5697116" cy="537440"/>
              </a:xfrm>
              <a:prstGeom prst="rect">
                <a:avLst/>
              </a:prstGeom>
              <a:blipFill rotWithShape="1">
                <a:blip r:embed="rId9"/>
                <a:stretch>
                  <a:fillRect t="-2273" b="-215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457485" y="3785404"/>
                <a:ext cx="7997271" cy="1186848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"/>
                        <m:endChr m:val="}"/>
                        <m:ctrlPr>
                          <a:rPr lang="en-US" sz="2500" i="1">
                            <a:latin typeface="Cambria Math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500" i="1">
                                <a:latin typeface="Cambria Math"/>
                              </a:rPr>
                            </m:ctrlPr>
                          </m:eqArrPr>
                          <m:e>
                            <m:r>
                              <a:rPr lang="en-US" sz="2500" i="1">
                                <a:latin typeface="Cambria Math"/>
                              </a:rPr>
                              <m:t>𝐴𝐶</m:t>
                            </m:r>
                            <m:r>
                              <a:rPr lang="en-US" sz="2500" i="1">
                                <a:latin typeface="Cambria Math"/>
                              </a:rPr>
                              <m:t>−</m:t>
                            </m:r>
                            <m:r>
                              <a:rPr lang="en-US" sz="2500" i="1">
                                <a:latin typeface="Cambria Math"/>
                              </a:rPr>
                              <m:t>𝐵𝐶</m:t>
                            </m:r>
                            <m:r>
                              <a:rPr lang="en-US" sz="2500" i="1">
                                <a:latin typeface="Cambria Math"/>
                              </a:rPr>
                              <m:t>&lt;</m:t>
                            </m:r>
                            <m:r>
                              <a:rPr lang="en-US" sz="2500" i="1">
                                <a:latin typeface="Cambria Math"/>
                              </a:rPr>
                              <m:t>𝐴𝐵</m:t>
                            </m:r>
                            <m:r>
                              <a:rPr lang="en-US" sz="2500" i="1">
                                <a:latin typeface="Cambria Math"/>
                              </a:rPr>
                              <m:t>&lt;</m:t>
                            </m:r>
                            <m:r>
                              <a:rPr lang="en-US" sz="2500" i="1">
                                <a:latin typeface="Cambria Math"/>
                              </a:rPr>
                              <m:t>𝐴𝐶</m:t>
                            </m:r>
                            <m:r>
                              <a:rPr lang="en-US" sz="2500" i="1">
                                <a:latin typeface="Cambria Math"/>
                              </a:rPr>
                              <m:t>+</m:t>
                            </m:r>
                            <m:r>
                              <a:rPr lang="en-US" sz="2500" i="1">
                                <a:latin typeface="Cambria Math"/>
                              </a:rPr>
                              <m:t>𝐵𝐶</m:t>
                            </m:r>
                          </m:e>
                          <m:e>
                            <m:r>
                              <a:rPr lang="en-US" sz="2500" i="1">
                                <a:latin typeface="Cambria Math"/>
                              </a:rPr>
                              <m:t>𝐴𝐶</m:t>
                            </m:r>
                            <m:r>
                              <a:rPr lang="en-US" sz="2500" i="1">
                                <a:latin typeface="Cambria Math"/>
                              </a:rPr>
                              <m:t>−</m:t>
                            </m:r>
                            <m:r>
                              <a:rPr lang="en-US" sz="2500" i="1">
                                <a:latin typeface="Cambria Math"/>
                              </a:rPr>
                              <m:t>𝐴𝐵</m:t>
                            </m:r>
                            <m:r>
                              <a:rPr lang="en-US" sz="2500" i="1">
                                <a:latin typeface="Cambria Math"/>
                              </a:rPr>
                              <m:t>&lt;</m:t>
                            </m:r>
                            <m:r>
                              <a:rPr lang="en-US" sz="2500" i="1">
                                <a:latin typeface="Cambria Math"/>
                              </a:rPr>
                              <m:t>𝐵𝐶</m:t>
                            </m:r>
                            <m:r>
                              <a:rPr lang="en-US" sz="2500" i="1">
                                <a:latin typeface="Cambria Math"/>
                              </a:rPr>
                              <m:t>&lt;</m:t>
                            </m:r>
                            <m:r>
                              <a:rPr lang="en-US" sz="2500" i="1">
                                <a:latin typeface="Cambria Math"/>
                              </a:rPr>
                              <m:t>𝐴𝐶</m:t>
                            </m:r>
                            <m:r>
                              <a:rPr lang="en-US" sz="2500" i="1">
                                <a:latin typeface="Cambria Math"/>
                              </a:rPr>
                              <m:t>+</m:t>
                            </m:r>
                            <m:r>
                              <a:rPr lang="en-US" sz="2500" i="1">
                                <a:latin typeface="Cambria Math"/>
                              </a:rPr>
                              <m:t>𝐴𝐵</m:t>
                            </m:r>
                          </m:e>
                          <m:e>
                            <m:r>
                              <a:rPr lang="en-US" sz="2500" i="1">
                                <a:latin typeface="Cambria Math"/>
                              </a:rPr>
                              <m:t>𝐵𝐶</m:t>
                            </m:r>
                            <m:r>
                              <a:rPr lang="en-US" sz="2500" i="1">
                                <a:latin typeface="Cambria Math"/>
                              </a:rPr>
                              <m:t>−</m:t>
                            </m:r>
                            <m:r>
                              <a:rPr lang="en-US" sz="2500" i="1">
                                <a:latin typeface="Cambria Math"/>
                              </a:rPr>
                              <m:t>𝐴𝐵</m:t>
                            </m:r>
                            <m:r>
                              <a:rPr lang="en-US" sz="2500" i="1">
                                <a:latin typeface="Cambria Math"/>
                              </a:rPr>
                              <m:t>&lt;</m:t>
                            </m:r>
                            <m:r>
                              <a:rPr lang="en-US" sz="2500" i="1">
                                <a:latin typeface="Cambria Math"/>
                              </a:rPr>
                              <m:t>𝐴𝐶</m:t>
                            </m:r>
                            <m:r>
                              <a:rPr lang="en-US" sz="2500" i="1">
                                <a:latin typeface="Cambria Math"/>
                              </a:rPr>
                              <m:t>&lt;</m:t>
                            </m:r>
                            <m:r>
                              <a:rPr lang="en-US" sz="2500" i="1">
                                <a:latin typeface="Cambria Math"/>
                              </a:rPr>
                              <m:t>𝐵𝐶</m:t>
                            </m:r>
                            <m:r>
                              <a:rPr lang="en-US" sz="2500" i="1">
                                <a:latin typeface="Cambria Math"/>
                              </a:rPr>
                              <m:t>+1</m:t>
                            </m:r>
                            <m:r>
                              <a:rPr lang="en-US" sz="2500" i="1">
                                <a:latin typeface="Cambria Math"/>
                              </a:rPr>
                              <m:t>𝐵</m:t>
                            </m:r>
                          </m:e>
                        </m:eqArr>
                      </m:e>
                    </m:d>
                    <m:r>
                      <a:rPr lang="en-US" sz="2500" i="1">
                        <a:latin typeface="Cambria Math"/>
                      </a:rPr>
                      <m:t> −</m:t>
                    </m:r>
                  </m:oMath>
                </a14:m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i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uchburchak</a:t>
                </a:r>
                <a:r>
                  <a:rPr lang="en-US" sz="2500" i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i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tengsizligi</a:t>
                </a:r>
                <a:r>
                  <a:rPr lang="en-US" sz="2500" i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500" i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485" y="3785404"/>
                <a:ext cx="7997271" cy="1186848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Дуга 23"/>
          <p:cNvSpPr/>
          <p:nvPr/>
        </p:nvSpPr>
        <p:spPr>
          <a:xfrm rot="882130">
            <a:off x="995293" y="2421372"/>
            <a:ext cx="374232" cy="372605"/>
          </a:xfrm>
          <a:prstGeom prst="arc">
            <a:avLst>
              <a:gd name="adj1" fmla="val 15166798"/>
              <a:gd name="adj2" fmla="val 0"/>
            </a:avLst>
          </a:prstGeom>
          <a:ln w="12700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  <p:txBody>
          <a:bodyPr lIns="145143" tIns="72571" rIns="145143" bIns="72571" rtlCol="0" anchor="ctr"/>
          <a:lstStyle/>
          <a:p>
            <a:pPr algn="ctr"/>
            <a:endParaRPr lang="ru-RU"/>
          </a:p>
        </p:txBody>
      </p:sp>
      <p:sp>
        <p:nvSpPr>
          <p:cNvPr id="29" name="Дуга 28"/>
          <p:cNvSpPr/>
          <p:nvPr/>
        </p:nvSpPr>
        <p:spPr>
          <a:xfrm rot="15088906">
            <a:off x="2632865" y="2335594"/>
            <a:ext cx="374289" cy="436108"/>
          </a:xfrm>
          <a:prstGeom prst="arc">
            <a:avLst>
              <a:gd name="adj1" fmla="val 15166798"/>
              <a:gd name="adj2" fmla="val 0"/>
            </a:avLst>
          </a:prstGeom>
          <a:ln w="12700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  <p:txBody>
          <a:bodyPr lIns="145143" tIns="72571" rIns="145143" bIns="72571" rtlCol="0" anchor="ctr"/>
          <a:lstStyle/>
          <a:p>
            <a:pPr algn="ctr"/>
            <a:endParaRPr lang="ru-RU"/>
          </a:p>
        </p:txBody>
      </p:sp>
      <p:sp>
        <p:nvSpPr>
          <p:cNvPr id="30" name="Дуга 29"/>
          <p:cNvSpPr/>
          <p:nvPr/>
        </p:nvSpPr>
        <p:spPr>
          <a:xfrm rot="7984410">
            <a:off x="1549171" y="1169315"/>
            <a:ext cx="374289" cy="335158"/>
          </a:xfrm>
          <a:prstGeom prst="arc">
            <a:avLst>
              <a:gd name="adj1" fmla="val 15166798"/>
              <a:gd name="adj2" fmla="val 0"/>
            </a:avLst>
          </a:prstGeom>
          <a:ln w="12700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  <p:txBody>
          <a:bodyPr lIns="145143" tIns="72571" rIns="145143" bIns="72571"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3553909" y="3291716"/>
                <a:ext cx="3532518" cy="537440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i="1">
                          <a:latin typeface="Cambria Math"/>
                        </a:rPr>
                        <m:t>∠</m:t>
                      </m:r>
                      <m:r>
                        <a:rPr lang="en-US" sz="2500" i="1">
                          <a:latin typeface="Cambria Math"/>
                        </a:rPr>
                        <m:t>𝐴</m:t>
                      </m:r>
                      <m:r>
                        <a:rPr lang="en-US" sz="2500" i="1">
                          <a:latin typeface="Cambria Math"/>
                        </a:rPr>
                        <m:t>+∠</m:t>
                      </m:r>
                      <m:r>
                        <a:rPr lang="en-US" sz="2500" i="1">
                          <a:latin typeface="Cambria Math"/>
                        </a:rPr>
                        <m:t>𝐵</m:t>
                      </m:r>
                      <m:r>
                        <a:rPr lang="en-US" sz="2500" i="1">
                          <a:latin typeface="Cambria Math"/>
                        </a:rPr>
                        <m:t>+∠</m:t>
                      </m:r>
                      <m:r>
                        <a:rPr lang="en-US" sz="2500" i="1">
                          <a:latin typeface="Cambria Math"/>
                        </a:rPr>
                        <m:t>𝐶</m:t>
                      </m:r>
                      <m:r>
                        <a:rPr lang="en-US" sz="2500" i="1">
                          <a:latin typeface="Cambria Math"/>
                        </a:rPr>
                        <m:t>=180°</m:t>
                      </m:r>
                    </m:oMath>
                  </m:oMathPara>
                </a14:m>
                <a:endParaRPr lang="ru-RU" sz="2500" i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3909" y="3291716"/>
                <a:ext cx="3532518" cy="53744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object 2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4"/>
          <p:cNvSpPr txBox="1">
            <a:spLocks/>
          </p:cNvSpPr>
          <p:nvPr/>
        </p:nvSpPr>
        <p:spPr>
          <a:xfrm>
            <a:off x="342395" y="192346"/>
            <a:ext cx="8557312" cy="611865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dirty="0" err="1">
                <a:latin typeface="Arial" pitchFamily="34" charset="0"/>
                <a:cs typeface="Arial" pitchFamily="34" charset="0"/>
              </a:rPr>
              <a:t>Uchburchak</a:t>
            </a:r>
            <a:endParaRPr lang="ru-RU" sz="3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891056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  <p:bldP spid="11" grpId="0" animBg="1"/>
      <p:bldP spid="17" grpId="0"/>
      <p:bldP spid="19" grpId="0"/>
      <p:bldP spid="20" grpId="0"/>
      <p:bldP spid="21" grpId="0"/>
      <p:bldP spid="22" grpId="0"/>
      <p:bldP spid="25" grpId="0"/>
      <p:bldP spid="26" grpId="0"/>
      <p:bldP spid="24" grpId="0" animBg="1"/>
      <p:bldP spid="29" grpId="0" animBg="1"/>
      <p:bldP spid="30" grpId="0" animBg="1"/>
      <p:bldP spid="2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Объект 2"/>
          <p:cNvSpPr>
            <a:spLocks noGrp="1"/>
          </p:cNvSpPr>
          <p:nvPr>
            <p:ph idx="4294967295"/>
          </p:nvPr>
        </p:nvSpPr>
        <p:spPr>
          <a:xfrm>
            <a:off x="914653" y="891807"/>
            <a:ext cx="7771863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dirty="0" err="1"/>
              <a:t>Darslikning</a:t>
            </a:r>
            <a:r>
              <a:rPr lang="en-US" sz="3200" dirty="0"/>
              <a:t> </a:t>
            </a:r>
            <a:endParaRPr lang="ru-RU" sz="3200" dirty="0"/>
          </a:p>
          <a:p>
            <a:r>
              <a:rPr lang="en-US" sz="3200" b="1" dirty="0">
                <a:solidFill>
                  <a:srgbClr val="7030A0"/>
                </a:solidFill>
              </a:rPr>
              <a:t>7</a:t>
            </a:r>
            <a:r>
              <a:rPr lang="en-US" sz="3200" dirty="0"/>
              <a:t> </a:t>
            </a:r>
            <a:r>
              <a:rPr lang="en-US" sz="3200" dirty="0" err="1"/>
              <a:t>betidagi</a:t>
            </a:r>
            <a:r>
              <a:rPr lang="en-US" sz="3200" dirty="0"/>
              <a:t> </a:t>
            </a:r>
            <a:r>
              <a:rPr lang="en-US" sz="3200" b="1" dirty="0">
                <a:solidFill>
                  <a:srgbClr val="7030A0"/>
                </a:solidFill>
              </a:rPr>
              <a:t>5, 7, 8, 9, 11 </a:t>
            </a:r>
            <a:r>
              <a:rPr lang="en-US" sz="3200" dirty="0" err="1"/>
              <a:t>mashqlar</a:t>
            </a:r>
            <a:r>
              <a:rPr lang="en-US" sz="3200" dirty="0"/>
              <a:t>; </a:t>
            </a:r>
            <a:endParaRPr lang="ru-RU" sz="3200" dirty="0"/>
          </a:p>
        </p:txBody>
      </p:sp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281" y="2343131"/>
            <a:ext cx="4392488" cy="2308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bject 2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4"/>
          <p:cNvSpPr txBox="1">
            <a:spLocks/>
          </p:cNvSpPr>
          <p:nvPr/>
        </p:nvSpPr>
        <p:spPr>
          <a:xfrm>
            <a:off x="342395" y="192346"/>
            <a:ext cx="8557312" cy="611209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dirty="0" err="1">
                <a:latin typeface="Arial" pitchFamily="34" charset="0"/>
                <a:cs typeface="Arial" pitchFamily="34" charset="0"/>
              </a:rPr>
              <a:t>Mustaqil</a:t>
            </a:r>
            <a:r>
              <a:rPr lang="en-US" sz="3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>
                <a:latin typeface="Arial" pitchFamily="34" charset="0"/>
                <a:cs typeface="Arial" pitchFamily="34" charset="0"/>
              </a:rPr>
              <a:t>bajarish</a:t>
            </a:r>
            <a:r>
              <a:rPr lang="en-US" sz="3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>
                <a:latin typeface="Arial" pitchFamily="34" charset="0"/>
                <a:cs typeface="Arial" pitchFamily="34" charset="0"/>
              </a:rPr>
              <a:t>uchun</a:t>
            </a:r>
            <a:r>
              <a:rPr lang="en-US" sz="3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>
                <a:latin typeface="Arial" pitchFamily="34" charset="0"/>
                <a:cs typeface="Arial" pitchFamily="34" charset="0"/>
              </a:rPr>
              <a:t>topshiriqlar</a:t>
            </a:r>
            <a:endParaRPr lang="ru-RU" sz="3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232957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 idx="4294967295"/>
          </p:nvPr>
        </p:nvSpPr>
        <p:spPr>
          <a:xfrm>
            <a:off x="886203" y="1363884"/>
            <a:ext cx="6888211" cy="1390409"/>
          </a:xfrm>
          <a:prstGeom prst="rect">
            <a:avLst/>
          </a:prstGeom>
        </p:spPr>
        <p:txBody>
          <a:bodyPr vert="horz" wrap="square" lIns="0" tIns="24158" rIns="0" bIns="0" rtlCol="0">
            <a:spAutoFit/>
          </a:bodyPr>
          <a:lstStyle/>
          <a:p>
            <a:pPr marL="62411" algn="ctr">
              <a:spcBef>
                <a:spcPts val="190"/>
              </a:spcBef>
            </a:pPr>
            <a:r>
              <a:rPr lang="en-US" sz="4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E’TIBORINGIZ UCHUN RAHMAT!</a:t>
            </a:r>
            <a:endParaRPr spc="16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51154" y="4383551"/>
            <a:ext cx="4572000" cy="592648"/>
          </a:xfrm>
          <a:prstGeom prst="rect">
            <a:avLst/>
          </a:prstGeom>
        </p:spPr>
        <p:txBody>
          <a:bodyPr lIns="144954" tIns="72478" rIns="144954" bIns="72478">
            <a:spAutoFit/>
          </a:bodyPr>
          <a:lstStyle/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342397" y="192346"/>
            <a:ext cx="8475234" cy="538679"/>
          </a:xfrm>
          <a:prstGeom prst="rect">
            <a:avLst/>
          </a:prstGeom>
        </p:spPr>
        <p:txBody>
          <a:bodyPr vert="horz" wrap="square" lIns="0" tIns="26172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2" algn="ctr">
              <a:spcBef>
                <a:spcPts val="206"/>
              </a:spcBef>
            </a:pPr>
            <a:r>
              <a:rPr lang="en-US" sz="3300" spc="24" dirty="0">
                <a:latin typeface="Arial" pitchFamily="34" charset="0"/>
                <a:cs typeface="Arial" pitchFamily="34" charset="0"/>
              </a:rPr>
              <a:t>ARALASHMAGA OID MASALALAR</a:t>
            </a:r>
            <a:endParaRPr lang="en-US" sz="33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/>
          <p:nvPr/>
        </p:nvSpPr>
        <p:spPr>
          <a:xfrm>
            <a:off x="174222" y="99897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7514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342395" y="192346"/>
            <a:ext cx="8557312" cy="611865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dirty="0" err="1">
                <a:latin typeface="Arial" pitchFamily="34" charset="0"/>
                <a:cs typeface="Arial" pitchFamily="34" charset="0"/>
              </a:rPr>
              <a:t>Uchburchak</a:t>
            </a:r>
            <a:endParaRPr lang="ru-RU" sz="3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95736" y="1234384"/>
            <a:ext cx="4399629" cy="6430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44982" tIns="72492" rIns="144982" bIns="72492" rtlCol="0" anchor="ctr"/>
          <a:lstStyle/>
          <a:p>
            <a:pPr algn="ctr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15616" y="2178217"/>
            <a:ext cx="3141991" cy="57298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44982" tIns="72492" rIns="144982" bIns="72492" rtlCol="0" anchor="ctr"/>
          <a:lstStyle/>
          <a:p>
            <a:r>
              <a:rPr lang="en-US" sz="2500" dirty="0" err="1">
                <a:latin typeface="Arial" pitchFamily="34" charset="0"/>
                <a:cs typeface="Arial" pitchFamily="34" charset="0"/>
              </a:rPr>
              <a:t>Tomoniga</a:t>
            </a:r>
            <a:r>
              <a:rPr lang="en-US" sz="25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latin typeface="Arial" pitchFamily="34" charset="0"/>
                <a:cs typeface="Arial" pitchFamily="34" charset="0"/>
              </a:rPr>
              <a:t>ko‘ra</a:t>
            </a:r>
            <a:endParaRPr lang="en-US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4644008" y="2178219"/>
            <a:ext cx="3335538" cy="57298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44982" tIns="72492" rIns="144982" bIns="72492" rtlCol="0" anchor="ctr"/>
          <a:lstStyle/>
          <a:p>
            <a:r>
              <a:rPr lang="en-US" sz="2500" dirty="0" err="1">
                <a:latin typeface="Arial" pitchFamily="34" charset="0"/>
                <a:cs typeface="Arial" pitchFamily="34" charset="0"/>
              </a:rPr>
              <a:t>Burchagiga</a:t>
            </a:r>
            <a:r>
              <a:rPr lang="en-US" sz="25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latin typeface="Arial" pitchFamily="34" charset="0"/>
                <a:cs typeface="Arial" pitchFamily="34" charset="0"/>
              </a:rPr>
              <a:t>ko‘ra</a:t>
            </a:r>
            <a:endParaRPr lang="en-US" sz="25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5" name="Прямая соединительная линия 44"/>
          <p:cNvCxnSpPr>
            <a:stCxn id="2" idx="2"/>
            <a:endCxn id="6" idx="0"/>
          </p:cNvCxnSpPr>
          <p:nvPr/>
        </p:nvCxnSpPr>
        <p:spPr>
          <a:xfrm flipH="1">
            <a:off x="2686612" y="1877453"/>
            <a:ext cx="1708939" cy="30076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>
            <a:stCxn id="2" idx="2"/>
            <a:endCxn id="28" idx="0"/>
          </p:cNvCxnSpPr>
          <p:nvPr/>
        </p:nvCxnSpPr>
        <p:spPr>
          <a:xfrm>
            <a:off x="4395551" y="1877453"/>
            <a:ext cx="1916226" cy="30076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Прямоугольник 38"/>
          <p:cNvSpPr/>
          <p:nvPr/>
        </p:nvSpPr>
        <p:spPr>
          <a:xfrm>
            <a:off x="106016" y="2871991"/>
            <a:ext cx="2351184" cy="48314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44982" tIns="72492" rIns="144982" bIns="72492" rtlCol="0" anchor="ctr"/>
          <a:lstStyle/>
          <a:p>
            <a:r>
              <a:rPr lang="en-US" sz="2500" dirty="0" err="1">
                <a:latin typeface="Arial" pitchFamily="34" charset="0"/>
                <a:cs typeface="Arial" pitchFamily="34" charset="0"/>
              </a:rPr>
              <a:t>Teng</a:t>
            </a:r>
            <a:r>
              <a:rPr lang="en-US" sz="25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latin typeface="Arial" pitchFamily="34" charset="0"/>
                <a:cs typeface="Arial" pitchFamily="34" charset="0"/>
              </a:rPr>
              <a:t>tomonli</a:t>
            </a:r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683568" y="3475925"/>
            <a:ext cx="1810883" cy="48314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44982" tIns="72492" rIns="144982" bIns="72492" rtlCol="0" anchor="ctr"/>
          <a:lstStyle/>
          <a:p>
            <a:r>
              <a:rPr lang="en-US" sz="2500" dirty="0" err="1">
                <a:latin typeface="Arial" pitchFamily="34" charset="0"/>
                <a:cs typeface="Arial" pitchFamily="34" charset="0"/>
              </a:rPr>
              <a:t>Teng</a:t>
            </a:r>
            <a:r>
              <a:rPr lang="en-US" sz="25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latin typeface="Arial" pitchFamily="34" charset="0"/>
                <a:cs typeface="Arial" pitchFamily="34" charset="0"/>
              </a:rPr>
              <a:t>yonli</a:t>
            </a:r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2105552" y="4044628"/>
            <a:ext cx="2106408" cy="48314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44982" tIns="72492" rIns="144982" bIns="72492" rtlCol="0" anchor="ctr"/>
          <a:lstStyle/>
          <a:p>
            <a:r>
              <a:rPr lang="en-US" sz="2500" dirty="0" err="1">
                <a:latin typeface="Arial" pitchFamily="34" charset="0"/>
                <a:cs typeface="Arial" pitchFamily="34" charset="0"/>
              </a:rPr>
              <a:t>Turli</a:t>
            </a:r>
            <a:r>
              <a:rPr lang="en-US" sz="25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latin typeface="Arial" pitchFamily="34" charset="0"/>
                <a:cs typeface="Arial" pitchFamily="34" charset="0"/>
              </a:rPr>
              <a:t>tomonli</a:t>
            </a:r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6553920" y="2871991"/>
            <a:ext cx="2513819" cy="48314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44982" tIns="72492" rIns="144982" bIns="72492" rtlCol="0" anchor="ctr"/>
          <a:lstStyle/>
          <a:p>
            <a:r>
              <a:rPr lang="en-US" sz="2500" dirty="0" err="1">
                <a:latin typeface="Arial" pitchFamily="34" charset="0"/>
                <a:cs typeface="Arial" pitchFamily="34" charset="0"/>
              </a:rPr>
              <a:t>O‘tkir</a:t>
            </a:r>
            <a:r>
              <a:rPr lang="en-US" sz="25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latin typeface="Arial" pitchFamily="34" charset="0"/>
                <a:cs typeface="Arial" pitchFamily="34" charset="0"/>
              </a:rPr>
              <a:t>burchakli</a:t>
            </a:r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6436981" y="3475925"/>
            <a:ext cx="2599515" cy="48314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44982" tIns="72492" rIns="144982" bIns="72492" rtlCol="0" anchor="ctr"/>
          <a:lstStyle/>
          <a:p>
            <a:r>
              <a:rPr lang="en-US" sz="2500" dirty="0" err="1"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25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latin typeface="Arial" pitchFamily="34" charset="0"/>
                <a:cs typeface="Arial" pitchFamily="34" charset="0"/>
              </a:rPr>
              <a:t>burchakli</a:t>
            </a:r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4716016" y="4039596"/>
            <a:ext cx="2846468" cy="48314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44982" tIns="72492" rIns="144982" bIns="72492" rtlCol="0" anchor="ctr"/>
          <a:lstStyle/>
          <a:p>
            <a:r>
              <a:rPr lang="en-US" sz="2500" dirty="0" err="1">
                <a:latin typeface="Arial" pitchFamily="34" charset="0"/>
                <a:cs typeface="Arial" pitchFamily="34" charset="0"/>
              </a:rPr>
              <a:t>O‘tmas</a:t>
            </a:r>
            <a:r>
              <a:rPr lang="en-US" sz="25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latin typeface="Arial" pitchFamily="34" charset="0"/>
                <a:cs typeface="Arial" pitchFamily="34" charset="0"/>
              </a:rPr>
              <a:t>burchakli</a:t>
            </a:r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3" name="Прямая соединительная линия 42"/>
          <p:cNvCxnSpPr>
            <a:stCxn id="6" idx="2"/>
            <a:endCxn id="39" idx="3"/>
          </p:cNvCxnSpPr>
          <p:nvPr/>
        </p:nvCxnSpPr>
        <p:spPr>
          <a:xfrm flipH="1">
            <a:off x="2457200" y="2751205"/>
            <a:ext cx="229412" cy="36236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>
            <a:stCxn id="6" idx="2"/>
            <a:endCxn id="60" idx="3"/>
          </p:cNvCxnSpPr>
          <p:nvPr/>
        </p:nvCxnSpPr>
        <p:spPr>
          <a:xfrm flipH="1">
            <a:off x="2494451" y="2751205"/>
            <a:ext cx="192161" cy="96629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>
            <a:stCxn id="6" idx="2"/>
            <a:endCxn id="62" idx="0"/>
          </p:cNvCxnSpPr>
          <p:nvPr/>
        </p:nvCxnSpPr>
        <p:spPr>
          <a:xfrm>
            <a:off x="2686612" y="2751205"/>
            <a:ext cx="472144" cy="1293423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>
            <a:stCxn id="28" idx="2"/>
            <a:endCxn id="64" idx="1"/>
          </p:cNvCxnSpPr>
          <p:nvPr/>
        </p:nvCxnSpPr>
        <p:spPr>
          <a:xfrm>
            <a:off x="6311777" y="2751207"/>
            <a:ext cx="242143" cy="36235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>
            <a:stCxn id="28" idx="2"/>
            <a:endCxn id="65" idx="1"/>
          </p:cNvCxnSpPr>
          <p:nvPr/>
        </p:nvCxnSpPr>
        <p:spPr>
          <a:xfrm>
            <a:off x="6311777" y="2751207"/>
            <a:ext cx="125204" cy="966292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>
            <a:stCxn id="28" idx="2"/>
            <a:endCxn id="66" idx="0"/>
          </p:cNvCxnSpPr>
          <p:nvPr/>
        </p:nvCxnSpPr>
        <p:spPr>
          <a:xfrm flipH="1">
            <a:off x="6139250" y="2751207"/>
            <a:ext cx="172527" cy="1288389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1971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28" grpId="0" animBg="1"/>
      <p:bldP spid="39" grpId="0" animBg="1"/>
      <p:bldP spid="60" grpId="0" animBg="1"/>
      <p:bldP spid="62" grpId="0" animBg="1"/>
      <p:bldP spid="64" grpId="0" animBg="1"/>
      <p:bldP spid="65" grpId="0" animBg="1"/>
      <p:bldP spid="6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900" y="857106"/>
            <a:ext cx="8800492" cy="26291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-36512" y="3486227"/>
                <a:ext cx="1949023" cy="1300722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500" i="1">
                        <a:latin typeface="Cambria Math"/>
                      </a:rPr>
                      <m:t>𝑎</m:t>
                    </m:r>
                    <m:r>
                      <a:rPr lang="en-US" sz="2500" i="1">
                        <a:latin typeface="Cambria Math"/>
                      </a:rPr>
                      <m:t>)</m:t>
                    </m:r>
                  </m:oMath>
                </a14:m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burchakli</a:t>
                </a:r>
                <a:endParaRPr lang="en-US" sz="2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uchburchak</a:t>
                </a:r>
                <a:endParaRPr lang="ru-RU" sz="2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3486227"/>
                <a:ext cx="1949023" cy="1300722"/>
              </a:xfrm>
              <a:prstGeom prst="rect">
                <a:avLst/>
              </a:prstGeom>
              <a:blipFill rotWithShape="1">
                <a:blip r:embed="rId3"/>
                <a:stretch>
                  <a:fillRect l="-2500" t="-1408" b="-84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760450" y="3506505"/>
                <a:ext cx="1949023" cy="1300722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14:m>
                  <m:oMath xmlns:m="http://schemas.openxmlformats.org/officeDocument/2006/math">
                    <m:r>
                      <a:rPr lang="en-US" sz="2500" i="1">
                        <a:latin typeface="Cambria Math"/>
                      </a:rPr>
                      <m:t>)</m:t>
                    </m:r>
                  </m:oMath>
                </a14:m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o‘tkir </a:t>
                </a:r>
              </a:p>
              <a:p>
                <a:r>
                  <a:rPr lang="en-US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burchakli</a:t>
                </a:r>
                <a:endParaRPr lang="en-US" sz="2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uchburchak</a:t>
                </a:r>
                <a:endParaRPr lang="ru-RU" sz="2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0450" y="3506505"/>
                <a:ext cx="1949023" cy="1300722"/>
              </a:xfrm>
              <a:prstGeom prst="rect">
                <a:avLst/>
              </a:prstGeom>
              <a:blipFill rotWithShape="1">
                <a:blip r:embed="rId4"/>
                <a:stretch>
                  <a:fillRect l="-2500" t="-935" b="-84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3559081" y="3486227"/>
                <a:ext cx="1949023" cy="1300722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c</a:t>
                </a:r>
                <a14:m>
                  <m:oMath xmlns:m="http://schemas.openxmlformats.org/officeDocument/2006/math">
                    <m:r>
                      <a:rPr lang="en-US" sz="2500" i="1">
                        <a:latin typeface="Cambria Math"/>
                      </a:rPr>
                      <m:t>)</m:t>
                    </m:r>
                  </m:oMath>
                </a14:m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yonli</a:t>
                </a:r>
                <a:endParaRPr lang="en-US" sz="2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uchburchak</a:t>
                </a:r>
                <a:endParaRPr lang="ru-RU" sz="2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9081" y="3486227"/>
                <a:ext cx="1949023" cy="1300722"/>
              </a:xfrm>
              <a:prstGeom prst="rect">
                <a:avLst/>
              </a:prstGeom>
              <a:blipFill rotWithShape="1">
                <a:blip r:embed="rId5"/>
                <a:stretch>
                  <a:fillRect l="-2500" t="-1408" b="-84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5372046" y="3486227"/>
                <a:ext cx="1949023" cy="1300722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d</a:t>
                </a:r>
                <a14:m>
                  <m:oMath xmlns:m="http://schemas.openxmlformats.org/officeDocument/2006/math">
                    <m:r>
                      <a:rPr lang="en-US" sz="2500" i="1">
                        <a:latin typeface="Cambria Math"/>
                      </a:rPr>
                      <m:t>)</m:t>
                    </m:r>
                  </m:oMath>
                </a14:m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tomonli</a:t>
                </a:r>
                <a:endParaRPr lang="en-US" sz="2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uchburchak</a:t>
                </a:r>
                <a:endParaRPr lang="ru-RU" sz="2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2046" y="3486227"/>
                <a:ext cx="1949023" cy="1300722"/>
              </a:xfrm>
              <a:prstGeom prst="rect">
                <a:avLst/>
              </a:prstGeom>
              <a:blipFill rotWithShape="1">
                <a:blip r:embed="rId6"/>
                <a:stretch>
                  <a:fillRect l="-2188" t="-1408" b="-84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7236296" y="3486227"/>
                <a:ext cx="1949023" cy="1300722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e</a:t>
                </a:r>
                <a14:m>
                  <m:oMath xmlns:m="http://schemas.openxmlformats.org/officeDocument/2006/math">
                    <m:r>
                      <a:rPr lang="en-US" sz="2500" i="1">
                        <a:latin typeface="Cambria Math"/>
                      </a:rPr>
                      <m:t>)</m:t>
                    </m:r>
                  </m:oMath>
                </a14:m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o‘tmas </a:t>
                </a:r>
              </a:p>
              <a:p>
                <a:r>
                  <a:rPr lang="en-US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burchakli</a:t>
                </a:r>
                <a:endParaRPr lang="en-US" sz="2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uchburchak</a:t>
                </a:r>
                <a:endParaRPr lang="ru-RU" sz="2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6296" y="3486227"/>
                <a:ext cx="1949023" cy="1300722"/>
              </a:xfrm>
              <a:prstGeom prst="rect">
                <a:avLst/>
              </a:prstGeom>
              <a:blipFill rotWithShape="1">
                <a:blip r:embed="rId7"/>
                <a:stretch>
                  <a:fillRect l="-2500" t="-1408" b="-84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единительная линия 12"/>
          <p:cNvCxnSpPr/>
          <p:nvPr/>
        </p:nvCxnSpPr>
        <p:spPr>
          <a:xfrm flipV="1">
            <a:off x="1828990" y="3486227"/>
            <a:ext cx="0" cy="1257406"/>
          </a:xfrm>
          <a:prstGeom prst="line">
            <a:avLst/>
          </a:prstGeom>
          <a:ln w="19050"/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3635896" y="3486227"/>
            <a:ext cx="0" cy="1257406"/>
          </a:xfrm>
          <a:prstGeom prst="line">
            <a:avLst/>
          </a:prstGeom>
          <a:ln w="19050"/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5436096" y="3486227"/>
            <a:ext cx="0" cy="1257406"/>
          </a:xfrm>
          <a:prstGeom prst="line">
            <a:avLst/>
          </a:prstGeom>
          <a:ln w="19050"/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V="1">
            <a:off x="7308304" y="3506505"/>
            <a:ext cx="0" cy="1257406"/>
          </a:xfrm>
          <a:prstGeom prst="line">
            <a:avLst/>
          </a:prstGeom>
          <a:ln w="19050"/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14" name="object 2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4"/>
          <p:cNvSpPr txBox="1">
            <a:spLocks/>
          </p:cNvSpPr>
          <p:nvPr/>
        </p:nvSpPr>
        <p:spPr>
          <a:xfrm>
            <a:off x="342395" y="192346"/>
            <a:ext cx="8557312" cy="611865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dirty="0" err="1">
                <a:latin typeface="Arial" pitchFamily="34" charset="0"/>
                <a:cs typeface="Arial" pitchFamily="34" charset="0"/>
              </a:rPr>
              <a:t>Uchburchak</a:t>
            </a:r>
            <a:r>
              <a:rPr lang="en-US" sz="3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>
                <a:latin typeface="Arial" pitchFamily="34" charset="0"/>
                <a:cs typeface="Arial" pitchFamily="34" charset="0"/>
              </a:rPr>
              <a:t>turini</a:t>
            </a:r>
            <a:r>
              <a:rPr lang="en-US" sz="3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>
                <a:latin typeface="Arial" pitchFamily="34" charset="0"/>
                <a:cs typeface="Arial" pitchFamily="34" charset="0"/>
              </a:rPr>
              <a:t>aniqlang</a:t>
            </a:r>
            <a:endParaRPr lang="ru-RU" sz="3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45235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2" grpId="0"/>
      <p:bldP spid="23" grpId="0"/>
      <p:bldP spid="24" grpId="0"/>
      <p:bldP spid="2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900" y="896803"/>
            <a:ext cx="8800492" cy="42294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286381" y="2252035"/>
            <a:ext cx="2409085" cy="592835"/>
          </a:xfrm>
          <a:prstGeom prst="rect">
            <a:avLst/>
          </a:prstGeom>
          <a:noFill/>
        </p:spPr>
        <p:txBody>
          <a:bodyPr wrap="none" lIns="145143" tIns="72571" rIns="145143" bIns="72571" rtlCol="0">
            <a:spAutoFit/>
          </a:bodyPr>
          <a:lstStyle/>
          <a:p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mavjud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emas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45350" y="2899928"/>
                <a:ext cx="1379957" cy="59283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2,2</m:t>
                    </m:r>
                  </m:oMath>
                </a14:m>
                <a:r>
                  <a:rPr lang="en-US" dirty="0"/>
                  <a:t> 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dm</a:t>
                </a:r>
                <a:endParaRPr lang="ru-RU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582" y="1826776"/>
                <a:ext cx="862737" cy="369332"/>
              </a:xfrm>
              <a:prstGeom prst="rect">
                <a:avLst/>
              </a:prstGeom>
              <a:blipFill rotWithShape="1">
                <a:blip r:embed="rId3"/>
                <a:stretch>
                  <a:fillRect t="-10000" r="-4965" b="-25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6286383" y="2923142"/>
            <a:ext cx="2303286" cy="592835"/>
          </a:xfrm>
          <a:prstGeom prst="rect">
            <a:avLst/>
          </a:prstGeom>
          <a:noFill/>
        </p:spPr>
        <p:txBody>
          <a:bodyPr wrap="none" lIns="145143" tIns="72571" rIns="145143" bIns="72571" rtlCol="0">
            <a:spAutoFit/>
          </a:bodyPr>
          <a:lstStyle/>
          <a:p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turli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tomonli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828990" y="3538776"/>
                <a:ext cx="1240496" cy="59283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25</m:t>
                    </m:r>
                  </m:oMath>
                </a14:m>
                <a:r>
                  <a:rPr lang="en-US" dirty="0"/>
                  <a:t> 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sm</a:t>
                </a:r>
                <a:endParaRPr lang="ru-RU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2327" y="2229211"/>
                <a:ext cx="776175" cy="369332"/>
              </a:xfrm>
              <a:prstGeom prst="rect">
                <a:avLst/>
              </a:prstGeom>
              <a:blipFill rotWithShape="1">
                <a:blip r:embed="rId4"/>
                <a:stretch>
                  <a:fillRect t="-10000" r="-7087" b="-25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6286382" y="3561990"/>
            <a:ext cx="2284050" cy="592835"/>
          </a:xfrm>
          <a:prstGeom prst="rect">
            <a:avLst/>
          </a:prstGeom>
          <a:noFill/>
        </p:spPr>
        <p:txBody>
          <a:bodyPr wrap="none" lIns="145143" tIns="72571" rIns="145143" bIns="72571" rtlCol="0">
            <a:spAutoFit/>
          </a:bodyPr>
          <a:lstStyle/>
          <a:p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teng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tomonli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176621" y="4191508"/>
                <a:ext cx="1379957" cy="592835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2,4</m:t>
                    </m:r>
                  </m:oMath>
                </a14:m>
                <a:r>
                  <a:rPr lang="en-US" dirty="0"/>
                  <a:t> 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dm</a:t>
                </a:r>
                <a:endParaRPr lang="ru-RU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1381" y="2640392"/>
                <a:ext cx="862737" cy="369332"/>
              </a:xfrm>
              <a:prstGeom prst="rect">
                <a:avLst/>
              </a:prstGeom>
              <a:blipFill rotWithShape="1">
                <a:blip r:embed="rId5"/>
                <a:stretch>
                  <a:fillRect t="-9836" r="-4930" b="-229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6400674" y="4205205"/>
            <a:ext cx="1851240" cy="592835"/>
          </a:xfrm>
          <a:prstGeom prst="rect">
            <a:avLst/>
          </a:prstGeom>
          <a:noFill/>
        </p:spPr>
        <p:txBody>
          <a:bodyPr wrap="none" lIns="145143" tIns="72571" rIns="145143" bIns="72571" rtlCol="0">
            <a:spAutoFit/>
          </a:bodyPr>
          <a:lstStyle/>
          <a:p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teng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yonli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object 2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4"/>
          <p:cNvSpPr txBox="1">
            <a:spLocks/>
          </p:cNvSpPr>
          <p:nvPr/>
        </p:nvSpPr>
        <p:spPr>
          <a:xfrm>
            <a:off x="342395" y="192346"/>
            <a:ext cx="8557312" cy="611865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dirty="0" err="1">
                <a:latin typeface="Arial" pitchFamily="34" charset="0"/>
                <a:cs typeface="Arial" pitchFamily="34" charset="0"/>
              </a:rPr>
              <a:t>Jadvalni</a:t>
            </a:r>
            <a:r>
              <a:rPr lang="en-US" sz="3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>
                <a:latin typeface="Arial" pitchFamily="34" charset="0"/>
                <a:cs typeface="Arial" pitchFamily="34" charset="0"/>
              </a:rPr>
              <a:t>to‘ldiring</a:t>
            </a:r>
            <a:endParaRPr lang="ru-RU" sz="3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333785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07504" y="699542"/>
                <a:ext cx="8960235" cy="1685442"/>
              </a:xfrm>
              <a:prstGeom prst="rect">
                <a:avLst/>
              </a:prstGeom>
              <a:noFill/>
            </p:spPr>
            <p:txBody>
              <a:bodyPr wrap="square" lIns="145143" tIns="72571" rIns="145143" bIns="72571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500" i="1">
                        <a:latin typeface="Cambria Math"/>
                      </a:rPr>
                      <m:t>𝐴𝐵𝐶</m:t>
                    </m:r>
                  </m:oMath>
                </a14:m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uchburchakning</a:t>
                </a:r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500" i="1">
                        <a:latin typeface="Cambria Math"/>
                      </a:rPr>
                      <m:t>𝐴𝐶</m:t>
                    </m:r>
                  </m:oMath>
                </a14:m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tomoniga</a:t>
                </a:r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parallel </a:t>
                </a:r>
                <a:r>
                  <a:rPr lang="en-US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chiziq</a:t>
                </a:r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500" i="1">
                        <a:latin typeface="Cambria Math"/>
                      </a:rPr>
                      <m:t>𝐴𝐵</m:t>
                    </m:r>
                  </m:oMath>
                </a14:m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500" i="1">
                        <a:latin typeface="Cambria Math"/>
                      </a:rPr>
                      <m:t>𝐵𝐶</m:t>
                    </m:r>
                  </m:oMath>
                </a14:m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tomonlarni</a:t>
                </a:r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mos</a:t>
                </a:r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ravishda</a:t>
                </a:r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500" i="1">
                        <a:latin typeface="Cambria Math"/>
                      </a:rPr>
                      <m:t>𝐸</m:t>
                    </m:r>
                  </m:oMath>
                </a14:m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500" i="1">
                        <a:latin typeface="Cambria Math"/>
                      </a:rPr>
                      <m:t>𝐹</m:t>
                    </m:r>
                  </m:oMath>
                </a14:m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nuqtalarda</a:t>
                </a:r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kesib</a:t>
                </a:r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o‘tadi</a:t>
                </a:r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. Agar </a:t>
                </a:r>
                <a14:m>
                  <m:oMath xmlns:m="http://schemas.openxmlformats.org/officeDocument/2006/math">
                    <m:r>
                      <a:rPr lang="en-US" sz="2500" i="1">
                        <a:latin typeface="Cambria Math"/>
                      </a:rPr>
                      <m:t>∠</m:t>
                    </m:r>
                    <m:r>
                      <a:rPr lang="en-US" sz="2500" i="1">
                        <a:latin typeface="Cambria Math"/>
                      </a:rPr>
                      <m:t>𝐵𝐸𝐹</m:t>
                    </m:r>
                    <m:r>
                      <a:rPr lang="en-US" sz="2500" i="1">
                        <a:latin typeface="Cambria Math"/>
                      </a:rPr>
                      <m:t>=65°</m:t>
                    </m:r>
                  </m:oMath>
                </a14:m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va </a:t>
                </a:r>
                <a14:m>
                  <m:oMath xmlns:m="http://schemas.openxmlformats.org/officeDocument/2006/math">
                    <m:r>
                      <a:rPr lang="en-US" sz="2500" i="1">
                        <a:latin typeface="Cambria Math"/>
                      </a:rPr>
                      <m:t>∠</m:t>
                    </m:r>
                    <m:r>
                      <a:rPr lang="en-US" sz="2500" i="1">
                        <a:latin typeface="Cambria Math"/>
                      </a:rPr>
                      <m:t>𝐸𝐹𝐶</m:t>
                    </m:r>
                    <m:r>
                      <a:rPr lang="en-US" sz="2500" i="1">
                        <a:latin typeface="Cambria Math"/>
                      </a:rPr>
                      <m:t>=135°</m:t>
                    </m:r>
                  </m:oMath>
                </a14:m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,  </a:t>
                </a:r>
                <a14:m>
                  <m:oMath xmlns:m="http://schemas.openxmlformats.org/officeDocument/2006/math">
                    <m:r>
                      <a:rPr lang="en-US" sz="2500" i="1">
                        <a:latin typeface="Cambria Math"/>
                      </a:rPr>
                      <m:t>𝐴𝐵𝐶</m:t>
                    </m:r>
                  </m:oMath>
                </a14:m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uchburchak</a:t>
                </a:r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burchaklarini</a:t>
                </a:r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2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699542"/>
                <a:ext cx="8960235" cy="1685442"/>
              </a:xfrm>
              <a:prstGeom prst="rect">
                <a:avLst/>
              </a:prstGeom>
              <a:blipFill rotWithShape="1">
                <a:blip r:embed="rId2"/>
                <a:stretch>
                  <a:fillRect l="-545" t="-1087" b="-61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object 2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192346"/>
            <a:ext cx="8557312" cy="611865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dirty="0" err="1">
                <a:latin typeface="Arial" pitchFamily="34" charset="0"/>
                <a:cs typeface="Arial" pitchFamily="34" charset="0"/>
              </a:rPr>
              <a:t>Masalalar</a:t>
            </a:r>
            <a:r>
              <a:rPr lang="en-US" sz="3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>
                <a:latin typeface="Arial" pitchFamily="34" charset="0"/>
                <a:cs typeface="Arial" pitchFamily="34" charset="0"/>
              </a:rPr>
              <a:t>yechish</a:t>
            </a:r>
            <a:endParaRPr lang="ru-RU" sz="38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 flipH="1">
            <a:off x="467544" y="2643758"/>
            <a:ext cx="1080120" cy="194421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467544" y="4587974"/>
            <a:ext cx="3384376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1547664" y="2643758"/>
            <a:ext cx="2304256" cy="194421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1007604" y="3615866"/>
            <a:ext cx="1692188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1344275" y="2249701"/>
                <a:ext cx="475387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0" i="1" smtClean="0"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ru-RU" sz="2500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4275" y="2249701"/>
                <a:ext cx="475387" cy="47705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179512" y="4515966"/>
                <a:ext cx="463525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0" i="1" smtClean="0"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ru-RU" sz="2500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4515966"/>
                <a:ext cx="463525" cy="47705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602805" y="3378300"/>
                <a:ext cx="469680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0" i="1" smtClean="0">
                          <a:latin typeface="Cambria Math"/>
                        </a:rPr>
                        <m:t>𝐸</m:t>
                      </m:r>
                    </m:oMath>
                  </m:oMathPara>
                </a14:m>
                <a:endParaRPr lang="ru-RU" sz="2500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805" y="3378300"/>
                <a:ext cx="469680" cy="47705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3707904" y="4475896"/>
                <a:ext cx="461665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0" i="1" smtClean="0"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ru-RU" sz="2500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7904" y="4475896"/>
                <a:ext cx="461665" cy="47705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2719584" y="3372362"/>
                <a:ext cx="464871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0" i="1" smtClean="0">
                          <a:latin typeface="Cambria Math"/>
                        </a:rPr>
                        <m:t>𝐹</m:t>
                      </m:r>
                    </m:oMath>
                  </m:oMathPara>
                </a14:m>
                <a:endParaRPr lang="ru-RU" sz="2500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9584" y="3372362"/>
                <a:ext cx="464871" cy="47705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Дуга 41"/>
          <p:cNvSpPr/>
          <p:nvPr/>
        </p:nvSpPr>
        <p:spPr>
          <a:xfrm>
            <a:off x="928040" y="3378300"/>
            <a:ext cx="367527" cy="427600"/>
          </a:xfrm>
          <a:prstGeom prst="arc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Дуга 49"/>
          <p:cNvSpPr/>
          <p:nvPr/>
        </p:nvSpPr>
        <p:spPr>
          <a:xfrm rot="8981000">
            <a:off x="2443388" y="3360691"/>
            <a:ext cx="404280" cy="423452"/>
          </a:xfrm>
          <a:prstGeom prst="arc">
            <a:avLst>
              <a:gd name="adj1" fmla="val 15481599"/>
              <a:gd name="adj2" fmla="val 1390601"/>
            </a:avLst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3491880" y="1923678"/>
                <a:ext cx="1622143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500" b="0" i="1" smtClean="0">
                          <a:latin typeface="Cambria Math"/>
                        </a:rPr>
                        <m:t>𝐴𝐶</m:t>
                      </m:r>
                      <m:r>
                        <a:rPr lang="en-US" sz="2500" b="0" i="1" smtClean="0">
                          <a:latin typeface="Cambria Math"/>
                        </a:rPr>
                        <m:t>∥</m:t>
                      </m:r>
                      <m:r>
                        <a:rPr lang="en-US" sz="2500" b="0" i="1" smtClean="0">
                          <a:latin typeface="Cambria Math"/>
                        </a:rPr>
                        <m:t>𝐸𝐹</m:t>
                      </m:r>
                      <m:r>
                        <a:rPr lang="en-US" sz="2500" b="0" i="1" smtClean="0">
                          <a:latin typeface="Cambria Math"/>
                        </a:rPr>
                        <m:t>,</m:t>
                      </m:r>
                    </m:oMath>
                  </m:oMathPara>
                </a14:m>
                <a:endParaRPr lang="ru-RU" sz="2500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1880" y="1923678"/>
                <a:ext cx="1622143" cy="477054"/>
              </a:xfrm>
              <a:prstGeom prst="rect">
                <a:avLst/>
              </a:prstGeom>
              <a:blipFill rotWithShape="1">
                <a:blip r:embed="rId8"/>
                <a:stretch>
                  <a:fillRect l="-1128" b="-51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3957637" y="2292377"/>
                <a:ext cx="1256819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2500" i="1" smtClean="0">
                        <a:latin typeface="Cambria Math"/>
                      </a:rPr>
                      <m:t>∠</m:t>
                    </m:r>
                    <m:r>
                      <a:rPr lang="en-US" sz="2500" b="0" i="1" smtClean="0">
                        <a:latin typeface="Cambria Math"/>
                      </a:rPr>
                      <m:t>𝐴</m:t>
                    </m:r>
                    <m:r>
                      <a:rPr lang="en-US" sz="2500" b="0" i="1" smtClean="0">
                        <a:latin typeface="Cambria Math"/>
                      </a:rPr>
                      <m:t>=?,</m:t>
                    </m:r>
                  </m:oMath>
                </a14:m>
                <a:r>
                  <a:rPr lang="ru-RU" sz="2500" dirty="0"/>
                  <a:t> </a:t>
                </a:r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7637" y="2292377"/>
                <a:ext cx="1256819" cy="477054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Прямоугольник 52"/>
              <p:cNvSpPr/>
              <p:nvPr/>
            </p:nvSpPr>
            <p:spPr>
              <a:xfrm>
                <a:off x="5288640" y="2283718"/>
                <a:ext cx="1268681" cy="4770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2500" i="1" smtClean="0">
                        <a:latin typeface="Cambria Math"/>
                      </a:rPr>
                      <m:t>∠</m:t>
                    </m:r>
                    <m:r>
                      <a:rPr lang="en-US" sz="2500" b="0" i="1" smtClean="0">
                        <a:latin typeface="Cambria Math"/>
                      </a:rPr>
                      <m:t>𝐵</m:t>
                    </m:r>
                    <m:r>
                      <a:rPr lang="en-US" sz="2500" i="1">
                        <a:latin typeface="Cambria Math"/>
                      </a:rPr>
                      <m:t>=?,</m:t>
                    </m:r>
                  </m:oMath>
                </a14:m>
                <a:r>
                  <a:rPr lang="ru-RU" sz="2500" dirty="0"/>
                  <a:t> </a:t>
                </a:r>
              </a:p>
            </p:txBody>
          </p:sp>
        </mc:Choice>
        <mc:Fallback xmlns="">
          <p:sp>
            <p:nvSpPr>
              <p:cNvPr id="53" name="Прямоугольник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8640" y="2283718"/>
                <a:ext cx="1268681" cy="477054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Прямоугольник 53"/>
              <p:cNvSpPr/>
              <p:nvPr/>
            </p:nvSpPr>
            <p:spPr>
              <a:xfrm>
                <a:off x="6672885" y="2283718"/>
                <a:ext cx="1135824" cy="4770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2500" i="1" smtClean="0">
                        <a:latin typeface="Cambria Math"/>
                      </a:rPr>
                      <m:t>∠</m:t>
                    </m:r>
                    <m:r>
                      <a:rPr lang="en-US" sz="2500" b="0" i="1" smtClean="0">
                        <a:latin typeface="Cambria Math"/>
                      </a:rPr>
                      <m:t>𝐶</m:t>
                    </m:r>
                    <m:r>
                      <a:rPr lang="en-US" sz="2500" i="1">
                        <a:latin typeface="Cambria Math"/>
                      </a:rPr>
                      <m:t>=?</m:t>
                    </m:r>
                  </m:oMath>
                </a14:m>
                <a:r>
                  <a:rPr lang="ru-RU" sz="2500" dirty="0"/>
                  <a:t> </a:t>
                </a:r>
              </a:p>
            </p:txBody>
          </p:sp>
        </mc:Choice>
        <mc:Fallback xmlns="">
          <p:sp>
            <p:nvSpPr>
              <p:cNvPr id="54" name="Прямоугольник 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2885" y="2283718"/>
                <a:ext cx="1135824" cy="477054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3203848" y="3054208"/>
                <a:ext cx="5946983" cy="7416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500" i="1" smtClean="0">
                          <a:latin typeface="Cambria Math"/>
                        </a:rPr>
                        <m:t>𝐴𝐶</m:t>
                      </m:r>
                      <m:r>
                        <a:rPr lang="en-US" sz="2500" i="1" smtClean="0">
                          <a:latin typeface="Cambria Math"/>
                        </a:rPr>
                        <m:t>∥</m:t>
                      </m:r>
                      <m:r>
                        <a:rPr lang="en-US" sz="2500" i="1" smtClean="0">
                          <a:latin typeface="Cambria Math"/>
                        </a:rPr>
                        <m:t>𝐸𝐹</m:t>
                      </m:r>
                      <m:r>
                        <a:rPr lang="en-US" sz="250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=&gt;</m:t>
                      </m:r>
                      <m:d>
                        <m:dPr>
                          <m:begChr m:val="["/>
                          <m:endChr m:val=""/>
                          <m:ctrlPr>
                            <a:rPr lang="ru-RU" sz="2500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2500" i="1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ru-RU" sz="2500" i="1">
                                  <a:latin typeface="Cambria Math"/>
                                </a:rPr>
                                <m:t>∠</m:t>
                              </m:r>
                              <m:r>
                                <a:rPr lang="en-US" sz="2500" i="1">
                                  <a:latin typeface="Cambria Math"/>
                                </a:rPr>
                                <m:t>𝐴</m:t>
                              </m:r>
                              <m:r>
                                <a:rPr lang="en-US" sz="2500" i="1">
                                  <a:latin typeface="Cambria Math"/>
                                </a:rPr>
                                <m:t>=∠</m:t>
                              </m:r>
                              <m:r>
                                <a:rPr lang="en-US" sz="2500" i="1">
                                  <a:latin typeface="Cambria Math"/>
                                </a:rPr>
                                <m:t>𝐵𝐸𝐹</m:t>
                              </m:r>
                            </m:e>
                            <m:e>
                              <m:r>
                                <a:rPr lang="ru-RU" sz="2500" i="1">
                                  <a:latin typeface="Cambria Math"/>
                                </a:rPr>
                                <m:t>∠</m:t>
                              </m:r>
                              <m:r>
                                <a:rPr lang="en-US" sz="2500" i="1">
                                  <a:latin typeface="Cambria Math"/>
                                </a:rPr>
                                <m:t>𝐶</m:t>
                              </m:r>
                              <m:r>
                                <a:rPr lang="en-US" sz="2500" i="1">
                                  <a:latin typeface="Cambria Math"/>
                                </a:rPr>
                                <m:t>=∠</m:t>
                              </m:r>
                              <m:r>
                                <a:rPr lang="en-US" sz="2500" i="1">
                                  <a:latin typeface="Cambria Math"/>
                                </a:rPr>
                                <m:t>𝐸𝐹𝐵</m:t>
                              </m:r>
                            </m:e>
                          </m:eqArr>
                        </m:e>
                      </m:d>
                      <m:r>
                        <a:rPr lang="ru-RU" sz="250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=&gt;</m:t>
                      </m:r>
                      <m:d>
                        <m:dPr>
                          <m:begChr m:val="["/>
                          <m:endChr m:val=""/>
                          <m:ctrlPr>
                            <a:rPr lang="ru-RU" sz="250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2500" i="1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ru-RU" sz="2500" i="1">
                                  <a:latin typeface="Cambria Math"/>
                                </a:rPr>
                                <m:t>∠</m:t>
                              </m:r>
                              <m:r>
                                <a:rPr lang="en-US" sz="2500" i="1">
                                  <a:latin typeface="Cambria Math"/>
                                </a:rPr>
                                <m:t>𝐴</m:t>
                              </m:r>
                              <m:r>
                                <a:rPr lang="en-US" sz="2500" i="1">
                                  <a:latin typeface="Cambria Math"/>
                                </a:rPr>
                                <m:t>=65°</m:t>
                              </m:r>
                            </m:e>
                            <m:e>
                              <m:r>
                                <a:rPr lang="ru-RU" sz="2500" i="1">
                                  <a:latin typeface="Cambria Math"/>
                                </a:rPr>
                                <m:t>∠</m:t>
                              </m:r>
                              <m:r>
                                <a:rPr lang="en-US" sz="2500" i="1">
                                  <a:latin typeface="Cambria Math"/>
                                </a:rPr>
                                <m:t>𝐶</m:t>
                              </m:r>
                              <m:r>
                                <a:rPr lang="en-US" sz="2500" i="1">
                                  <a:latin typeface="Cambria Math"/>
                                </a:rPr>
                                <m:t>=45°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500" dirty="0"/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3848" y="3054208"/>
                <a:ext cx="5946983" cy="741678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7" name="Дуга 56"/>
          <p:cNvSpPr/>
          <p:nvPr/>
        </p:nvSpPr>
        <p:spPr>
          <a:xfrm>
            <a:off x="467544" y="4304390"/>
            <a:ext cx="367527" cy="427600"/>
          </a:xfrm>
          <a:prstGeom prst="arc">
            <a:avLst>
              <a:gd name="adj1" fmla="val 16200000"/>
              <a:gd name="adj2" fmla="val 773588"/>
            </a:avLst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Прямоугольник 55"/>
              <p:cNvSpPr/>
              <p:nvPr/>
            </p:nvSpPr>
            <p:spPr>
              <a:xfrm>
                <a:off x="683568" y="4110920"/>
                <a:ext cx="623889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/>
                        </a:rPr>
                        <m:t>65</m:t>
                      </m:r>
                      <m:r>
                        <a:rPr lang="en-US" sz="2000" i="1">
                          <a:latin typeface="Cambria Math"/>
                          <a:ea typeface="Cambria Math"/>
                        </a:rPr>
                        <m:t>°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56" name="Прямоугольник 5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4110920"/>
                <a:ext cx="623889" cy="40011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3923928" y="2715766"/>
                <a:ext cx="4082336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500" i="1" smtClean="0">
                          <a:latin typeface="Cambria Math"/>
                          <a:ea typeface="Cambria Math"/>
                        </a:rPr>
                        <m:t>∠</m:t>
                      </m:r>
                      <m:r>
                        <a:rPr lang="en-US" sz="2500" b="0" i="1" smtClean="0">
                          <a:latin typeface="Cambria Math"/>
                          <a:ea typeface="Cambria Math"/>
                        </a:rPr>
                        <m:t>𝐸𝐹𝐵</m:t>
                      </m:r>
                      <m:r>
                        <a:rPr lang="en-US" sz="2500" b="0" i="1" smtClean="0">
                          <a:latin typeface="Cambria Math"/>
                          <a:ea typeface="Cambria Math"/>
                        </a:rPr>
                        <m:t>=180°−135°=45°</m:t>
                      </m:r>
                    </m:oMath>
                  </m:oMathPara>
                </a14:m>
                <a:endParaRPr lang="ru-RU" sz="2500" dirty="0"/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928" y="2715766"/>
                <a:ext cx="4082336" cy="477054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9" name="Дуга 58"/>
          <p:cNvSpPr/>
          <p:nvPr/>
        </p:nvSpPr>
        <p:spPr>
          <a:xfrm rot="13742519">
            <a:off x="2291266" y="3290769"/>
            <a:ext cx="708524" cy="571616"/>
          </a:xfrm>
          <a:prstGeom prst="arc">
            <a:avLst>
              <a:gd name="adj1" fmla="val 18269689"/>
              <a:gd name="adj2" fmla="val 21179410"/>
            </a:avLst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Прямоугольник 59"/>
              <p:cNvSpPr/>
              <p:nvPr/>
            </p:nvSpPr>
            <p:spPr>
              <a:xfrm>
                <a:off x="1859879" y="3251760"/>
                <a:ext cx="623889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/>
                          <a:ea typeface="Cambria Math"/>
                        </a:rPr>
                        <m:t>45°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60" name="Прямоугольник 5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9879" y="3251760"/>
                <a:ext cx="623889" cy="400110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1" name="Дуга 60"/>
          <p:cNvSpPr/>
          <p:nvPr/>
        </p:nvSpPr>
        <p:spPr>
          <a:xfrm rot="16200000">
            <a:off x="3286549" y="4248691"/>
            <a:ext cx="365656" cy="477054"/>
          </a:xfrm>
          <a:prstGeom prst="arc">
            <a:avLst>
              <a:gd name="adj1" fmla="val 15246980"/>
              <a:gd name="adj2" fmla="val 0"/>
            </a:avLst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Прямоугольник 62"/>
              <p:cNvSpPr/>
              <p:nvPr/>
            </p:nvSpPr>
            <p:spPr>
              <a:xfrm>
                <a:off x="2723975" y="4187864"/>
                <a:ext cx="623889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/>
                          <a:ea typeface="Cambria Math"/>
                        </a:rPr>
                        <m:t>45°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63" name="Прямоугольник 6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3975" y="4187864"/>
                <a:ext cx="623889" cy="400110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Прямоугольник 61"/>
              <p:cNvSpPr/>
              <p:nvPr/>
            </p:nvSpPr>
            <p:spPr>
              <a:xfrm>
                <a:off x="1126375" y="3174816"/>
                <a:ext cx="623889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/>
                        </a:rPr>
                        <m:t>65</m:t>
                      </m:r>
                      <m:r>
                        <a:rPr lang="en-US" sz="2000" i="1">
                          <a:latin typeface="Cambria Math"/>
                          <a:ea typeface="Cambria Math"/>
                        </a:rPr>
                        <m:t>°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62" name="Прямоугольник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6375" y="3174816"/>
                <a:ext cx="623889" cy="400110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Прямоугольник 64"/>
              <p:cNvSpPr/>
              <p:nvPr/>
            </p:nvSpPr>
            <p:spPr>
              <a:xfrm>
                <a:off x="2149261" y="3683808"/>
                <a:ext cx="766555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13</m:t>
                      </m:r>
                      <m:r>
                        <a:rPr lang="en-US" sz="2000" i="1">
                          <a:latin typeface="Cambria Math"/>
                        </a:rPr>
                        <m:t>5</m:t>
                      </m:r>
                      <m:r>
                        <a:rPr lang="en-US" sz="2000" i="1">
                          <a:latin typeface="Cambria Math"/>
                          <a:ea typeface="Cambria Math"/>
                        </a:rPr>
                        <m:t>°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65" name="Прямоугольник 6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9261" y="3683808"/>
                <a:ext cx="766555" cy="400110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4096914" y="3795886"/>
                <a:ext cx="3355406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500" i="1" smtClean="0">
                          <a:latin typeface="Cambria Math"/>
                          <a:ea typeface="Cambria Math"/>
                        </a:rPr>
                        <m:t>∠</m:t>
                      </m:r>
                      <m:r>
                        <a:rPr lang="en-US" sz="2500" b="0" i="1" smtClean="0">
                          <a:latin typeface="Cambria Math"/>
                          <a:ea typeface="Cambria Math"/>
                        </a:rPr>
                        <m:t>𝐵</m:t>
                      </m:r>
                      <m:r>
                        <a:rPr lang="en-US" sz="2500" b="0" i="1" smtClean="0">
                          <a:latin typeface="Cambria Math"/>
                          <a:ea typeface="Cambria Math"/>
                        </a:rPr>
                        <m:t>=180°−∠</m:t>
                      </m:r>
                      <m:r>
                        <a:rPr lang="en-US" sz="2500" b="0" i="1" smtClean="0">
                          <a:latin typeface="Cambria Math"/>
                          <a:ea typeface="Cambria Math"/>
                        </a:rPr>
                        <m:t>𝐴</m:t>
                      </m:r>
                      <m:r>
                        <a:rPr lang="en-US" sz="2500" b="0" i="1" smtClean="0">
                          <a:latin typeface="Cambria Math"/>
                          <a:ea typeface="Cambria Math"/>
                        </a:rPr>
                        <m:t>−∠</m:t>
                      </m:r>
                      <m:r>
                        <a:rPr lang="en-US" sz="2500" b="0" i="1" smtClean="0">
                          <a:latin typeface="Cambria Math"/>
                          <a:ea typeface="Cambria Math"/>
                        </a:rPr>
                        <m:t>𝐶</m:t>
                      </m:r>
                    </m:oMath>
                  </m:oMathPara>
                </a14:m>
                <a:endParaRPr lang="ru-RU" sz="2500" dirty="0"/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6914" y="3795886"/>
                <a:ext cx="3355406" cy="477054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/>
              <p:cNvSpPr txBox="1"/>
              <p:nvPr/>
            </p:nvSpPr>
            <p:spPr>
              <a:xfrm>
                <a:off x="4860032" y="1950680"/>
                <a:ext cx="2356796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500" b="0" i="1" smtClean="0">
                          <a:latin typeface="Cambria Math"/>
                        </a:rPr>
                        <m:t>  </m:t>
                      </m:r>
                      <m:r>
                        <a:rPr lang="ru-RU" sz="2500" i="1" smtClean="0">
                          <a:latin typeface="Cambria Math"/>
                        </a:rPr>
                        <m:t>∠</m:t>
                      </m:r>
                      <m:r>
                        <a:rPr lang="en-US" sz="2500" b="0" i="1" smtClean="0">
                          <a:latin typeface="Cambria Math"/>
                        </a:rPr>
                        <m:t>𝐵𝐸𝐹</m:t>
                      </m:r>
                      <m:r>
                        <a:rPr lang="en-US" sz="2500" b="0" i="1" smtClean="0">
                          <a:latin typeface="Cambria Math"/>
                        </a:rPr>
                        <m:t>=65°, </m:t>
                      </m:r>
                    </m:oMath>
                  </m:oMathPara>
                </a14:m>
                <a:endParaRPr lang="ru-RU" sz="2500" dirty="0"/>
              </a:p>
            </p:txBody>
          </p:sp>
        </mc:Choice>
        <mc:Fallback xmlns="">
          <p:sp>
            <p:nvSpPr>
              <p:cNvPr id="67" name="TextBox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0032" y="1950680"/>
                <a:ext cx="2356796" cy="477054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/>
              <p:cNvSpPr txBox="1"/>
              <p:nvPr/>
            </p:nvSpPr>
            <p:spPr>
              <a:xfrm>
                <a:off x="6947335" y="1950680"/>
                <a:ext cx="2120404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sz="2500" i="1">
                          <a:latin typeface="Cambria Math"/>
                        </a:rPr>
                        <m:t>∠</m:t>
                      </m:r>
                      <m:r>
                        <a:rPr lang="en-US" sz="2500" b="0" i="1" smtClean="0">
                          <a:latin typeface="Cambria Math"/>
                        </a:rPr>
                        <m:t>𝐸𝐹𝐶</m:t>
                      </m:r>
                      <m:r>
                        <a:rPr lang="en-US" sz="2500" b="0" i="1" smtClean="0">
                          <a:latin typeface="Cambria Math"/>
                        </a:rPr>
                        <m:t>=135°</m:t>
                      </m:r>
                    </m:oMath>
                  </m:oMathPara>
                </a14:m>
                <a:endParaRPr lang="ru-RU" sz="2500" dirty="0"/>
              </a:p>
            </p:txBody>
          </p:sp>
        </mc:Choice>
        <mc:Fallback xmlns=""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7335" y="1950680"/>
                <a:ext cx="2120404" cy="477054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/>
              <p:cNvSpPr txBox="1"/>
              <p:nvPr/>
            </p:nvSpPr>
            <p:spPr>
              <a:xfrm>
                <a:off x="4067944" y="4155926"/>
                <a:ext cx="4365875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500" i="1" smtClean="0">
                          <a:latin typeface="Cambria Math"/>
                          <a:ea typeface="Cambria Math"/>
                        </a:rPr>
                        <m:t>∠</m:t>
                      </m:r>
                      <m:r>
                        <a:rPr lang="en-US" sz="2500" b="0" i="1" smtClean="0">
                          <a:latin typeface="Cambria Math"/>
                          <a:ea typeface="Cambria Math"/>
                        </a:rPr>
                        <m:t>𝐵</m:t>
                      </m:r>
                      <m:r>
                        <a:rPr lang="en-US" sz="2500" b="0" i="1" smtClean="0">
                          <a:latin typeface="Cambria Math"/>
                          <a:ea typeface="Cambria Math"/>
                        </a:rPr>
                        <m:t>=180°−65°−45°=70°</m:t>
                      </m:r>
                    </m:oMath>
                  </m:oMathPara>
                </a14:m>
                <a:endParaRPr lang="ru-RU" sz="2500" dirty="0"/>
              </a:p>
            </p:txBody>
          </p:sp>
        </mc:Choice>
        <mc:Fallback xmlns="">
          <p:sp>
            <p:nvSpPr>
              <p:cNvPr id="69" name="TextBox 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7944" y="4155926"/>
                <a:ext cx="4365875" cy="477054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Прямоугольник 65"/>
              <p:cNvSpPr/>
              <p:nvPr/>
            </p:nvSpPr>
            <p:spPr>
              <a:xfrm>
                <a:off x="1331640" y="2859782"/>
                <a:ext cx="623889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/>
                          <a:ea typeface="Cambria Math"/>
                        </a:rPr>
                        <m:t>70°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66" name="Прямоугольник 6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1640" y="2859782"/>
                <a:ext cx="623889" cy="400110"/>
              </a:xfrm>
              <a:prstGeom prst="rect">
                <a:avLst/>
              </a:prstGeom>
              <a:blipFill rotWithShape="1"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0" name="Дуга 69"/>
          <p:cNvSpPr/>
          <p:nvPr/>
        </p:nvSpPr>
        <p:spPr>
          <a:xfrm rot="8473690">
            <a:off x="1381372" y="2485667"/>
            <a:ext cx="423293" cy="432048"/>
          </a:xfrm>
          <a:prstGeom prst="arc">
            <a:avLst>
              <a:gd name="adj1" fmla="val 15361202"/>
              <a:gd name="adj2" fmla="val 0"/>
            </a:avLst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/>
              <p:cNvSpPr txBox="1"/>
              <p:nvPr/>
            </p:nvSpPr>
            <p:spPr>
              <a:xfrm>
                <a:off x="4139952" y="4542968"/>
                <a:ext cx="4439229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500" i="1" smtClean="0">
                          <a:latin typeface="Cambria Math"/>
                          <a:ea typeface="Cambria Math"/>
                        </a:rPr>
                        <m:t>∠</m:t>
                      </m:r>
                      <m:r>
                        <a:rPr lang="en-US" sz="2500" b="0" i="1" smtClean="0">
                          <a:latin typeface="Cambria Math"/>
                          <a:ea typeface="Cambria Math"/>
                        </a:rPr>
                        <m:t>𝐴</m:t>
                      </m:r>
                      <m:r>
                        <a:rPr lang="en-US" sz="2500" b="0" i="1" smtClean="0">
                          <a:latin typeface="Cambria Math"/>
                          <a:ea typeface="Cambria Math"/>
                        </a:rPr>
                        <m:t>=65°,∠</m:t>
                      </m:r>
                      <m:r>
                        <a:rPr lang="en-US" sz="2500" b="0" i="1" smtClean="0">
                          <a:latin typeface="Cambria Math"/>
                          <a:ea typeface="Cambria Math"/>
                        </a:rPr>
                        <m:t>𝐵</m:t>
                      </m:r>
                      <m:r>
                        <a:rPr lang="en-US" sz="2500" b="0" i="1" smtClean="0">
                          <a:latin typeface="Cambria Math"/>
                          <a:ea typeface="Cambria Math"/>
                        </a:rPr>
                        <m:t>=70°,∠</m:t>
                      </m:r>
                      <m:r>
                        <a:rPr lang="en-US" sz="2500" b="0" i="1" smtClean="0">
                          <a:latin typeface="Cambria Math"/>
                          <a:ea typeface="Cambria Math"/>
                        </a:rPr>
                        <m:t>𝐶</m:t>
                      </m:r>
                      <m:r>
                        <a:rPr lang="en-US" sz="2500" b="0" i="1" smtClean="0">
                          <a:latin typeface="Cambria Math"/>
                          <a:ea typeface="Cambria Math"/>
                        </a:rPr>
                        <m:t>=45°</m:t>
                      </m:r>
                    </m:oMath>
                  </m:oMathPara>
                </a14:m>
                <a:endParaRPr lang="ru-RU" sz="2500" i="1" dirty="0"/>
              </a:p>
            </p:txBody>
          </p:sp>
        </mc:Choice>
        <mc:Fallback xmlns="">
          <p:sp>
            <p:nvSpPr>
              <p:cNvPr id="71" name="TextBox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9952" y="4542968"/>
                <a:ext cx="4439229" cy="477054"/>
              </a:xfrm>
              <a:prstGeom prst="rect">
                <a:avLst/>
              </a:prstGeom>
              <a:blipFill rotWithShape="1"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7756181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41" grpId="0"/>
      <p:bldP spid="43" grpId="0"/>
      <p:bldP spid="44" grpId="0"/>
      <p:bldP spid="44" grpId="1"/>
      <p:bldP spid="45" grpId="0"/>
      <p:bldP spid="47" grpId="0"/>
      <p:bldP spid="47" grpId="1"/>
      <p:bldP spid="42" grpId="0" animBg="1"/>
      <p:bldP spid="42" grpId="1" animBg="1"/>
      <p:bldP spid="50" grpId="0" animBg="1"/>
      <p:bldP spid="50" grpId="1" animBg="1"/>
      <p:bldP spid="51" grpId="0"/>
      <p:bldP spid="52" grpId="0"/>
      <p:bldP spid="53" grpId="0"/>
      <p:bldP spid="54" grpId="0"/>
      <p:bldP spid="55" grpId="0"/>
      <p:bldP spid="57" grpId="0" animBg="1"/>
      <p:bldP spid="56" grpId="0"/>
      <p:bldP spid="58" grpId="0"/>
      <p:bldP spid="59" grpId="0" animBg="1"/>
      <p:bldP spid="59" grpId="1" animBg="1"/>
      <p:bldP spid="60" grpId="0"/>
      <p:bldP spid="60" grpId="1"/>
      <p:bldP spid="61" grpId="0" animBg="1"/>
      <p:bldP spid="63" grpId="0"/>
      <p:bldP spid="62" grpId="0"/>
      <p:bldP spid="62" grpId="1"/>
      <p:bldP spid="65" grpId="0"/>
      <p:bldP spid="65" grpId="1"/>
      <p:bldP spid="64" grpId="0"/>
      <p:bldP spid="67" grpId="0"/>
      <p:bldP spid="68" grpId="0"/>
      <p:bldP spid="69" grpId="0"/>
      <p:bldP spid="66" grpId="0"/>
      <p:bldP spid="70" grpId="0" animBg="1"/>
      <p:bldP spid="7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308219" y="158597"/>
            <a:ext cx="8557312" cy="611865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3800" dirty="0" err="1"/>
              <a:t>Uchburchak</a:t>
            </a:r>
            <a:r>
              <a:rPr lang="en-US" sz="3800" dirty="0"/>
              <a:t> </a:t>
            </a:r>
            <a:r>
              <a:rPr lang="en-US" sz="3800" dirty="0" err="1"/>
              <a:t>medianasi</a:t>
            </a:r>
            <a:r>
              <a:rPr lang="en-US" sz="3800" dirty="0"/>
              <a:t> </a:t>
            </a:r>
            <a:endParaRPr lang="ru-RU" sz="3800" dirty="0"/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 flipH="1">
            <a:off x="457484" y="1358866"/>
            <a:ext cx="1028629" cy="2057573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1486113" y="1358866"/>
            <a:ext cx="1828674" cy="2057573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457484" y="3416439"/>
            <a:ext cx="2857303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486113" y="1358866"/>
            <a:ext cx="342876" cy="2057573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1143237" y="3302130"/>
            <a:ext cx="0" cy="18409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>
            <a:off x="2514742" y="3302130"/>
            <a:ext cx="0" cy="18409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06016" y="3257608"/>
                <a:ext cx="540105" cy="488583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>
                          <a:latin typeface="Cambria Math"/>
                        </a:rPr>
                        <m:t>𝑨</m:t>
                      </m:r>
                    </m:oMath>
                  </m:oMathPara>
                </a14:m>
                <a:endParaRPr lang="ru-RU" sz="22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93" y="2052092"/>
                <a:ext cx="340285" cy="307777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1257529" y="940072"/>
                <a:ext cx="562801" cy="488583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>
                          <a:latin typeface="Cambria Math"/>
                        </a:rPr>
                        <m:t>𝑩</m:t>
                      </m:r>
                    </m:oMath>
                  </m:oMathPara>
                </a14:m>
                <a:endParaRPr lang="ru-RU" sz="2200" b="1" dirty="0"/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2287" y="592187"/>
                <a:ext cx="354584" cy="30777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3086203" y="3340573"/>
                <a:ext cx="539697" cy="488583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>
                          <a:latin typeface="Cambria Math"/>
                        </a:rPr>
                        <m:t>𝑪</m:t>
                      </m:r>
                    </m:oMath>
                  </m:oMathPara>
                </a14:m>
                <a:endParaRPr lang="ru-RU" sz="2200" b="1" dirty="0"/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4415" y="2104355"/>
                <a:ext cx="340028" cy="30777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1544310" y="3302130"/>
                <a:ext cx="570435" cy="488583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>
                          <a:latin typeface="Cambria Math"/>
                        </a:rPr>
                        <m:t>𝑫</m:t>
                      </m:r>
                    </m:oMath>
                  </m:oMathPara>
                </a14:m>
                <a:endParaRPr lang="ru-RU" sz="2200" b="1" dirty="0"/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2969" y="2080138"/>
                <a:ext cx="359394" cy="30777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Прямоугольник с двумя скругленными противолежащими углами 19"/>
          <p:cNvSpPr/>
          <p:nvPr/>
        </p:nvSpPr>
        <p:spPr>
          <a:xfrm>
            <a:off x="2857618" y="939844"/>
            <a:ext cx="6171774" cy="1631907"/>
          </a:xfrm>
          <a:prstGeom prst="round2DiagRect">
            <a:avLst>
              <a:gd name="adj1" fmla="val 32598"/>
              <a:gd name="adj2" fmla="val 0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45143" tIns="72571" rIns="145143" bIns="72571" rtlCol="0" anchor="ctr"/>
          <a:lstStyle/>
          <a:p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biror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uchini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qarshisidagi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tomonning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o‘rtasi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tutashtiruvchi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kesma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25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medianasi</a:t>
            </a:r>
            <a:r>
              <a:rPr lang="en-US" sz="25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 rot="4677557">
            <a:off x="1116110" y="2251718"/>
            <a:ext cx="1540051" cy="537358"/>
          </a:xfrm>
          <a:prstGeom prst="rect">
            <a:avLst/>
          </a:prstGeom>
          <a:noFill/>
        </p:spPr>
        <p:txBody>
          <a:bodyPr wrap="none" lIns="145143" tIns="72571" rIns="145143" bIns="72571" rtlCol="0">
            <a:spAutoFit/>
          </a:bodyPr>
          <a:lstStyle/>
          <a:p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mediana</a:t>
            </a:r>
            <a:endParaRPr lang="ru-RU" sz="2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 flipV="1">
            <a:off x="457485" y="2343131"/>
            <a:ext cx="1852026" cy="1073308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flipH="1" flipV="1">
            <a:off x="971799" y="2387653"/>
            <a:ext cx="2342988" cy="1028786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600791" y="2098839"/>
                <a:ext cx="542446" cy="488583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>
                          <a:latin typeface="Cambria Math"/>
                        </a:rPr>
                        <m:t>𝑬</m:t>
                      </m:r>
                    </m:oMath>
                  </m:oMathPara>
                </a14:m>
                <a:endParaRPr lang="ru-RU" sz="2200" b="1" dirty="0"/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519" y="1322139"/>
                <a:ext cx="341760" cy="30777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2161969" y="2000431"/>
                <a:ext cx="539902" cy="488583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2200" b="1" dirty="0"/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2115" y="1260148"/>
                <a:ext cx="340157" cy="30777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0" name="Овал 59"/>
          <p:cNvSpPr/>
          <p:nvPr/>
        </p:nvSpPr>
        <p:spPr>
          <a:xfrm>
            <a:off x="1674638" y="2686059"/>
            <a:ext cx="40060" cy="2487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Прямоугольник с двумя скругленными противолежащими углами 62"/>
              <p:cNvSpPr/>
              <p:nvPr/>
            </p:nvSpPr>
            <p:spPr>
              <a:xfrm>
                <a:off x="3771955" y="3028988"/>
                <a:ext cx="5257437" cy="571548"/>
              </a:xfrm>
              <a:prstGeom prst="round2DiagRect">
                <a:avLst>
                  <a:gd name="adj1" fmla="val 50000"/>
                  <a:gd name="adj2" fmla="val 0"/>
                </a:avLst>
              </a:prstGeom>
              <a:solidFill>
                <a:schemeClr val="accent2">
                  <a:lumMod val="20000"/>
                  <a:lumOff val="80000"/>
                </a:schemeClr>
              </a:solidFill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145143" tIns="72571" rIns="145143" bIns="72571" rtlCol="0" anchor="ctr"/>
              <a:lstStyle/>
              <a:p>
                <a:pPr algn="ctr"/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Mediana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0070C0"/>
                        </a:solidFill>
                        <a:latin typeface="Cambria Math"/>
                      </a:rPr>
                      <m:t>𝑚</m:t>
                    </m:r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belgilanadi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3" name="Прямоугольник с двумя скругленными противолежащими углами 6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6463" y="1908076"/>
                <a:ext cx="3312368" cy="360040"/>
              </a:xfrm>
              <a:prstGeom prst="round2DiagRect">
                <a:avLst>
                  <a:gd name="adj1" fmla="val 50000"/>
                  <a:gd name="adj2" fmla="val 0"/>
                </a:avLst>
              </a:prstGeom>
              <a:blipFill rotWithShape="1">
                <a:blip r:embed="rId8"/>
                <a:stretch>
                  <a:fillRect t="-4762" b="-238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5" name="Прямоугольник с двумя скругленными противолежащими углами 64"/>
          <p:cNvSpPr/>
          <p:nvPr/>
        </p:nvSpPr>
        <p:spPr>
          <a:xfrm>
            <a:off x="570662" y="3943465"/>
            <a:ext cx="8115854" cy="914477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45143" tIns="72571" rIns="145143" bIns="72571" rtlCol="0" anchor="ctr"/>
          <a:lstStyle/>
          <a:p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uchta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medianasi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nuqtada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kesishadi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6" name="Прямая соединительная линия 65"/>
          <p:cNvCxnSpPr/>
          <p:nvPr/>
        </p:nvCxnSpPr>
        <p:spPr>
          <a:xfrm flipH="1" flipV="1">
            <a:off x="1083710" y="2000203"/>
            <a:ext cx="173819" cy="2923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/>
          <p:nvPr/>
        </p:nvCxnSpPr>
        <p:spPr>
          <a:xfrm flipH="1">
            <a:off x="1028945" y="2102072"/>
            <a:ext cx="156299" cy="12439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 flipH="1" flipV="1">
            <a:off x="740834" y="2686060"/>
            <a:ext cx="173819" cy="2923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/>
          <p:nvPr/>
        </p:nvCxnSpPr>
        <p:spPr>
          <a:xfrm flipH="1">
            <a:off x="686069" y="2787930"/>
            <a:ext cx="156299" cy="12439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/>
          <p:nvPr/>
        </p:nvCxnSpPr>
        <p:spPr>
          <a:xfrm flipH="1">
            <a:off x="1828990" y="1792457"/>
            <a:ext cx="173819" cy="11138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 flipH="1">
            <a:off x="1898415" y="1829853"/>
            <a:ext cx="151142" cy="10406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/>
          <p:cNvCxnSpPr/>
          <p:nvPr/>
        </p:nvCxnSpPr>
        <p:spPr>
          <a:xfrm flipH="1">
            <a:off x="1933480" y="1885892"/>
            <a:ext cx="192442" cy="1143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/>
          <p:nvPr/>
        </p:nvCxnSpPr>
        <p:spPr>
          <a:xfrm flipH="1">
            <a:off x="2560687" y="2592624"/>
            <a:ext cx="173819" cy="11138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/>
          <p:cNvCxnSpPr/>
          <p:nvPr/>
        </p:nvCxnSpPr>
        <p:spPr>
          <a:xfrm flipH="1">
            <a:off x="2630113" y="2630020"/>
            <a:ext cx="151142" cy="10406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/>
          <p:nvPr/>
        </p:nvCxnSpPr>
        <p:spPr>
          <a:xfrm flipH="1">
            <a:off x="2665177" y="2686059"/>
            <a:ext cx="192442" cy="1143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064190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55" grpId="0"/>
      <p:bldP spid="56" grpId="0"/>
      <p:bldP spid="57" grpId="0"/>
      <p:bldP spid="20" grpId="0" animBg="1"/>
      <p:bldP spid="58" grpId="0"/>
      <p:bldP spid="58" grpId="1"/>
      <p:bldP spid="61" grpId="0"/>
      <p:bldP spid="62" grpId="0"/>
      <p:bldP spid="60" grpId="0" animBg="1"/>
      <p:bldP spid="63" grpId="0" animBg="1"/>
      <p:bldP spid="6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308219" y="158597"/>
            <a:ext cx="8557312" cy="611865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3800" dirty="0" err="1"/>
              <a:t>Uchburchak</a:t>
            </a:r>
            <a:r>
              <a:rPr lang="en-US" sz="3800" dirty="0"/>
              <a:t> </a:t>
            </a:r>
            <a:r>
              <a:rPr lang="en-US" sz="3800" dirty="0" err="1"/>
              <a:t>bissektrisasi</a:t>
            </a:r>
            <a:r>
              <a:rPr lang="en-US" sz="3800" dirty="0"/>
              <a:t> </a:t>
            </a:r>
            <a:endParaRPr lang="ru-RU" sz="3800" dirty="0"/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 flipH="1">
            <a:off x="457484" y="1358866"/>
            <a:ext cx="1028629" cy="2057573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1486113" y="1358866"/>
            <a:ext cx="1828674" cy="2057573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457484" y="3416439"/>
            <a:ext cx="2857303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486113" y="1358866"/>
            <a:ext cx="342876" cy="2057573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06016" y="3257608"/>
                <a:ext cx="540105" cy="488583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>
                          <a:latin typeface="Cambria Math"/>
                        </a:rPr>
                        <m:t>𝑨</m:t>
                      </m:r>
                    </m:oMath>
                  </m:oMathPara>
                </a14:m>
                <a:endParaRPr lang="ru-RU" sz="22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93" y="2052092"/>
                <a:ext cx="340285" cy="307777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1257529" y="940072"/>
                <a:ext cx="562801" cy="488583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>
                          <a:latin typeface="Cambria Math"/>
                        </a:rPr>
                        <m:t>𝑩</m:t>
                      </m:r>
                    </m:oMath>
                  </m:oMathPara>
                </a14:m>
                <a:endParaRPr lang="ru-RU" sz="2200" b="1" dirty="0"/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2287" y="592187"/>
                <a:ext cx="354584" cy="30777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3086203" y="3340573"/>
                <a:ext cx="539697" cy="488583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>
                          <a:latin typeface="Cambria Math"/>
                        </a:rPr>
                        <m:t>𝑪</m:t>
                      </m:r>
                    </m:oMath>
                  </m:oMathPara>
                </a14:m>
                <a:endParaRPr lang="ru-RU" sz="2200" b="1" dirty="0"/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4415" y="2104355"/>
                <a:ext cx="340028" cy="30777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1544310" y="3302130"/>
                <a:ext cx="570435" cy="488583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>
                          <a:latin typeface="Cambria Math"/>
                        </a:rPr>
                        <m:t>𝑫</m:t>
                      </m:r>
                    </m:oMath>
                  </m:oMathPara>
                </a14:m>
                <a:endParaRPr lang="ru-RU" sz="2200" b="1" dirty="0"/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2969" y="2080138"/>
                <a:ext cx="359394" cy="30777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Прямоугольник с двумя скругленными противолежащими углами 19"/>
          <p:cNvSpPr/>
          <p:nvPr/>
        </p:nvSpPr>
        <p:spPr>
          <a:xfrm>
            <a:off x="2857618" y="1054153"/>
            <a:ext cx="6171774" cy="1631907"/>
          </a:xfrm>
          <a:prstGeom prst="round2DiagRect">
            <a:avLst>
              <a:gd name="adj1" fmla="val 32598"/>
              <a:gd name="adj2" fmla="val 0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45143" tIns="72571" rIns="145143" bIns="72571" rtlCol="0" anchor="ctr"/>
          <a:lstStyle/>
          <a:p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biror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uchidan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chiqib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chiqqan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burchakni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ikkiga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bo‘luvchi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nur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25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bissektrisasi</a:t>
            </a:r>
            <a:r>
              <a:rPr lang="en-US" sz="25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 rot="4752203">
            <a:off x="1066299" y="2406313"/>
            <a:ext cx="1636749" cy="488508"/>
          </a:xfrm>
          <a:prstGeom prst="rect">
            <a:avLst/>
          </a:prstGeom>
          <a:noFill/>
        </p:spPr>
        <p:txBody>
          <a:bodyPr wrap="none" lIns="145143" tIns="72571" rIns="145143" bIns="72571" rtlCol="0">
            <a:spAutoFit/>
          </a:bodyPr>
          <a:lstStyle/>
          <a:p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bissektrisa</a:t>
            </a:r>
            <a:endParaRPr lang="ru-RU" sz="2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 flipV="1">
            <a:off x="457485" y="2343131"/>
            <a:ext cx="1852026" cy="1073308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flipH="1" flipV="1">
            <a:off x="971799" y="2387653"/>
            <a:ext cx="2342988" cy="1028786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600791" y="2098839"/>
                <a:ext cx="542446" cy="488583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>
                          <a:latin typeface="Cambria Math"/>
                        </a:rPr>
                        <m:t>𝑬</m:t>
                      </m:r>
                    </m:oMath>
                  </m:oMathPara>
                </a14:m>
                <a:endParaRPr lang="ru-RU" sz="2200" b="1" dirty="0"/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519" y="1322139"/>
                <a:ext cx="341760" cy="30777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2161969" y="2000431"/>
                <a:ext cx="539902" cy="488583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2200" b="1" dirty="0"/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2115" y="1260148"/>
                <a:ext cx="340157" cy="30777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0" name="Овал 59"/>
          <p:cNvSpPr/>
          <p:nvPr/>
        </p:nvSpPr>
        <p:spPr>
          <a:xfrm>
            <a:off x="1674638" y="2686059"/>
            <a:ext cx="40060" cy="2487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Прямоугольник с двумя скругленными противолежащими углами 62"/>
              <p:cNvSpPr/>
              <p:nvPr/>
            </p:nvSpPr>
            <p:spPr>
              <a:xfrm>
                <a:off x="3543371" y="2800369"/>
                <a:ext cx="5403492" cy="571548"/>
              </a:xfrm>
              <a:prstGeom prst="round2DiagRect">
                <a:avLst>
                  <a:gd name="adj1" fmla="val 50000"/>
                  <a:gd name="adj2" fmla="val 0"/>
                </a:avLst>
              </a:prstGeom>
              <a:solidFill>
                <a:schemeClr val="accent2">
                  <a:lumMod val="20000"/>
                  <a:lumOff val="80000"/>
                </a:schemeClr>
              </a:solidFill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145143" tIns="72571" rIns="145143" bIns="72571" rtlCol="0" anchor="ctr"/>
              <a:lstStyle/>
              <a:p>
                <a:pPr algn="ctr"/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Bissektrisa  </a:t>
                </a:r>
                <a14:m>
                  <m:oMath xmlns:m="http://schemas.openxmlformats.org/officeDocument/2006/math">
                    <m:r>
                      <a:rPr lang="en-US" sz="2500" i="1">
                        <a:solidFill>
                          <a:srgbClr val="0070C0"/>
                        </a:solidFill>
                        <a:latin typeface="Cambria Math"/>
                      </a:rPr>
                      <m:t>𝑙</m:t>
                    </m:r>
                  </m:oMath>
                </a14:m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belgilanadi</a:t>
                </a:r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3" name="Прямоугольник с двумя скругленными противолежащими углами 6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2447" y="1764060"/>
                <a:ext cx="3404388" cy="360040"/>
              </a:xfrm>
              <a:prstGeom prst="round2DiagRect">
                <a:avLst>
                  <a:gd name="adj1" fmla="val 50000"/>
                  <a:gd name="adj2" fmla="val 0"/>
                </a:avLst>
              </a:prstGeom>
              <a:blipFill rotWithShape="1">
                <a:blip r:embed="rId8"/>
                <a:stretch>
                  <a:fillRect b="-142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Дуга 1"/>
          <p:cNvSpPr/>
          <p:nvPr/>
        </p:nvSpPr>
        <p:spPr>
          <a:xfrm rot="7532336">
            <a:off x="1408956" y="1436673"/>
            <a:ext cx="497193" cy="457168"/>
          </a:xfrm>
          <a:prstGeom prst="arc">
            <a:avLst>
              <a:gd name="adj1" fmla="val 16200000"/>
              <a:gd name="adj2" fmla="val 20938403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45143" tIns="72571" rIns="145143" bIns="72571" rtlCol="0" anchor="ctr"/>
          <a:lstStyle/>
          <a:p>
            <a:pPr algn="ctr"/>
            <a:endParaRPr lang="ru-RU"/>
          </a:p>
        </p:txBody>
      </p:sp>
      <p:sp>
        <p:nvSpPr>
          <p:cNvPr id="23" name="Дуга 22"/>
          <p:cNvSpPr/>
          <p:nvPr/>
        </p:nvSpPr>
        <p:spPr>
          <a:xfrm rot="7866974">
            <a:off x="1134902" y="1446581"/>
            <a:ext cx="497193" cy="457168"/>
          </a:xfrm>
          <a:prstGeom prst="arc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45143" tIns="72571" rIns="145143" bIns="72571" rtlCol="0" anchor="ctr"/>
          <a:lstStyle/>
          <a:p>
            <a:pPr algn="ctr"/>
            <a:endParaRPr lang="ru-RU"/>
          </a:p>
        </p:txBody>
      </p:sp>
      <p:sp>
        <p:nvSpPr>
          <p:cNvPr id="25" name="Дуга 24"/>
          <p:cNvSpPr/>
          <p:nvPr/>
        </p:nvSpPr>
        <p:spPr>
          <a:xfrm rot="16641636">
            <a:off x="2693354" y="2961933"/>
            <a:ext cx="497193" cy="457168"/>
          </a:xfrm>
          <a:prstGeom prst="arc">
            <a:avLst>
              <a:gd name="adj1" fmla="val 16200000"/>
              <a:gd name="adj2" fmla="val 20818351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45143" tIns="72571" rIns="145143" bIns="72571" rtlCol="0" anchor="ctr"/>
          <a:lstStyle/>
          <a:p>
            <a:pPr algn="ctr"/>
            <a:endParaRPr lang="ru-RU"/>
          </a:p>
        </p:txBody>
      </p:sp>
      <p:sp>
        <p:nvSpPr>
          <p:cNvPr id="26" name="Дуга 25"/>
          <p:cNvSpPr/>
          <p:nvPr/>
        </p:nvSpPr>
        <p:spPr>
          <a:xfrm rot="1037605">
            <a:off x="354240" y="3016100"/>
            <a:ext cx="497117" cy="457238"/>
          </a:xfrm>
          <a:prstGeom prst="arc">
            <a:avLst>
              <a:gd name="adj1" fmla="val 16086167"/>
              <a:gd name="adj2" fmla="val 2049246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45143" tIns="72571" rIns="145143" bIns="72571" rtlCol="0" anchor="ctr"/>
          <a:lstStyle/>
          <a:p>
            <a:pPr algn="ctr"/>
            <a:endParaRPr lang="ru-RU"/>
          </a:p>
        </p:txBody>
      </p:sp>
      <p:sp>
        <p:nvSpPr>
          <p:cNvPr id="27" name="Дуга 26"/>
          <p:cNvSpPr/>
          <p:nvPr/>
        </p:nvSpPr>
        <p:spPr>
          <a:xfrm rot="523328">
            <a:off x="322105" y="3054128"/>
            <a:ext cx="497117" cy="457238"/>
          </a:xfrm>
          <a:prstGeom prst="arc">
            <a:avLst>
              <a:gd name="adj1" fmla="val 16739518"/>
              <a:gd name="adj2" fmla="val 2028947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45143" tIns="72571" rIns="145143" bIns="72571" rtlCol="0" anchor="ctr"/>
          <a:lstStyle/>
          <a:p>
            <a:pPr algn="ctr"/>
            <a:endParaRPr lang="ru-RU"/>
          </a:p>
        </p:txBody>
      </p:sp>
      <p:sp>
        <p:nvSpPr>
          <p:cNvPr id="28" name="Дуга 27"/>
          <p:cNvSpPr/>
          <p:nvPr/>
        </p:nvSpPr>
        <p:spPr>
          <a:xfrm rot="1976645">
            <a:off x="447487" y="3127420"/>
            <a:ext cx="497117" cy="457238"/>
          </a:xfrm>
          <a:prstGeom prst="arc">
            <a:avLst>
              <a:gd name="adj1" fmla="val 16086167"/>
              <a:gd name="adj2" fmla="val 2049246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45143" tIns="72571" rIns="145143" bIns="72571" rtlCol="0" anchor="ctr"/>
          <a:lstStyle/>
          <a:p>
            <a:pPr algn="ctr"/>
            <a:endParaRPr lang="ru-RU"/>
          </a:p>
        </p:txBody>
      </p:sp>
      <p:sp>
        <p:nvSpPr>
          <p:cNvPr id="29" name="Дуга 28"/>
          <p:cNvSpPr/>
          <p:nvPr/>
        </p:nvSpPr>
        <p:spPr>
          <a:xfrm rot="1462368">
            <a:off x="415373" y="3175393"/>
            <a:ext cx="497117" cy="457238"/>
          </a:xfrm>
          <a:prstGeom prst="arc">
            <a:avLst>
              <a:gd name="adj1" fmla="val 16739518"/>
              <a:gd name="adj2" fmla="val 2028947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45143" tIns="72571" rIns="145143" bIns="72571" rtlCol="0" anchor="ctr"/>
          <a:lstStyle/>
          <a:p>
            <a:pPr algn="ctr"/>
            <a:endParaRPr lang="ru-RU"/>
          </a:p>
        </p:txBody>
      </p:sp>
      <p:sp>
        <p:nvSpPr>
          <p:cNvPr id="30" name="Дуга 29"/>
          <p:cNvSpPr/>
          <p:nvPr/>
        </p:nvSpPr>
        <p:spPr>
          <a:xfrm rot="16495012">
            <a:off x="2760918" y="2990366"/>
            <a:ext cx="497193" cy="457168"/>
          </a:xfrm>
          <a:prstGeom prst="arc">
            <a:avLst>
              <a:gd name="adj1" fmla="val 16086167"/>
              <a:gd name="adj2" fmla="val 2049246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45143" tIns="72571" rIns="145143" bIns="72571" rtlCol="0" anchor="ctr"/>
          <a:lstStyle/>
          <a:p>
            <a:pPr algn="ctr"/>
            <a:endParaRPr lang="ru-RU"/>
          </a:p>
        </p:txBody>
      </p:sp>
      <p:sp>
        <p:nvSpPr>
          <p:cNvPr id="31" name="Дуга 30"/>
          <p:cNvSpPr/>
          <p:nvPr/>
        </p:nvSpPr>
        <p:spPr>
          <a:xfrm rot="15980735">
            <a:off x="2822228" y="2994979"/>
            <a:ext cx="497193" cy="457168"/>
          </a:xfrm>
          <a:prstGeom prst="arc">
            <a:avLst>
              <a:gd name="adj1" fmla="val 16739518"/>
              <a:gd name="adj2" fmla="val 2028947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45143" tIns="72571" rIns="145143" bIns="72571" rtlCol="0" anchor="ctr"/>
          <a:lstStyle/>
          <a:p>
            <a:pPr algn="ctr"/>
            <a:endParaRPr lang="ru-RU"/>
          </a:p>
        </p:txBody>
      </p:sp>
      <p:sp>
        <p:nvSpPr>
          <p:cNvPr id="32" name="Дуга 31"/>
          <p:cNvSpPr/>
          <p:nvPr/>
        </p:nvSpPr>
        <p:spPr>
          <a:xfrm rot="16641636">
            <a:off x="2566693" y="3203861"/>
            <a:ext cx="497193" cy="457168"/>
          </a:xfrm>
          <a:prstGeom prst="arc">
            <a:avLst>
              <a:gd name="adj1" fmla="val 16200000"/>
              <a:gd name="adj2" fmla="val 2000101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45143" tIns="72571" rIns="145143" bIns="72571" rtlCol="0" anchor="ctr"/>
          <a:lstStyle/>
          <a:p>
            <a:pPr algn="ctr"/>
            <a:endParaRPr lang="ru-RU"/>
          </a:p>
        </p:txBody>
      </p:sp>
      <p:sp>
        <p:nvSpPr>
          <p:cNvPr id="33" name="Дуга 32"/>
          <p:cNvSpPr/>
          <p:nvPr/>
        </p:nvSpPr>
        <p:spPr>
          <a:xfrm rot="16495012">
            <a:off x="2683854" y="3181993"/>
            <a:ext cx="497193" cy="457168"/>
          </a:xfrm>
          <a:prstGeom prst="arc">
            <a:avLst>
              <a:gd name="adj1" fmla="val 16086167"/>
              <a:gd name="adj2" fmla="val 2049246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45143" tIns="72571" rIns="145143" bIns="72571" rtlCol="0" anchor="ctr"/>
          <a:lstStyle/>
          <a:p>
            <a:pPr algn="ctr"/>
            <a:endParaRPr lang="ru-RU"/>
          </a:p>
        </p:txBody>
      </p:sp>
      <p:sp>
        <p:nvSpPr>
          <p:cNvPr id="34" name="Дуга 33"/>
          <p:cNvSpPr/>
          <p:nvPr/>
        </p:nvSpPr>
        <p:spPr>
          <a:xfrm rot="15980735">
            <a:off x="2738694" y="3236907"/>
            <a:ext cx="497193" cy="457168"/>
          </a:xfrm>
          <a:prstGeom prst="arc">
            <a:avLst>
              <a:gd name="adj1" fmla="val 16739518"/>
              <a:gd name="adj2" fmla="val 2028947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45143" tIns="72571" rIns="145143" bIns="72571"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570662" y="3943465"/>
            <a:ext cx="8115854" cy="914477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45143" tIns="72571" rIns="145143" bIns="72571" rtlCol="0" anchor="ctr"/>
          <a:lstStyle/>
          <a:p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uchta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bissektrisasi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nuqtada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kesishadi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203844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55" grpId="0"/>
      <p:bldP spid="56" grpId="0"/>
      <p:bldP spid="57" grpId="0"/>
      <p:bldP spid="20" grpId="0" animBg="1"/>
      <p:bldP spid="58" grpId="0"/>
      <p:bldP spid="58" grpId="1"/>
      <p:bldP spid="61" grpId="0"/>
      <p:bldP spid="62" grpId="0"/>
      <p:bldP spid="60" grpId="0" animBg="1"/>
      <p:bldP spid="63" grpId="0" animBg="1"/>
      <p:bldP spid="2" grpId="0" animBg="1"/>
      <p:bldP spid="23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308219" y="158597"/>
            <a:ext cx="8557312" cy="611865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3800" dirty="0" err="1"/>
              <a:t>Uchburchak</a:t>
            </a:r>
            <a:r>
              <a:rPr lang="en-US" sz="3800" dirty="0"/>
              <a:t> </a:t>
            </a:r>
            <a:r>
              <a:rPr lang="en-US" sz="3800" dirty="0" err="1"/>
              <a:t>balandligi</a:t>
            </a:r>
            <a:r>
              <a:rPr lang="en-US" sz="3800" dirty="0"/>
              <a:t> </a:t>
            </a:r>
            <a:endParaRPr lang="ru-RU" sz="3800" dirty="0"/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 flipH="1">
            <a:off x="457484" y="1358866"/>
            <a:ext cx="1028629" cy="2057573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1486113" y="1358866"/>
            <a:ext cx="1828674" cy="2057573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457484" y="3416439"/>
            <a:ext cx="2857303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486113" y="1358866"/>
            <a:ext cx="52816" cy="2057573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06016" y="3257608"/>
                <a:ext cx="540105" cy="488583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>
                          <a:latin typeface="Cambria Math"/>
                        </a:rPr>
                        <m:t>𝑨</m:t>
                      </m:r>
                    </m:oMath>
                  </m:oMathPara>
                </a14:m>
                <a:endParaRPr lang="ru-RU" sz="22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93" y="2052092"/>
                <a:ext cx="340285" cy="307777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1257529" y="940072"/>
                <a:ext cx="562801" cy="488583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>
                          <a:latin typeface="Cambria Math"/>
                        </a:rPr>
                        <m:t>𝑩</m:t>
                      </m:r>
                    </m:oMath>
                  </m:oMathPara>
                </a14:m>
                <a:endParaRPr lang="ru-RU" sz="2200" b="1" dirty="0"/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2287" y="592187"/>
                <a:ext cx="354584" cy="30777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3086203" y="3340573"/>
                <a:ext cx="539697" cy="488583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>
                          <a:latin typeface="Cambria Math"/>
                        </a:rPr>
                        <m:t>𝑪</m:t>
                      </m:r>
                    </m:oMath>
                  </m:oMathPara>
                </a14:m>
                <a:endParaRPr lang="ru-RU" sz="2200" b="1" dirty="0"/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4415" y="2104355"/>
                <a:ext cx="340028" cy="30777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1257529" y="3302130"/>
                <a:ext cx="570435" cy="488583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>
                          <a:latin typeface="Cambria Math"/>
                        </a:rPr>
                        <m:t>𝑫</m:t>
                      </m:r>
                    </m:oMath>
                  </m:oMathPara>
                </a14:m>
                <a:endParaRPr lang="ru-RU" sz="2200" b="1" dirty="0"/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2287" y="2080138"/>
                <a:ext cx="359394" cy="30777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Прямоугольник с двумя скругленными противолежащими углами 19"/>
          <p:cNvSpPr/>
          <p:nvPr/>
        </p:nvSpPr>
        <p:spPr>
          <a:xfrm>
            <a:off x="2857618" y="1054153"/>
            <a:ext cx="6171774" cy="1631907"/>
          </a:xfrm>
          <a:prstGeom prst="round2DiagRect">
            <a:avLst>
              <a:gd name="adj1" fmla="val 32598"/>
              <a:gd name="adj2" fmla="val 0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45143" tIns="72571" rIns="145143" bIns="72571" rtlCol="0" anchor="ctr"/>
          <a:lstStyle/>
          <a:p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uchidan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qarshisidagi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yotgan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chiziqqa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tushirilgan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perpendikulyar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25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en-US" sz="25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 rot="5400000">
            <a:off x="1020982" y="2221968"/>
            <a:ext cx="1415362" cy="488508"/>
          </a:xfrm>
          <a:prstGeom prst="rect">
            <a:avLst/>
          </a:prstGeom>
          <a:noFill/>
        </p:spPr>
        <p:txBody>
          <a:bodyPr wrap="none" lIns="145143" tIns="72571" rIns="145143" bIns="72571" rtlCol="0">
            <a:spAutoFit/>
          </a:bodyPr>
          <a:lstStyle/>
          <a:p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balandlik</a:t>
            </a:r>
            <a:endParaRPr lang="ru-RU" sz="2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 flipV="1">
            <a:off x="457484" y="2158159"/>
            <a:ext cx="1685809" cy="1258282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flipH="1" flipV="1">
            <a:off x="971799" y="2387653"/>
            <a:ext cx="2342988" cy="1028786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600791" y="2098839"/>
                <a:ext cx="542446" cy="488583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>
                          <a:latin typeface="Cambria Math"/>
                        </a:rPr>
                        <m:t>𝑬</m:t>
                      </m:r>
                    </m:oMath>
                  </m:oMathPara>
                </a14:m>
                <a:endParaRPr lang="ru-RU" sz="2200" b="1" dirty="0"/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519" y="1322139"/>
                <a:ext cx="341760" cy="30777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2057574" y="1771583"/>
                <a:ext cx="539902" cy="488583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2200" b="1" dirty="0"/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6343" y="1115988"/>
                <a:ext cx="340157" cy="30777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0" name="Овал 59"/>
          <p:cNvSpPr/>
          <p:nvPr/>
        </p:nvSpPr>
        <p:spPr>
          <a:xfrm>
            <a:off x="1484408" y="2629870"/>
            <a:ext cx="54521" cy="4506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Прямоугольник с двумя скругленными противолежащими углами 62"/>
              <p:cNvSpPr/>
              <p:nvPr/>
            </p:nvSpPr>
            <p:spPr>
              <a:xfrm>
                <a:off x="3543371" y="2800369"/>
                <a:ext cx="5403492" cy="571548"/>
              </a:xfrm>
              <a:prstGeom prst="round2DiagRect">
                <a:avLst>
                  <a:gd name="adj1" fmla="val 50000"/>
                  <a:gd name="adj2" fmla="val 0"/>
                </a:avLst>
              </a:prstGeom>
              <a:solidFill>
                <a:schemeClr val="accent2">
                  <a:lumMod val="20000"/>
                  <a:lumOff val="80000"/>
                </a:schemeClr>
              </a:solidFill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145143" tIns="72571" rIns="145143" bIns="72571" rtlCol="0" anchor="ctr"/>
              <a:lstStyle/>
              <a:p>
                <a:pPr algn="ctr"/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Balandlik  </a:t>
                </a:r>
                <a14:m>
                  <m:oMath xmlns:m="http://schemas.openxmlformats.org/officeDocument/2006/math">
                    <m:r>
                      <a:rPr lang="en-US" sz="2500" i="1">
                        <a:solidFill>
                          <a:srgbClr val="0070C0"/>
                        </a:solidFill>
                        <a:latin typeface="Cambria Math"/>
                      </a:rPr>
                      <m:t>h</m:t>
                    </m:r>
                  </m:oMath>
                </a14:m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belgilanadi</a:t>
                </a:r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3" name="Прямоугольник с двумя скругленными противолежащими углами 6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2447" y="1764060"/>
                <a:ext cx="3404388" cy="360040"/>
              </a:xfrm>
              <a:prstGeom prst="round2DiagRect">
                <a:avLst>
                  <a:gd name="adj1" fmla="val 50000"/>
                  <a:gd name="adj2" fmla="val 0"/>
                </a:avLst>
              </a:prstGeom>
              <a:blipFill rotWithShape="1">
                <a:blip r:embed="rId8"/>
                <a:stretch>
                  <a:fillRect b="-142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570662" y="3943465"/>
            <a:ext cx="8115854" cy="914477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45143" tIns="72571" rIns="145143" bIns="72571" rtlCol="0" anchor="ctr"/>
          <a:lstStyle/>
          <a:p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uchta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O‘tkir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burchakli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uchburchakda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nuqtada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kesishadi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 rot="10800000">
                <a:off x="1339909" y="3096281"/>
                <a:ext cx="552623" cy="488583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200" i="1">
                          <a:latin typeface="Cambria Math"/>
                        </a:rPr>
                        <m:t>∟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800000">
                <a:off x="844189" y="1950466"/>
                <a:ext cx="348172" cy="307777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 rot="17543294">
                <a:off x="740801" y="2247822"/>
                <a:ext cx="552708" cy="488508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200" i="1">
                          <a:latin typeface="Cambria Math"/>
                        </a:rPr>
                        <m:t>∟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7543294">
                <a:off x="466757" y="1415965"/>
                <a:ext cx="348172" cy="307777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 rot="3217963">
                <a:off x="1763573" y="1854585"/>
                <a:ext cx="552708" cy="488508"/>
              </a:xfrm>
              <a:prstGeom prst="rect">
                <a:avLst/>
              </a:prstGeom>
              <a:noFill/>
            </p:spPr>
            <p:txBody>
              <a:bodyPr wrap="none" lIns="145143" tIns="72571" rIns="145143" bIns="7257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200" i="1">
                          <a:latin typeface="Cambria Math"/>
                        </a:rPr>
                        <m:t>∟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3217963">
                <a:off x="1111139" y="1168250"/>
                <a:ext cx="348172" cy="307777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3994634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55" grpId="0"/>
      <p:bldP spid="56" grpId="0"/>
      <p:bldP spid="57" grpId="0"/>
      <p:bldP spid="20" grpId="0" animBg="1"/>
      <p:bldP spid="58" grpId="0"/>
      <p:bldP spid="58" grpId="1"/>
      <p:bldP spid="61" grpId="0"/>
      <p:bldP spid="62" grpId="0"/>
      <p:bldP spid="60" grpId="0" animBg="1"/>
      <p:bldP spid="63" grpId="0" animBg="1"/>
      <p:bldP spid="6" grpId="0" animBg="1"/>
      <p:bldP spid="9" grpId="0"/>
      <p:bldP spid="37" grpId="0"/>
      <p:bldP spid="3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624e5cbeb8b84f3056cbead1e47a7469b01d5d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5975</TotalTime>
  <Words>1383</Words>
  <Application>Microsoft Office PowerPoint</Application>
  <PresentationFormat>Экран (16:9)</PresentationFormat>
  <Paragraphs>259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E’TIBORINGIZ UCHUN RAHMAT!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acer</cp:lastModifiedBy>
  <cp:revision>570</cp:revision>
  <dcterms:created xsi:type="dcterms:W3CDTF">2020-04-09T07:32:19Z</dcterms:created>
  <dcterms:modified xsi:type="dcterms:W3CDTF">2021-03-04T04:12:52Z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