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1382" r:id="rId2"/>
    <p:sldId id="398" r:id="rId3"/>
    <p:sldId id="399" r:id="rId4"/>
    <p:sldId id="400" r:id="rId5"/>
    <p:sldId id="401" r:id="rId6"/>
    <p:sldId id="406" r:id="rId7"/>
    <p:sldId id="402" r:id="rId8"/>
    <p:sldId id="403" r:id="rId9"/>
    <p:sldId id="404" r:id="rId10"/>
    <p:sldId id="405" r:id="rId11"/>
    <p:sldId id="409" r:id="rId12"/>
    <p:sldId id="408" r:id="rId13"/>
    <p:sldId id="410" r:id="rId14"/>
    <p:sldId id="411" r:id="rId15"/>
    <p:sldId id="412" r:id="rId16"/>
    <p:sldId id="413" r:id="rId17"/>
    <p:sldId id="414" r:id="rId18"/>
    <p:sldId id="415" r:id="rId19"/>
    <p:sldId id="417" r:id="rId20"/>
    <p:sldId id="368" r:id="rId21"/>
    <p:sldId id="407" r:id="rId22"/>
  </p:sldIdLst>
  <p:sldSz cx="9144000" cy="5143500" type="screen16x9"/>
  <p:notesSz cx="5765800" cy="3244850"/>
  <p:custDataLst>
    <p:tags r:id="rId2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 varScale="1">
        <p:scale>
          <a:sx n="85" d="100"/>
          <a:sy n="85" d="100"/>
        </p:scale>
        <p:origin x="-906" y="-78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300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290.png"/><Relationship Id="rId16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20.png"/><Relationship Id="rId5" Type="http://schemas.openxmlformats.org/officeDocument/2006/relationships/image" Target="../media/image430.png"/><Relationship Id="rId1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Relationship Id="rId14" Type="http://schemas.openxmlformats.org/officeDocument/2006/relationships/image" Target="../media/image3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94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08.png"/><Relationship Id="rId7" Type="http://schemas.openxmlformats.org/officeDocument/2006/relationships/image" Target="../media/image12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4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00.png"/><Relationship Id="rId7" Type="http://schemas.openxmlformats.org/officeDocument/2006/relationships/image" Target="../media/image37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410.png"/><Relationship Id="rId5" Type="http://schemas.openxmlformats.org/officeDocument/2006/relationships/image" Target="../media/image320.png"/><Relationship Id="rId10" Type="http://schemas.openxmlformats.org/officeDocument/2006/relationships/image" Target="../media/image400.png"/><Relationship Id="rId4" Type="http://schemas.openxmlformats.org/officeDocument/2006/relationships/image" Target="../media/image310.png"/><Relationship Id="rId9" Type="http://schemas.openxmlformats.org/officeDocument/2006/relationships/image" Target="../media/image3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12300" y="2025111"/>
            <a:ext cx="6372068" cy="98416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2773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773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sz="2773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6190" y="1983317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6190" y="3328580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807736" y="394730"/>
            <a:ext cx="27479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3" y="330377"/>
            <a:ext cx="3832550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398" kern="0" spc="16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17153" y="3291830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08219" y="158597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800" dirty="0" err="1"/>
              <a:t>Uchburchak</a:t>
            </a:r>
            <a:r>
              <a:rPr lang="en-US" sz="3800" dirty="0"/>
              <a:t> </a:t>
            </a:r>
            <a:r>
              <a:rPr lang="en-US" sz="3800" dirty="0" err="1"/>
              <a:t>balandligi</a:t>
            </a:r>
            <a:r>
              <a:rPr lang="en-US" sz="3800" dirty="0"/>
              <a:t> </a:t>
            </a:r>
            <a:endParaRPr lang="ru-RU" sz="3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1785" y="1089678"/>
            <a:ext cx="0" cy="20575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1785" y="1089678"/>
            <a:ext cx="1714382" cy="2057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1785" y="3147251"/>
            <a:ext cx="171438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" y="2988420"/>
                <a:ext cx="540105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" y="1882520"/>
                <a:ext cx="340285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3201" y="670884"/>
                <a:ext cx="562801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1" y="422615"/>
                <a:ext cx="354584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69346" y="2997645"/>
                <a:ext cx="539697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53" y="1888331"/>
                <a:ext cx="34002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956037" y="1003986"/>
            <a:ext cx="7054347" cy="1001879"/>
          </a:xfrm>
          <a:prstGeom prst="round2DiagRect">
            <a:avLst>
              <a:gd name="adj1" fmla="val 3259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katetlari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balandliklari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balandlik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uchida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kesishadi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51831" y="1813980"/>
                <a:ext cx="539902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93" y="1142695"/>
                <a:ext cx="340157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Овал 59"/>
          <p:cNvSpPr/>
          <p:nvPr/>
        </p:nvSpPr>
        <p:spPr>
          <a:xfrm>
            <a:off x="342762" y="3097997"/>
            <a:ext cx="72567" cy="545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0800000">
                <a:off x="184349" y="2842766"/>
                <a:ext cx="552623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16146" y="1790767"/>
                <a:ext cx="34817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rot="18629691">
                <a:off x="1012070" y="2084175"/>
                <a:ext cx="552708" cy="488508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29691">
                <a:off x="637666" y="1312878"/>
                <a:ext cx="34817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V="1">
            <a:off x="364427" y="2191366"/>
            <a:ext cx="958941" cy="94332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889605" y="3829156"/>
            <a:ext cx="18286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632392" y="2466222"/>
            <a:ext cx="1257213" cy="1362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632392" y="2466222"/>
            <a:ext cx="3085887" cy="13629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889605" y="3829155"/>
            <a:ext cx="914337" cy="91447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7803942" y="3829155"/>
            <a:ext cx="914337" cy="914477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632392" y="3829156"/>
            <a:ext cx="125721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632392" y="2466222"/>
            <a:ext cx="0" cy="1362933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889606" y="3152526"/>
            <a:ext cx="285730" cy="67663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17748667">
                <a:off x="6933826" y="2987488"/>
                <a:ext cx="552708" cy="488508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748667">
                <a:off x="4368578" y="1881909"/>
                <a:ext cx="34817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 rot="10800000">
                <a:off x="5449241" y="3504012"/>
                <a:ext cx="552623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433211" y="2207311"/>
                <a:ext cx="34817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rot="7940961">
                <a:off x="7527590" y="4359192"/>
                <a:ext cx="552708" cy="488508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940961">
                <a:off x="4742670" y="2745998"/>
                <a:ext cx="34817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607901" y="4608786"/>
                <a:ext cx="570434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42" y="2903251"/>
                <a:ext cx="359393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512653" y="3746056"/>
                <a:ext cx="544992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198" y="2359784"/>
                <a:ext cx="343364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219115" y="3614126"/>
                <a:ext cx="542446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224" y="2276676"/>
                <a:ext cx="34176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982099" y="2780565"/>
                <a:ext cx="539902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965" y="1751584"/>
                <a:ext cx="340157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79353" y="2118465"/>
                <a:ext cx="562801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176" y="1334502"/>
                <a:ext cx="354584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603987" y="3600508"/>
                <a:ext cx="539697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811" y="2268098"/>
                <a:ext cx="340028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184349" y="3614125"/>
            <a:ext cx="5095004" cy="1358127"/>
          </a:xfrm>
          <a:prstGeom prst="round2DiagRect">
            <a:avLst>
              <a:gd name="adj1" fmla="val 38491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O‘tmas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burchaklaridan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balandliklar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yotadi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311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" grpId="0"/>
      <p:bldP spid="56" grpId="0"/>
      <p:bldP spid="20" grpId="0" animBg="1"/>
      <p:bldP spid="62" grpId="0"/>
      <p:bldP spid="60" grpId="0" animBg="1"/>
      <p:bldP spid="9" grpId="0"/>
      <p:bldP spid="37" grpId="0"/>
      <p:bldP spid="54" grpId="0"/>
      <p:bldP spid="59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495" y="771550"/>
                <a:ext cx="9032243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Teng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tomoniga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tushirilgan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20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asosidagi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771550"/>
                <a:ext cx="9032243" cy="1246495"/>
              </a:xfrm>
              <a:prstGeom prst="rect">
                <a:avLst/>
              </a:prstGeom>
              <a:blipFill rotWithShape="1">
                <a:blip r:embed="rId2"/>
                <a:stretch>
                  <a:fillRect l="-1148" t="-3431" b="-11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3070348">
                <a:off x="1420153" y="2734445"/>
                <a:ext cx="466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070348">
                <a:off x="1420153" y="2734445"/>
                <a:ext cx="46679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Равнобедренный треугольник 28"/>
          <p:cNvSpPr/>
          <p:nvPr/>
        </p:nvSpPr>
        <p:spPr>
          <a:xfrm>
            <a:off x="391749" y="2571750"/>
            <a:ext cx="2164027" cy="1440160"/>
          </a:xfrm>
          <a:prstGeom prst="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>
            <a:stCxn id="29" idx="2"/>
          </p:cNvCxnSpPr>
          <p:nvPr/>
        </p:nvCxnSpPr>
        <p:spPr>
          <a:xfrm flipV="1">
            <a:off x="391749" y="3003798"/>
            <a:ext cx="1371939" cy="10081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91680" y="2643758"/>
                <a:ext cx="487378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643758"/>
                <a:ext cx="487378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7504" y="3939902"/>
                <a:ext cx="46352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39902"/>
                <a:ext cx="463525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339752" y="3939902"/>
                <a:ext cx="46166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939902"/>
                <a:ext cx="461665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28155" y="2166704"/>
                <a:ext cx="47538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55" y="2166704"/>
                <a:ext cx="475387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793946" y="3291830"/>
            <a:ext cx="2122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911490" y="3291830"/>
            <a:ext cx="2122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63888" y="2067694"/>
                <a:ext cx="396653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𝐴𝐵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</a:rPr>
                        <m:t>𝐵𝐶</m:t>
                      </m:r>
                      <m:r>
                        <a:rPr lang="en-US" sz="2500" b="0" i="1" smtClean="0">
                          <a:latin typeface="Cambria Math"/>
                        </a:rPr>
                        <m:t>,  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𝐵𝐴𝐷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=20°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067694"/>
                <a:ext cx="3966534" cy="477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Дуга 39"/>
          <p:cNvSpPr/>
          <p:nvPr/>
        </p:nvSpPr>
        <p:spPr>
          <a:xfrm>
            <a:off x="534087" y="3545346"/>
            <a:ext cx="360040" cy="357065"/>
          </a:xfrm>
          <a:prstGeom prst="arc">
            <a:avLst>
              <a:gd name="adj1" fmla="val 16200000"/>
              <a:gd name="adj2" fmla="val 2043302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23928" y="2465189"/>
                <a:ext cx="225702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65189"/>
                <a:ext cx="2257028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843808" y="2882285"/>
                <a:ext cx="58044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𝐴𝐵𝐷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=&gt;  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=90°−20°=70°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882285"/>
                <a:ext cx="580447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25876" y="3363838"/>
                <a:ext cx="385849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=180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876" y="3363838"/>
                <a:ext cx="385849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923928" y="3761333"/>
                <a:ext cx="39111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+70°=180°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761333"/>
                <a:ext cx="3911135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059832" y="4193381"/>
                <a:ext cx="24533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2∙</m:t>
                      </m:r>
                      <m:r>
                        <a:rPr lang="ru-RU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=110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193381"/>
                <a:ext cx="2453364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796136" y="4193381"/>
                <a:ext cx="17863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=55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193381"/>
                <a:ext cx="1786323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424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504" y="699542"/>
                <a:ext cx="8960235" cy="1300722"/>
              </a:xfrm>
              <a:prstGeom prst="rect">
                <a:avLst/>
              </a:prstGeom>
              <a:noFill/>
            </p:spPr>
            <p:txBody>
              <a:bodyPr wrap="squar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balandliklari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kesishadi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∠</m:t>
                    </m:r>
                    <m:r>
                      <a:rPr lang="en-US" sz="2500" b="0" i="1" smtClean="0">
                        <a:latin typeface="Cambria Math"/>
                      </a:rPr>
                      <m:t>𝐴</m:t>
                    </m:r>
                    <m:r>
                      <a:rPr lang="en-US" sz="2500" i="1">
                        <a:latin typeface="Cambria Math"/>
                      </a:rPr>
                      <m:t>=5</m:t>
                    </m:r>
                    <m:r>
                      <a:rPr lang="en-US" sz="2500" b="0" i="1" smtClean="0">
                        <a:latin typeface="Cambria Math"/>
                      </a:rPr>
                      <m:t>0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∠</m:t>
                    </m:r>
                    <m:r>
                      <a:rPr lang="en-US" sz="2500" b="0" i="1" smtClean="0">
                        <a:latin typeface="Cambria Math"/>
                      </a:rPr>
                      <m:t>𝐵</m:t>
                    </m:r>
                    <m:r>
                      <a:rPr lang="en-US" sz="2500" i="1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60</m:t>
                    </m:r>
                    <m:r>
                      <a:rPr lang="en-US" sz="2500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𝐴</m:t>
                    </m:r>
                    <m:r>
                      <a:rPr lang="en-US" sz="2500" b="0" i="1" smtClean="0">
                        <a:latin typeface="Cambria Math"/>
                      </a:rPr>
                      <m:t>𝐻</m:t>
                    </m:r>
                    <m:r>
                      <a:rPr lang="en-US" sz="2500" i="1">
                        <a:latin typeface="Cambria Math"/>
                      </a:rPr>
                      <m:t>𝐵</m:t>
                    </m:r>
                    <m:r>
                      <a:rPr lang="en-US" sz="2500" b="0" i="1" smtClean="0">
                        <a:latin typeface="Cambria Math"/>
                      </a:rPr>
                      <m:t>,  </m:t>
                    </m:r>
                    <m:r>
                      <a:rPr lang="en-US" sz="2500" b="0" i="1" smtClean="0">
                        <a:latin typeface="Cambria Math"/>
                      </a:rPr>
                      <m:t>𝐵𝐻𝐶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cs typeface="Arial" panose="020B0604020202020204" pitchFamily="34" charset="0"/>
                      </a:rPr>
                      <m:t>𝐶𝐻𝐴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 burchaklarni toping.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960235" cy="1300722"/>
              </a:xfrm>
              <a:prstGeom prst="rect">
                <a:avLst/>
              </a:prstGeom>
              <a:blipFill rotWithShape="1">
                <a:blip r:embed="rId2"/>
                <a:stretch>
                  <a:fillRect l="-545" t="-1408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91880" y="1779662"/>
                <a:ext cx="451438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latin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</a:rPr>
                        <m:t>𝐶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b="0" i="0" smtClean="0">
                          <a:latin typeface="Cambria Math"/>
                        </a:rPr>
                        <m:t>180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°−50°−60°=70°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779662"/>
                <a:ext cx="4514384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 flipH="1">
            <a:off x="457484" y="2333708"/>
            <a:ext cx="1028629" cy="2057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486113" y="2333708"/>
            <a:ext cx="1828674" cy="2057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57484" y="4391281"/>
            <a:ext cx="28573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498673" y="2333708"/>
            <a:ext cx="52816" cy="20575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06016" y="4232450"/>
                <a:ext cx="560823" cy="485114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6" y="4232450"/>
                <a:ext cx="560823" cy="4851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257529" y="1914914"/>
                <a:ext cx="533571" cy="485114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529" y="1914914"/>
                <a:ext cx="533571" cy="4851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086203" y="4315415"/>
                <a:ext cx="543189" cy="485114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203" y="4315415"/>
                <a:ext cx="543189" cy="4851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270089" y="4276972"/>
                <a:ext cx="570435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89" y="4276972"/>
                <a:ext cx="570435" cy="4885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единительная линия 76"/>
          <p:cNvCxnSpPr/>
          <p:nvPr/>
        </p:nvCxnSpPr>
        <p:spPr>
          <a:xfrm flipV="1">
            <a:off x="449796" y="3133001"/>
            <a:ext cx="1685809" cy="12582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964111" y="3362495"/>
            <a:ext cx="2342988" cy="102878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13351" y="3073681"/>
                <a:ext cx="542446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51" y="3073681"/>
                <a:ext cx="542446" cy="4885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070134" y="2746425"/>
                <a:ext cx="539902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34" y="2746425"/>
                <a:ext cx="539902" cy="4885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Овал 80"/>
          <p:cNvSpPr/>
          <p:nvPr/>
        </p:nvSpPr>
        <p:spPr>
          <a:xfrm>
            <a:off x="1476720" y="3604712"/>
            <a:ext cx="54521" cy="450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 rot="10800000">
                <a:off x="1352469" y="4071123"/>
                <a:ext cx="552623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352469" y="4071123"/>
                <a:ext cx="552623" cy="4885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 rot="17543294">
                <a:off x="753361" y="3222664"/>
                <a:ext cx="552708" cy="488508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43294">
                <a:off x="753361" y="3222664"/>
                <a:ext cx="552708" cy="48850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 rot="3217963">
                <a:off x="1776133" y="2829427"/>
                <a:ext cx="552708" cy="488508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17963">
                <a:off x="1776133" y="2829427"/>
                <a:ext cx="552708" cy="48850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уга 1"/>
          <p:cNvSpPr/>
          <p:nvPr/>
        </p:nvSpPr>
        <p:spPr>
          <a:xfrm>
            <a:off x="137541" y="4123717"/>
            <a:ext cx="639885" cy="535128"/>
          </a:xfrm>
          <a:prstGeom prst="arc">
            <a:avLst>
              <a:gd name="adj1" fmla="val 17901175"/>
              <a:gd name="adj2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7692662">
            <a:off x="1227327" y="2061966"/>
            <a:ext cx="639885" cy="535128"/>
          </a:xfrm>
          <a:prstGeom prst="arc">
            <a:avLst>
              <a:gd name="adj1" fmla="val 17901175"/>
              <a:gd name="adj2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Дуга 85"/>
          <p:cNvSpPr/>
          <p:nvPr/>
        </p:nvSpPr>
        <p:spPr>
          <a:xfrm rot="14022232">
            <a:off x="2900916" y="4081740"/>
            <a:ext cx="639885" cy="535128"/>
          </a:xfrm>
          <a:prstGeom prst="arc">
            <a:avLst>
              <a:gd name="adj1" fmla="val 17901175"/>
              <a:gd name="adj2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35743" y="3976693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6</m:t>
                      </m:r>
                      <m:r>
                        <a:rPr lang="en-US" sz="2000" i="1">
                          <a:latin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3" y="3976693"/>
                <a:ext cx="623889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1257529" y="2531680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7</m:t>
                      </m:r>
                      <m:r>
                        <a:rPr lang="en-US" sz="2000" i="1">
                          <a:latin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529" y="2531680"/>
                <a:ext cx="623889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2483768" y="3971840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5</m:t>
                      </m:r>
                      <m:r>
                        <a:rPr lang="en-US" sz="2000" i="1">
                          <a:latin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971840"/>
                <a:ext cx="623889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457908" y="3310772"/>
                <a:ext cx="580059" cy="485114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08" y="3310772"/>
                <a:ext cx="580059" cy="48511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9792" y="2177157"/>
                <a:ext cx="636794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𝐵𝐶𝐷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=90°−60°=30°,  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𝐴𝐶𝐷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=40°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177157"/>
                <a:ext cx="6367947" cy="4770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699792" y="2598752"/>
                <a:ext cx="636794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𝐴𝐵𝐹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=90°−50°=40°,  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𝐶𝐵𝐹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=20°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598752"/>
                <a:ext cx="6367947" cy="4770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2771800" y="3030800"/>
                <a:ext cx="629593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𝐶𝐴𝐸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=90°−70°=20°,  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𝐸𝐴𝐵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=30°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030800"/>
                <a:ext cx="6295939" cy="4770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единительная линия 91"/>
          <p:cNvCxnSpPr/>
          <p:nvPr/>
        </p:nvCxnSpPr>
        <p:spPr>
          <a:xfrm flipH="1">
            <a:off x="457484" y="2333708"/>
            <a:ext cx="1028629" cy="2057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486113" y="2333708"/>
            <a:ext cx="1828674" cy="2057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57484" y="4391281"/>
            <a:ext cx="28573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06016" y="4227934"/>
                <a:ext cx="560823" cy="485114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6" y="4227934"/>
                <a:ext cx="560823" cy="48511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257529" y="1995686"/>
                <a:ext cx="533571" cy="485114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529" y="1995686"/>
                <a:ext cx="533571" cy="48511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131840" y="4155926"/>
                <a:ext cx="543189" cy="485114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155926"/>
                <a:ext cx="543189" cy="48511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Овал 97"/>
          <p:cNvSpPr/>
          <p:nvPr/>
        </p:nvSpPr>
        <p:spPr>
          <a:xfrm>
            <a:off x="1476720" y="3604712"/>
            <a:ext cx="54521" cy="450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99" name="Дуга 98"/>
          <p:cNvSpPr/>
          <p:nvPr/>
        </p:nvSpPr>
        <p:spPr>
          <a:xfrm>
            <a:off x="137541" y="4123717"/>
            <a:ext cx="639885" cy="535128"/>
          </a:xfrm>
          <a:prstGeom prst="arc">
            <a:avLst>
              <a:gd name="adj1" fmla="val 17901175"/>
              <a:gd name="adj2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Дуга 99"/>
          <p:cNvSpPr/>
          <p:nvPr/>
        </p:nvSpPr>
        <p:spPr>
          <a:xfrm rot="7692662">
            <a:off x="1227327" y="2061966"/>
            <a:ext cx="639885" cy="535128"/>
          </a:xfrm>
          <a:prstGeom prst="arc">
            <a:avLst>
              <a:gd name="adj1" fmla="val 17901175"/>
              <a:gd name="adj2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Дуга 100"/>
          <p:cNvSpPr/>
          <p:nvPr/>
        </p:nvSpPr>
        <p:spPr>
          <a:xfrm rot="14022232">
            <a:off x="2900916" y="4081740"/>
            <a:ext cx="639885" cy="535128"/>
          </a:xfrm>
          <a:prstGeom prst="arc">
            <a:avLst>
              <a:gd name="adj1" fmla="val 17901175"/>
              <a:gd name="adj2" fmla="val 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635743" y="3649777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3" y="3649777"/>
                <a:ext cx="623889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102"/>
              <p:cNvSpPr/>
              <p:nvPr/>
            </p:nvSpPr>
            <p:spPr>
              <a:xfrm>
                <a:off x="707751" y="4043848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  <m:r>
                        <a:rPr lang="en-US" sz="2000" i="1">
                          <a:latin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3" name="Прямоугольник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51" y="4043848"/>
                <a:ext cx="623889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971600" y="2891720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3</m:t>
                      </m:r>
                      <m:r>
                        <a:rPr lang="en-US" sz="2000" i="1">
                          <a:latin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891720"/>
                <a:ext cx="623889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399653" y="3291830"/>
                <a:ext cx="580059" cy="485114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653" y="3291830"/>
                <a:ext cx="580059" cy="485114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Прямая соединительная линия 105"/>
          <p:cNvCxnSpPr>
            <a:endCxn id="98" idx="0"/>
          </p:cNvCxnSpPr>
          <p:nvPr/>
        </p:nvCxnSpPr>
        <p:spPr>
          <a:xfrm>
            <a:off x="1490350" y="2333708"/>
            <a:ext cx="13631" cy="1271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98" idx="3"/>
          </p:cNvCxnSpPr>
          <p:nvPr/>
        </p:nvCxnSpPr>
        <p:spPr>
          <a:xfrm flipV="1">
            <a:off x="457483" y="3643177"/>
            <a:ext cx="1027221" cy="748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endCxn id="98" idx="4"/>
          </p:cNvCxnSpPr>
          <p:nvPr/>
        </p:nvCxnSpPr>
        <p:spPr>
          <a:xfrm flipH="1" flipV="1">
            <a:off x="1503981" y="3649777"/>
            <a:ext cx="1810806" cy="7415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2339752" y="3723607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723607"/>
                <a:ext cx="623889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1355823" y="2675696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  <m:r>
                        <a:rPr lang="en-US" sz="2000" i="1">
                          <a:latin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823" y="2675696"/>
                <a:ext cx="623889" cy="40011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2219902" y="4046390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3</m:t>
                      </m:r>
                      <m:r>
                        <a:rPr lang="en-US" sz="2000" i="1">
                          <a:latin typeface="Cambria Math"/>
                        </a:rPr>
                        <m:t>0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902" y="4046390"/>
                <a:ext cx="623889" cy="4001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95029" y="3526581"/>
                <a:ext cx="498142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𝐴𝐻𝐵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=180°−30°−40°=110°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029" y="3526581"/>
                <a:ext cx="4981427" cy="477054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695029" y="3894896"/>
                <a:ext cx="4974119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𝐵𝐻𝐶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=180°−30°−20°=130°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029" y="3894896"/>
                <a:ext cx="4974119" cy="477054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695029" y="4299942"/>
                <a:ext cx="496770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𝐴𝐻𝐶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=180°−20°−40°=120°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029" y="4299942"/>
                <a:ext cx="4967707" cy="477054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043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1" grpId="0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9" grpId="0"/>
      <p:bldP spid="79" grpId="1"/>
      <p:bldP spid="80" grpId="0"/>
      <p:bldP spid="80" grpId="1"/>
      <p:bldP spid="81" grpId="0" animBg="1"/>
      <p:bldP spid="81" grpId="1" animBg="1"/>
      <p:bldP spid="82" grpId="0"/>
      <p:bldP spid="82" grpId="1"/>
      <p:bldP spid="83" grpId="0"/>
      <p:bldP spid="83" grpId="1"/>
      <p:bldP spid="84" grpId="0"/>
      <p:bldP spid="84" grpId="1"/>
      <p:bldP spid="2" grpId="0" animBg="1"/>
      <p:bldP spid="2" grpId="1" animBg="1"/>
      <p:bldP spid="85" grpId="0" animBg="1"/>
      <p:bldP spid="85" grpId="1" animBg="1"/>
      <p:bldP spid="86" grpId="0" animBg="1"/>
      <p:bldP spid="86" grpId="1" animBg="1"/>
      <p:bldP spid="3" grpId="0"/>
      <p:bldP spid="3" grpId="1"/>
      <p:bldP spid="87" grpId="0"/>
      <p:bldP spid="87" grpId="1"/>
      <p:bldP spid="88" grpId="0"/>
      <p:bldP spid="88" grpId="1"/>
      <p:bldP spid="89" grpId="0"/>
      <p:bldP spid="89" grpId="1"/>
      <p:bldP spid="4" grpId="0"/>
      <p:bldP spid="90" grpId="0"/>
      <p:bldP spid="91" grpId="0"/>
      <p:bldP spid="95" grpId="0"/>
      <p:bldP spid="96" grpId="0"/>
      <p:bldP spid="97" grpId="0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/>
      <p:bldP spid="105" grpId="0"/>
      <p:bldP spid="109" grpId="0"/>
      <p:bldP spid="110" grpId="0"/>
      <p:bldP spid="111" grpId="0"/>
      <p:bldP spid="5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funksiyalar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611560" y="1275606"/>
            <a:ext cx="2232248" cy="3024336"/>
          </a:xfrm>
          <a:prstGeom prst="rtTriangl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6981" y="2631297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81" y="2631297"/>
                <a:ext cx="55662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68311" y="4205431"/>
                <a:ext cx="547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11" y="4205431"/>
                <a:ext cx="54745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3688" y="2465189"/>
                <a:ext cx="5151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465189"/>
                <a:ext cx="51514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0800000">
                <a:off x="467545" y="3966904"/>
                <a:ext cx="47801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67545" y="3966904"/>
                <a:ext cx="478016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07704" y="3651870"/>
                <a:ext cx="5801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51870"/>
                <a:ext cx="58015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уга 6"/>
          <p:cNvSpPr/>
          <p:nvPr/>
        </p:nvSpPr>
        <p:spPr>
          <a:xfrm rot="15734124">
            <a:off x="2324704" y="4007734"/>
            <a:ext cx="535596" cy="51916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71800" y="987573"/>
                <a:ext cx="2111091" cy="1041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36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987573"/>
                <a:ext cx="2111091" cy="1041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34965" y="843558"/>
                <a:ext cx="2164439" cy="1144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3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965" y="843558"/>
                <a:ext cx="2164439" cy="11443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87824" y="2322656"/>
                <a:ext cx="1913922" cy="1041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𝑡𝑔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322656"/>
                <a:ext cx="1913922" cy="104118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454352" y="2147734"/>
                <a:ext cx="2286000" cy="11440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𝑐𝑡𝑔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352" y="2147734"/>
                <a:ext cx="2286000" cy="114409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15816" y="3363838"/>
                <a:ext cx="2662011" cy="1125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𝑡𝑔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363838"/>
                <a:ext cx="2662011" cy="112562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5490864" y="3435846"/>
                <a:ext cx="3545632" cy="1041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𝑐𝑡𝑔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64" y="3435846"/>
                <a:ext cx="3545632" cy="104111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3787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4" grpId="0"/>
      <p:bldP spid="4" grpId="0"/>
      <p:bldP spid="6" grpId="0"/>
      <p:bldP spid="30" grpId="0"/>
      <p:bldP spid="7" grpId="0" animBg="1"/>
      <p:bldP spid="8" grpId="0"/>
      <p:bldP spid="9" grpId="0"/>
      <p:bldP spid="10" grpId="0"/>
      <p:bldP spid="12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745498" y="1584467"/>
            <a:ext cx="1844833" cy="2499451"/>
          </a:xfrm>
          <a:prstGeom prst="rtTriangl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3053" y="1230600"/>
                <a:ext cx="47538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53" y="1230600"/>
                <a:ext cx="475387" cy="4770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0474" y="3894896"/>
                <a:ext cx="46166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4" y="3894896"/>
                <a:ext cx="461665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8323" y="3894896"/>
                <a:ext cx="46352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323" y="3894896"/>
                <a:ext cx="463525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0800000">
                <a:off x="600147" y="3750880"/>
                <a:ext cx="47801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00147" y="3750880"/>
                <a:ext cx="478016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уга 6"/>
          <p:cNvSpPr/>
          <p:nvPr/>
        </p:nvSpPr>
        <p:spPr>
          <a:xfrm rot="15734124">
            <a:off x="2111860" y="3764709"/>
            <a:ext cx="535596" cy="51916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9752" y="2034431"/>
                <a:ext cx="3374642" cy="815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func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𝐴𝐵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=0,8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034431"/>
                <a:ext cx="3374642" cy="8150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64192" y="1995686"/>
                <a:ext cx="3416320" cy="815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5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func>
                      <m:r>
                        <a:rPr lang="en-US" sz="25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𝐴𝐵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2500" i="1">
                          <a:solidFill>
                            <a:srgbClr val="7030A0"/>
                          </a:solidFill>
                          <a:latin typeface="Cambria Math"/>
                        </a:rPr>
                        <m:t>=0,</m:t>
                      </m:r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192" y="1995686"/>
                <a:ext cx="3416320" cy="8150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47864" y="2931790"/>
                <a:ext cx="3750642" cy="815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𝑡𝑔𝐴</m:t>
                      </m:r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931790"/>
                <a:ext cx="3750642" cy="8150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771800" y="3867894"/>
                <a:ext cx="3888432" cy="815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𝑐𝑡𝑔𝐴</m:t>
                      </m:r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𝐵𝐶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867894"/>
                <a:ext cx="3888432" cy="8150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6200000">
                <a:off x="-392662" y="2541086"/>
                <a:ext cx="18269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=8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92662" y="2541086"/>
                <a:ext cx="1826975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0730" y="4049365"/>
                <a:ext cx="18196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=6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0" y="4049365"/>
                <a:ext cx="181960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3110241">
                <a:off x="907882" y="2358058"/>
                <a:ext cx="19995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=10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10241">
                <a:off x="907882" y="2358058"/>
                <a:ext cx="199958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5736" y="864055"/>
                <a:ext cx="6786481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uchburchakda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=90°,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𝐴𝐵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=10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𝑐𝑚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5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500" b="0" i="1" smtClean="0">
                        <a:latin typeface="Cambria Math"/>
                      </a:rPr>
                      <m:t>𝐵𝐶</m:t>
                    </m:r>
                    <m:r>
                      <a:rPr lang="en-US" sz="2500" b="0" i="1" smtClean="0">
                        <a:latin typeface="Cambria Math"/>
                      </a:rPr>
                      <m:t>=8 </m:t>
                    </m:r>
                    <m:r>
                      <a:rPr lang="en-US" sz="2500" b="0" i="1" smtClean="0">
                        <a:latin typeface="Cambria Math"/>
                      </a:rPr>
                      <m:t>𝑐𝑚</m:t>
                    </m:r>
                    <m:r>
                      <a:rPr lang="en-US" sz="2500" b="0" i="1" smtClean="0">
                        <a:latin typeface="Cambria Math"/>
                      </a:rPr>
                      <m:t>,  </m:t>
                    </m:r>
                    <m:r>
                      <a:rPr lang="en-US" sz="2500" b="0" i="1" smtClean="0">
                        <a:latin typeface="Cambria Math"/>
                      </a:rPr>
                      <m:t>𝐴𝐶</m:t>
                    </m:r>
                    <m:r>
                      <a:rPr lang="en-US" sz="2500" b="0" i="1" smtClean="0">
                        <a:latin typeface="Cambria Math"/>
                      </a:rPr>
                      <m:t>=6 </m:t>
                    </m:r>
                    <m:r>
                      <a:rPr lang="en-US" sz="25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trigonometrik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funksiyalari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qiymatlarini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864055"/>
                <a:ext cx="6786481" cy="1246495"/>
              </a:xfrm>
              <a:prstGeom prst="rect">
                <a:avLst/>
              </a:prstGeom>
              <a:blipFill rotWithShape="1">
                <a:blip r:embed="rId13"/>
                <a:stretch>
                  <a:fillRect l="-1438" t="-3431" b="-11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4432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4" grpId="0"/>
      <p:bldP spid="4" grpId="0"/>
      <p:bldP spid="6" grpId="0"/>
      <p:bldP spid="7" grpId="0" animBg="1"/>
      <p:bldP spid="8" grpId="0"/>
      <p:bldP spid="9" grpId="0"/>
      <p:bldP spid="10" grpId="0"/>
      <p:bldP spid="12" grpId="0"/>
      <p:bldP spid="5" grpId="0"/>
      <p:bldP spid="16" grpId="0"/>
      <p:bldP spid="1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745498" y="1584467"/>
            <a:ext cx="1844833" cy="2499451"/>
          </a:xfrm>
          <a:prstGeom prst="rtTriangl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3053" y="1230600"/>
                <a:ext cx="47538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53" y="1230600"/>
                <a:ext cx="475387" cy="4770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0474" y="3894896"/>
                <a:ext cx="46166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4" y="3894896"/>
                <a:ext cx="461665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8323" y="3894896"/>
                <a:ext cx="46352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323" y="3894896"/>
                <a:ext cx="463525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0800000">
                <a:off x="600147" y="3750880"/>
                <a:ext cx="47801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00147" y="3750880"/>
                <a:ext cx="478016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уга 6"/>
          <p:cNvSpPr/>
          <p:nvPr/>
        </p:nvSpPr>
        <p:spPr>
          <a:xfrm rot="15734124">
            <a:off x="2111860" y="3764709"/>
            <a:ext cx="535596" cy="51916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1880" y="1707654"/>
                <a:ext cx="1763240" cy="812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func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ru-RU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707654"/>
                <a:ext cx="1763240" cy="8125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68743" y="771550"/>
                <a:ext cx="808377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uchburchakda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5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500" i="1">
                        <a:latin typeface="Cambria Math"/>
                      </a:rPr>
                      <m:t>𝐵𝐶</m:t>
                    </m:r>
                    <m:r>
                      <a:rPr lang="en-US" sz="2500" i="1">
                        <a:latin typeface="Cambria Math"/>
                      </a:rPr>
                      <m:t>=4 </m:t>
                    </m:r>
                    <m:r>
                      <a:rPr lang="en-US" sz="2500" i="1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i="0" smtClean="0">
                            <a:latin typeface="Cambria Math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500" b="0" i="1" smtClean="0">
                            <a:latin typeface="Cambria Math"/>
                            <a:cs typeface="Arial" panose="020B0604020202020204" pitchFamily="34" charset="0"/>
                          </a:rPr>
                          <m:t>𝐴</m:t>
                        </m:r>
                      </m:e>
                    </m:func>
                    <m:r>
                      <a:rPr lang="en-US" sz="2500" b="0" i="1" smtClean="0">
                        <a:latin typeface="Cambria Math"/>
                        <a:cs typeface="Arial" panose="020B0604020202020204" pitchFamily="34" charset="0"/>
                      </a:rPr>
                      <m:t>=0,25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gipotenuzani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743" y="771550"/>
                <a:ext cx="8083777" cy="861774"/>
              </a:xfrm>
              <a:prstGeom prst="rect">
                <a:avLst/>
              </a:prstGeom>
              <a:blipFill rotWithShape="1">
                <a:blip r:embed="rId7"/>
                <a:stretch>
                  <a:fillRect l="-1282" t="-4965" b="-163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91880" y="2551243"/>
                <a:ext cx="1695464" cy="811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0,25=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ru-RU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551243"/>
                <a:ext cx="1695464" cy="8111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19872" y="3444130"/>
                <a:ext cx="3419078" cy="855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𝐴𝐵</m:t>
                      </m:r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0,25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400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ru-RU" sz="2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444130"/>
                <a:ext cx="3419078" cy="8558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3279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4" grpId="0"/>
      <p:bldP spid="4" grpId="0"/>
      <p:bldP spid="6" grpId="0"/>
      <p:bldP spid="7" grpId="0" animBg="1"/>
      <p:bldP spid="8" grpId="0"/>
      <p:bldP spid="11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ayniyatlar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611560" y="1275606"/>
            <a:ext cx="2232248" cy="3024336"/>
          </a:xfrm>
          <a:prstGeom prst="rtTriangl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6981" y="2631297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81" y="2631297"/>
                <a:ext cx="55662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68311" y="4205431"/>
                <a:ext cx="547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11" y="4205431"/>
                <a:ext cx="54745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63688" y="2465189"/>
                <a:ext cx="5151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465189"/>
                <a:ext cx="51514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0800000">
                <a:off x="467545" y="3966904"/>
                <a:ext cx="47801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67545" y="3966904"/>
                <a:ext cx="478016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07704" y="3651870"/>
                <a:ext cx="5801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51870"/>
                <a:ext cx="58015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Дуга 22"/>
          <p:cNvSpPr/>
          <p:nvPr/>
        </p:nvSpPr>
        <p:spPr>
          <a:xfrm rot="15734124">
            <a:off x="2324704" y="4007734"/>
            <a:ext cx="535596" cy="51916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4810" y="987574"/>
                <a:ext cx="344530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10" y="987574"/>
                <a:ext cx="344530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18260" y="1011395"/>
                <a:ext cx="26037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𝑐𝑡𝑔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60" y="1011395"/>
                <a:ext cx="260372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77868" y="1635646"/>
                <a:ext cx="3230436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868" y="1635646"/>
                <a:ext cx="3230436" cy="9307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23928" y="2721102"/>
                <a:ext cx="333084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ct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in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21102"/>
                <a:ext cx="3330847" cy="9307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09133" y="3650982"/>
                <a:ext cx="3443187" cy="648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133" y="3650982"/>
                <a:ext cx="3443187" cy="6489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54970" y="4371062"/>
                <a:ext cx="3431388" cy="648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970" y="4371062"/>
                <a:ext cx="3431388" cy="64896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666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21" grpId="0"/>
      <p:bldP spid="22" grpId="0"/>
      <p:bldP spid="23" grpId="0" animBg="1"/>
      <p:bldP spid="5" grpId="0"/>
      <p:bldP spid="9" grpId="0"/>
      <p:bldP spid="10" grpId="0"/>
      <p:bldP spid="25" grpId="0"/>
      <p:bldP spid="12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504" y="828633"/>
                <a:ext cx="8960235" cy="1023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5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25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5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5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5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i="0" smtClean="0">
                            <a:latin typeface="Cambria Math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5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i="0" dirty="0" smtClean="0">
                            <a:latin typeface="Cambria Math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500" b="0" i="0" dirty="0" smtClean="0">
                            <a:latin typeface="Cambria Math"/>
                            <a:cs typeface="Arial" panose="020B0604020202020204" pitchFamily="34" charset="0"/>
                          </a:rPr>
                          <m:t>g</m:t>
                        </m:r>
                      </m:fName>
                      <m:e>
                        <m:r>
                          <a:rPr lang="en-US" sz="250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dirty="0" smtClean="0">
                            <a:latin typeface="Cambria Math"/>
                            <a:cs typeface="Arial" panose="020B0604020202020204" pitchFamily="34" charset="0"/>
                          </a:rPr>
                          <m:t>ctg</m:t>
                        </m:r>
                      </m:fName>
                      <m:e>
                        <m:r>
                          <a:rPr lang="en-US" sz="250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qiymatlarini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28633"/>
                <a:ext cx="8960235" cy="1023037"/>
              </a:xfrm>
              <a:prstGeom prst="rect">
                <a:avLst/>
              </a:prstGeom>
              <a:blipFill rotWithShape="1">
                <a:blip r:embed="rId2"/>
                <a:stretch>
                  <a:fillRect l="-1157" b="-13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496" y="1999734"/>
                <a:ext cx="2996205" cy="572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5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25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50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500" i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50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ru-RU" sz="2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99734"/>
                <a:ext cx="2996205" cy="572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31840" y="1590542"/>
                <a:ext cx="5879430" cy="1238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5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5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5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5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5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5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5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5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5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5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5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5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5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25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5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5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5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590542"/>
                <a:ext cx="5879430" cy="12382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2592" y="2913913"/>
                <a:ext cx="1902316" cy="8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𝑡𝑔</m:t>
                      </m:r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5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5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5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5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92" y="2913913"/>
                <a:ext cx="1902316" cy="8099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02592" y="4124775"/>
                <a:ext cx="2209168" cy="751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𝑐𝑡𝑔</m:t>
                      </m:r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92" y="4124775"/>
                <a:ext cx="2209168" cy="7512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09644" y="2787774"/>
                <a:ext cx="3966149" cy="905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𝑡𝑔</m:t>
                      </m:r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5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5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500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5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50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500" i="1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500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5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44" y="2787774"/>
                <a:ext cx="3966149" cy="9055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411760" y="3939902"/>
                <a:ext cx="5184576" cy="99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𝑐𝑡𝑔</m:t>
                      </m:r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25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5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939902"/>
                <a:ext cx="5184576" cy="9914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6871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funksiyalar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611560" y="1275606"/>
            <a:ext cx="2232248" cy="3024336"/>
          </a:xfrm>
          <a:prstGeom prst="rtTriangl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6981" y="2631297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81" y="2631297"/>
                <a:ext cx="55662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68311" y="4205431"/>
                <a:ext cx="547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11" y="4205431"/>
                <a:ext cx="54745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3688" y="2465189"/>
                <a:ext cx="5151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465189"/>
                <a:ext cx="51514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0800000">
                <a:off x="467545" y="3966904"/>
                <a:ext cx="47801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67545" y="3966904"/>
                <a:ext cx="478016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07704" y="3651870"/>
                <a:ext cx="5801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51870"/>
                <a:ext cx="58015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уга 6"/>
          <p:cNvSpPr/>
          <p:nvPr/>
        </p:nvSpPr>
        <p:spPr>
          <a:xfrm rot="15734124">
            <a:off x="2324704" y="4007734"/>
            <a:ext cx="535596" cy="51916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98" y="925905"/>
            <a:ext cx="5839875" cy="408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49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4" grpId="0"/>
      <p:bldP spid="4" grpId="0"/>
      <p:bldP spid="6" grpId="0"/>
      <p:bldP spid="30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524536" y="2088523"/>
            <a:ext cx="1844833" cy="2499451"/>
          </a:xfrm>
          <a:prstGeom prst="rtTriangl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091" y="1734656"/>
                <a:ext cx="47538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1" y="1734656"/>
                <a:ext cx="475387" cy="4770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9512" y="4398952"/>
                <a:ext cx="46166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98952"/>
                <a:ext cx="461665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97361" y="4398952"/>
                <a:ext cx="46352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361" y="4398952"/>
                <a:ext cx="463525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0800000">
                <a:off x="379185" y="4254936"/>
                <a:ext cx="47801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79185" y="4254936"/>
                <a:ext cx="478016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уга 6"/>
          <p:cNvSpPr/>
          <p:nvPr/>
        </p:nvSpPr>
        <p:spPr>
          <a:xfrm rot="15734124">
            <a:off x="1890898" y="4268765"/>
            <a:ext cx="535596" cy="51916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3110241">
                <a:off x="863026" y="2809984"/>
                <a:ext cx="1647374" cy="64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cs typeface="Arial" panose="020B0604020202020204" pitchFamily="34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10241">
                <a:off x="863026" y="2809984"/>
                <a:ext cx="1647374" cy="6428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015" y="771550"/>
                <a:ext cx="8876203" cy="89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To‘g‘ri </a:t>
                </a:r>
                <a:r>
                  <a:rPr lang="en-US" sz="25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5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uchburchakning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𝐴𝐵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gipotenuzasi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5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5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cm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500" b="0" i="1" smtClean="0">
                        <a:latin typeface="Cambria Math"/>
                      </a:rPr>
                      <m:t>𝐴</m:t>
                    </m:r>
                    <m:r>
                      <a:rPr lang="en-US" sz="2500" b="0" i="1" smtClean="0">
                        <a:latin typeface="Cambria Math"/>
                      </a:rPr>
                      <m:t>=60°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 Shu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katetlarini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5" y="771550"/>
                <a:ext cx="8876203" cy="898003"/>
              </a:xfrm>
              <a:prstGeom prst="rect">
                <a:avLst/>
              </a:prstGeom>
              <a:blipFill rotWithShape="1">
                <a:blip r:embed="rId7"/>
                <a:stretch>
                  <a:fillRect l="-1099" t="-680" b="-15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409943" y="4126309"/>
                <a:ext cx="7088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60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43" y="4126309"/>
                <a:ext cx="70884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5736" y="1635646"/>
                <a:ext cx="1763239" cy="812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635646"/>
                <a:ext cx="1763239" cy="8125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95322" y="1643867"/>
                <a:ext cx="2176878" cy="887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60</m:t>
                          </m:r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sz="2500" i="1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5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i="1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322" y="1643867"/>
                <a:ext cx="2176878" cy="88710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43684" y="1563638"/>
                <a:ext cx="1628716" cy="973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5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5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i="1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sz="2500" i="1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5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i="1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684" y="1563638"/>
                <a:ext cx="1628716" cy="9736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56715" y="2427734"/>
                <a:ext cx="2859501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𝐵𝐶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5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∙4</m:t>
                          </m:r>
                          <m:rad>
                            <m:radPr>
                              <m:degHide m:val="on"/>
                              <m:ctrlP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5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5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715" y="2427734"/>
                <a:ext cx="2859501" cy="89915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83768" y="3291830"/>
                <a:ext cx="1804918" cy="812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91830"/>
                <a:ext cx="1804918" cy="81259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83354" y="3300051"/>
                <a:ext cx="2218556" cy="887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/>
                            </a:rPr>
                            <m:t>co</m:t>
                          </m:r>
                          <m:r>
                            <m:rPr>
                              <m:sty m:val="p"/>
                            </m:rPr>
                            <a:rPr lang="en-US" sz="2500" i="0" smtClean="0">
                              <a:latin typeface="Cambria Math"/>
                            </a:rPr>
                            <m:t>s</m:t>
                          </m:r>
                        </m:fName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60</m:t>
                          </m:r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func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sz="2500" i="1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5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i="1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354" y="3300051"/>
                <a:ext cx="2218556" cy="88710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31716" y="3268824"/>
                <a:ext cx="1470146" cy="887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500" i="1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sz="2500" i="1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5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i="1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16" y="3268824"/>
                <a:ext cx="1470146" cy="88710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43808" y="4155926"/>
                <a:ext cx="3031023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𝐴𝐶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∙4</m:t>
                          </m:r>
                          <m:rad>
                            <m:radPr>
                              <m:degHide m:val="on"/>
                              <m:ctrlP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5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500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155926"/>
                <a:ext cx="3031023" cy="89915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6200000">
                <a:off x="-179466" y="3068943"/>
                <a:ext cx="96853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9466" y="3068943"/>
                <a:ext cx="968535" cy="538609"/>
              </a:xfrm>
              <a:prstGeom prst="rect">
                <a:avLst/>
              </a:prstGeom>
              <a:blipFill rotWithShape="1">
                <a:blip r:embed="rId17"/>
                <a:stretch>
                  <a:fillRect l="-13636" t="-11321" r="-30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5153" y="4528286"/>
                <a:ext cx="1395126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53" y="4528286"/>
                <a:ext cx="1395126" cy="563744"/>
              </a:xfrm>
              <a:prstGeom prst="rect">
                <a:avLst/>
              </a:prstGeom>
              <a:blipFill rotWithShape="1">
                <a:blip r:embed="rId18"/>
                <a:stretch>
                  <a:fillRect t="-7609" r="-7860" b="-3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24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4" grpId="0"/>
      <p:bldP spid="4" grpId="0"/>
      <p:bldP spid="6" grpId="0"/>
      <p:bldP spid="7" grpId="0" animBg="1"/>
      <p:bldP spid="17" grpId="0"/>
      <p:bldP spid="11" grpId="0"/>
      <p:bldP spid="13" grpId="0"/>
      <p:bldP spid="14" grpId="0"/>
      <p:bldP spid="22" grpId="0"/>
      <p:bldP spid="23" grpId="0"/>
      <p:bldP spid="18" grpId="0"/>
      <p:bldP spid="25" grpId="0"/>
      <p:bldP spid="26" grpId="0"/>
      <p:bldP spid="27" grpId="0"/>
      <p:bldP spid="28" grpId="0"/>
      <p:bldP spid="1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484" y="2686060"/>
            <a:ext cx="4000224" cy="0"/>
          </a:xfrm>
          <a:prstGeom prst="line">
            <a:avLst/>
          </a:prstGeom>
          <a:ln w="1270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714698" y="1200035"/>
            <a:ext cx="40060" cy="440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86203" y="2686060"/>
            <a:ext cx="40060" cy="440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28945" y="2686060"/>
            <a:ext cx="40060" cy="440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057272" y="1237654"/>
            <a:ext cx="657426" cy="1454861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48975" y="2686060"/>
            <a:ext cx="205725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14698" y="1244108"/>
            <a:ext cx="1371505" cy="1441952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7425" y="2686060"/>
                <a:ext cx="540105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2" y="1692052"/>
                <a:ext cx="340285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86113" y="825762"/>
                <a:ext cx="552623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03" y="520179"/>
                <a:ext cx="348172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57619" y="2686060"/>
                <a:ext cx="539697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399" y="1692052"/>
                <a:ext cx="34002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45799" y="1200035"/>
                <a:ext cx="5597886" cy="537440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𝐴</m:t>
                    </m:r>
                    <m:r>
                      <a:rPr lang="en-US" sz="2500" i="1">
                        <a:latin typeface="Cambria Math"/>
                      </a:rPr>
                      <m:t>,</m:t>
                    </m:r>
                    <m:r>
                      <a:rPr lang="en-US" sz="2500" i="1">
                        <a:latin typeface="Cambria Math"/>
                      </a:rPr>
                      <m:t>𝐵</m:t>
                    </m:r>
                    <m:r>
                      <a:rPr lang="en-US" sz="2500" i="1">
                        <a:latin typeface="Cambria Math"/>
                      </a:rPr>
                      <m:t>, </m:t>
                    </m:r>
                    <m:r>
                      <a:rPr lang="en-US" sz="25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5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uchlari</a:t>
                </a:r>
                <a:endParaRPr lang="ru-RU" sz="25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9" y="1200035"/>
                <a:ext cx="5597886" cy="537440"/>
              </a:xfrm>
              <a:prstGeom prst="rect">
                <a:avLst/>
              </a:prstGeom>
              <a:blipFill rotWithShape="1">
                <a:blip r:embed="rId5"/>
                <a:stretch>
                  <a:fillRect t="-3409" b="-20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15877" y="1542964"/>
                <a:ext cx="5627807" cy="928305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𝐴𝐵</m:t>
                    </m:r>
                    <m:r>
                      <a:rPr lang="en-US" sz="2500" i="1">
                        <a:latin typeface="Cambria Math"/>
                      </a:rPr>
                      <m:t>,  </m:t>
                    </m:r>
                    <m:r>
                      <a:rPr lang="en-US" sz="2500" i="1">
                        <a:latin typeface="Cambria Math"/>
                      </a:rPr>
                      <m:t>𝐵𝐶</m:t>
                    </m:r>
                    <m:r>
                      <a:rPr lang="en-US" sz="2500" i="1">
                        <a:latin typeface="Cambria Math"/>
                      </a:rPr>
                      <m:t>,  </m:t>
                    </m:r>
                    <m:r>
                      <a:rPr lang="en-US" sz="2500" i="1">
                        <a:latin typeface="Cambria Math"/>
                      </a:rPr>
                      <m:t>𝐴𝐶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kesmalar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5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5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en-US" sz="25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endParaRPr lang="ru-RU" sz="25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877" y="1542964"/>
                <a:ext cx="5627807" cy="928305"/>
              </a:xfrm>
              <a:prstGeom prst="rect">
                <a:avLst/>
              </a:prstGeom>
              <a:blipFill rotWithShape="1">
                <a:blip r:embed="rId6"/>
                <a:stretch>
                  <a:fillRect t="-1316" b="-11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77478" y="2914679"/>
                <a:ext cx="6580499" cy="537440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𝑃</m:t>
                    </m:r>
                    <m:r>
                      <a:rPr lang="en-US" sz="2500" i="1">
                        <a:latin typeface="Cambria Math"/>
                      </a:rPr>
                      <m:t>=</m:t>
                    </m:r>
                    <m:r>
                      <a:rPr lang="en-US" sz="2500" i="1">
                        <a:latin typeface="Cambria Math"/>
                      </a:rPr>
                      <m:t>𝐴𝐵</m:t>
                    </m:r>
                    <m:r>
                      <a:rPr lang="en-US" sz="2500" i="1">
                        <a:latin typeface="Cambria Math"/>
                      </a:rPr>
                      <m:t>+</m:t>
                    </m:r>
                    <m:r>
                      <a:rPr lang="en-US" sz="2500" i="1">
                        <a:latin typeface="Cambria Math"/>
                      </a:rPr>
                      <m:t>𝐵𝐶</m:t>
                    </m:r>
                    <m:r>
                      <a:rPr lang="en-US" sz="2500" i="1">
                        <a:latin typeface="Cambria Math"/>
                      </a:rPr>
                      <m:t>+</m:t>
                    </m:r>
                    <m:r>
                      <a:rPr lang="en-US" sz="2500" i="1">
                        <a:latin typeface="Cambria Math"/>
                      </a:rPr>
                      <m:t>𝐴𝐶</m:t>
                    </m:r>
                    <m:r>
                      <a:rPr lang="en-US" sz="2500" i="1">
                        <a:latin typeface="Cambria Math"/>
                      </a:rPr>
                      <m:t> −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5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en-US" sz="25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5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904" y="1836068"/>
                <a:ext cx="4145943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29124" y="857106"/>
                <a:ext cx="3275238" cy="537440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500" i="1">
                        <a:latin typeface="Cambria Math"/>
                      </a:rPr>
                      <m:t>𝐴𝐵𝐶</m:t>
                    </m:r>
                    <m:r>
                      <a:rPr lang="en-US" sz="2500" i="1">
                        <a:latin typeface="Cambria Math"/>
                      </a:rPr>
                      <m:t>− </m:t>
                    </m:r>
                  </m:oMath>
                </a14:m>
                <a:r>
                  <a:rPr lang="en-US" sz="25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24" y="857106"/>
                <a:ext cx="3275238" cy="537440"/>
              </a:xfrm>
              <a:prstGeom prst="rect">
                <a:avLst/>
              </a:prstGeom>
              <a:blipFill rotWithShape="1">
                <a:blip r:embed="rId8"/>
                <a:stretch>
                  <a:fillRect t="-3409" b="-20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29080" y="2262929"/>
                <a:ext cx="5697116" cy="537440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∠</m:t>
                    </m:r>
                    <m:r>
                      <a:rPr lang="en-US" sz="2500" i="1">
                        <a:latin typeface="Cambria Math"/>
                      </a:rPr>
                      <m:t>𝐴</m:t>
                    </m:r>
                    <m:r>
                      <a:rPr lang="en-US" sz="2500" i="1">
                        <a:latin typeface="Cambria Math"/>
                      </a:rPr>
                      <m:t>,∠</m:t>
                    </m:r>
                    <m:r>
                      <a:rPr lang="en-US" sz="2500" i="1">
                        <a:latin typeface="Cambria Math"/>
                      </a:rPr>
                      <m:t>𝐵</m:t>
                    </m:r>
                    <m:r>
                      <a:rPr lang="en-US" sz="2500" i="1">
                        <a:latin typeface="Cambria Math"/>
                      </a:rPr>
                      <m:t>,∠</m:t>
                    </m:r>
                    <m:r>
                      <a:rPr lang="en-US" sz="25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5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endParaRPr lang="ru-RU" sz="25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80" y="2262929"/>
                <a:ext cx="5697116" cy="537440"/>
              </a:xfrm>
              <a:prstGeom prst="rect">
                <a:avLst/>
              </a:prstGeom>
              <a:blipFill rotWithShape="1">
                <a:blip r:embed="rId9"/>
                <a:stretch>
                  <a:fillRect t="-2273" b="-21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485" y="3785404"/>
                <a:ext cx="7997271" cy="1186848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5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500" i="1">
                                <a:latin typeface="Cambria Math"/>
                              </a:rPr>
                              <m:t>𝐴𝐶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𝐴𝐵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𝐴𝐶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2500" i="1">
                                <a:latin typeface="Cambria Math"/>
                              </a:rPr>
                              <m:t>𝐴𝐶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𝐴𝐵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𝐴𝐶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25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𝐴𝐵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𝐴𝐶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+1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𝐵</m:t>
                            </m:r>
                          </m:e>
                        </m:eqArr>
                      </m:e>
                    </m:d>
                    <m:r>
                      <a:rPr lang="en-US" sz="2500" i="1">
                        <a:latin typeface="Cambria Math"/>
                      </a:rPr>
                      <m:t> −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5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tengsizligi</a:t>
                </a:r>
                <a:r>
                  <a:rPr lang="en-US" sz="25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5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5" y="3785404"/>
                <a:ext cx="7997271" cy="11868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Дуга 23"/>
          <p:cNvSpPr/>
          <p:nvPr/>
        </p:nvSpPr>
        <p:spPr>
          <a:xfrm rot="882130">
            <a:off x="995293" y="2421372"/>
            <a:ext cx="374232" cy="372605"/>
          </a:xfrm>
          <a:prstGeom prst="arc">
            <a:avLst>
              <a:gd name="adj1" fmla="val 15166798"/>
              <a:gd name="adj2" fmla="val 0"/>
            </a:avLst>
          </a:prstGeom>
          <a:ln w="127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5088906">
            <a:off x="2632865" y="2335594"/>
            <a:ext cx="374289" cy="436108"/>
          </a:xfrm>
          <a:prstGeom prst="arc">
            <a:avLst>
              <a:gd name="adj1" fmla="val 15166798"/>
              <a:gd name="adj2" fmla="val 0"/>
            </a:avLst>
          </a:prstGeom>
          <a:ln w="127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7984410">
            <a:off x="1549171" y="1169315"/>
            <a:ext cx="374289" cy="335158"/>
          </a:xfrm>
          <a:prstGeom prst="arc">
            <a:avLst>
              <a:gd name="adj1" fmla="val 15166798"/>
              <a:gd name="adj2" fmla="val 0"/>
            </a:avLst>
          </a:prstGeom>
          <a:ln w="127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53909" y="3291716"/>
                <a:ext cx="3532518" cy="537440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/>
                        </a:rPr>
                        <m:t>∠</m:t>
                      </m:r>
                      <m:r>
                        <a:rPr lang="en-US" sz="2500" i="1">
                          <a:latin typeface="Cambria Math"/>
                        </a:rPr>
                        <m:t>𝐴</m:t>
                      </m:r>
                      <m:r>
                        <a:rPr lang="en-US" sz="2500" i="1">
                          <a:latin typeface="Cambria Math"/>
                        </a:rPr>
                        <m:t>+∠</m:t>
                      </m:r>
                      <m:r>
                        <a:rPr lang="en-US" sz="2500" i="1">
                          <a:latin typeface="Cambria Math"/>
                        </a:rPr>
                        <m:t>𝐵</m:t>
                      </m:r>
                      <m:r>
                        <a:rPr lang="en-US" sz="2500" i="1">
                          <a:latin typeface="Cambria Math"/>
                        </a:rPr>
                        <m:t>+∠</m:t>
                      </m:r>
                      <m:r>
                        <a:rPr lang="en-US" sz="2500" i="1">
                          <a:latin typeface="Cambria Math"/>
                        </a:rPr>
                        <m:t>𝐶</m:t>
                      </m:r>
                      <m:r>
                        <a:rPr lang="en-US" sz="2500" i="1">
                          <a:latin typeface="Cambria Math"/>
                        </a:rPr>
                        <m:t>=180°</m:t>
                      </m:r>
                    </m:oMath>
                  </m:oMathPara>
                </a14:m>
                <a:endParaRPr lang="ru-RU" sz="25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09" y="3291716"/>
                <a:ext cx="3532518" cy="5374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Uchburchak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105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7" grpId="0"/>
      <p:bldP spid="19" grpId="0"/>
      <p:bldP spid="20" grpId="0"/>
      <p:bldP spid="21" grpId="0"/>
      <p:bldP spid="22" grpId="0"/>
      <p:bldP spid="25" grpId="0"/>
      <p:bldP spid="26" grpId="0"/>
      <p:bldP spid="24" grpId="0" animBg="1"/>
      <p:bldP spid="29" grpId="0" animBg="1"/>
      <p:bldP spid="30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>
                <a:solidFill>
                  <a:srgbClr val="7030A0"/>
                </a:solidFill>
              </a:rPr>
              <a:t>7</a:t>
            </a:r>
            <a:r>
              <a:rPr lang="en-US" sz="3200" dirty="0"/>
              <a:t> </a:t>
            </a:r>
            <a:r>
              <a:rPr lang="en-US" sz="3200" dirty="0" err="1"/>
              <a:t>betidagi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5, 7, 8, 9, 11 </a:t>
            </a:r>
            <a:r>
              <a:rPr lang="en-US" sz="3200" dirty="0" err="1"/>
              <a:t>mashqlar</a:t>
            </a:r>
            <a:r>
              <a:rPr lang="en-US" sz="3200" dirty="0"/>
              <a:t>; 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343131"/>
            <a:ext cx="4392488" cy="23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Uchburchak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234384"/>
            <a:ext cx="4399629" cy="643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2" tIns="72492" rIns="144982" bIns="72492"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178217"/>
            <a:ext cx="3141991" cy="57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2" tIns="72492" rIns="144982" bIns="72492" rtlCol="0" anchor="ctr"/>
          <a:lstStyle/>
          <a:p>
            <a:r>
              <a:rPr lang="en-US" sz="2500" dirty="0" err="1">
                <a:latin typeface="Arial" pitchFamily="34" charset="0"/>
                <a:cs typeface="Arial" pitchFamily="34" charset="0"/>
              </a:rPr>
              <a:t>Tomoniga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ko‘ra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4008" y="2178219"/>
            <a:ext cx="3335538" cy="572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2" tIns="72492" rIns="144982" bIns="72492" rtlCol="0" anchor="ctr"/>
          <a:lstStyle/>
          <a:p>
            <a:r>
              <a:rPr lang="en-US" sz="2500" dirty="0" err="1">
                <a:latin typeface="Arial" pitchFamily="34" charset="0"/>
                <a:cs typeface="Arial" pitchFamily="34" charset="0"/>
              </a:rPr>
              <a:t>Burchagiga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ko‘ra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>
            <a:stCxn id="2" idx="2"/>
            <a:endCxn id="6" idx="0"/>
          </p:cNvCxnSpPr>
          <p:nvPr/>
        </p:nvCxnSpPr>
        <p:spPr>
          <a:xfrm flipH="1">
            <a:off x="2686612" y="1877453"/>
            <a:ext cx="1708939" cy="3007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2" idx="2"/>
            <a:endCxn id="28" idx="0"/>
          </p:cNvCxnSpPr>
          <p:nvPr/>
        </p:nvCxnSpPr>
        <p:spPr>
          <a:xfrm>
            <a:off x="4395551" y="1877453"/>
            <a:ext cx="1916226" cy="3007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06016" y="2871991"/>
            <a:ext cx="2351184" cy="4831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2" tIns="72492" rIns="144982" bIns="72492" rtlCol="0" anchor="ctr"/>
          <a:lstStyle/>
          <a:p>
            <a:r>
              <a:rPr lang="en-US" sz="25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tomonli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3568" y="3475925"/>
            <a:ext cx="1810883" cy="4831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2" tIns="72492" rIns="144982" bIns="72492" rtlCol="0" anchor="ctr"/>
          <a:lstStyle/>
          <a:p>
            <a:r>
              <a:rPr lang="en-US" sz="25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yonli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05552" y="4044628"/>
            <a:ext cx="2106408" cy="4831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2" tIns="72492" rIns="144982" bIns="72492" rtlCol="0" anchor="ctr"/>
          <a:lstStyle/>
          <a:p>
            <a:r>
              <a:rPr lang="en-US" sz="2500" dirty="0" err="1">
                <a:latin typeface="Arial" pitchFamily="34" charset="0"/>
                <a:cs typeface="Arial" pitchFamily="34" charset="0"/>
              </a:rPr>
              <a:t>Turli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tomonli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53920" y="2871991"/>
            <a:ext cx="2513819" cy="483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2" tIns="72492" rIns="144982" bIns="72492" rtlCol="0" anchor="ctr"/>
          <a:lstStyle/>
          <a:p>
            <a:r>
              <a:rPr lang="en-US" sz="2500" dirty="0" err="1">
                <a:latin typeface="Arial" pitchFamily="34" charset="0"/>
                <a:cs typeface="Arial" pitchFamily="34" charset="0"/>
              </a:rPr>
              <a:t>O‘tkir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burchakli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436981" y="3475925"/>
            <a:ext cx="2599515" cy="483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2" tIns="72492" rIns="144982" bIns="72492" rtlCol="0" anchor="ctr"/>
          <a:lstStyle/>
          <a:p>
            <a:r>
              <a:rPr lang="en-US" sz="2500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burchakli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16016" y="4039596"/>
            <a:ext cx="2846468" cy="483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982" tIns="72492" rIns="144982" bIns="72492" rtlCol="0" anchor="ctr"/>
          <a:lstStyle/>
          <a:p>
            <a:r>
              <a:rPr lang="en-US" sz="2500" dirty="0" err="1">
                <a:latin typeface="Arial" pitchFamily="34" charset="0"/>
                <a:cs typeface="Arial" pitchFamily="34" charset="0"/>
              </a:rPr>
              <a:t>O‘tmas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burchakli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>
            <a:stCxn id="6" idx="2"/>
            <a:endCxn id="39" idx="3"/>
          </p:cNvCxnSpPr>
          <p:nvPr/>
        </p:nvCxnSpPr>
        <p:spPr>
          <a:xfrm flipH="1">
            <a:off x="2457200" y="2751205"/>
            <a:ext cx="229412" cy="3623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6" idx="2"/>
            <a:endCxn id="60" idx="3"/>
          </p:cNvCxnSpPr>
          <p:nvPr/>
        </p:nvCxnSpPr>
        <p:spPr>
          <a:xfrm flipH="1">
            <a:off x="2494451" y="2751205"/>
            <a:ext cx="192161" cy="9662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6" idx="2"/>
            <a:endCxn id="62" idx="0"/>
          </p:cNvCxnSpPr>
          <p:nvPr/>
        </p:nvCxnSpPr>
        <p:spPr>
          <a:xfrm>
            <a:off x="2686612" y="2751205"/>
            <a:ext cx="472144" cy="12934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28" idx="2"/>
            <a:endCxn id="64" idx="1"/>
          </p:cNvCxnSpPr>
          <p:nvPr/>
        </p:nvCxnSpPr>
        <p:spPr>
          <a:xfrm>
            <a:off x="6311777" y="2751207"/>
            <a:ext cx="242143" cy="3623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28" idx="2"/>
            <a:endCxn id="65" idx="1"/>
          </p:cNvCxnSpPr>
          <p:nvPr/>
        </p:nvCxnSpPr>
        <p:spPr>
          <a:xfrm>
            <a:off x="6311777" y="2751207"/>
            <a:ext cx="125204" cy="966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8" idx="2"/>
            <a:endCxn id="66" idx="0"/>
          </p:cNvCxnSpPr>
          <p:nvPr/>
        </p:nvCxnSpPr>
        <p:spPr>
          <a:xfrm flipH="1">
            <a:off x="6139250" y="2751207"/>
            <a:ext cx="172527" cy="12883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9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8" grpId="0" animBg="1"/>
      <p:bldP spid="39" grpId="0" animBg="1"/>
      <p:bldP spid="60" grpId="0" animBg="1"/>
      <p:bldP spid="62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0" y="857106"/>
            <a:ext cx="8800492" cy="262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6512" y="3486227"/>
                <a:ext cx="1949023" cy="1300722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𝑎</m:t>
                    </m:r>
                    <m:r>
                      <a:rPr lang="en-US" sz="25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486227"/>
                <a:ext cx="1949023" cy="1300722"/>
              </a:xfrm>
              <a:prstGeom prst="rect">
                <a:avLst/>
              </a:prstGeom>
              <a:blipFill rotWithShape="1">
                <a:blip r:embed="rId3"/>
                <a:stretch>
                  <a:fillRect l="-2500" t="-1408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60450" y="3506505"/>
                <a:ext cx="1949023" cy="1300722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o‘tkir </a:t>
                </a:r>
              </a:p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50" y="3506505"/>
                <a:ext cx="1949023" cy="1300722"/>
              </a:xfrm>
              <a:prstGeom prst="rect">
                <a:avLst/>
              </a:prstGeom>
              <a:blipFill rotWithShape="1">
                <a:blip r:embed="rId4"/>
                <a:stretch>
                  <a:fillRect l="-2500" t="-935" b="-84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59081" y="3486227"/>
                <a:ext cx="1949023" cy="1300722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081" y="3486227"/>
                <a:ext cx="1949023" cy="1300722"/>
              </a:xfrm>
              <a:prstGeom prst="rect">
                <a:avLst/>
              </a:prstGeom>
              <a:blipFill rotWithShape="1">
                <a:blip r:embed="rId5"/>
                <a:stretch>
                  <a:fillRect l="-2500" t="-1408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72046" y="3486227"/>
                <a:ext cx="1949023" cy="1300722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46" y="3486227"/>
                <a:ext cx="1949023" cy="1300722"/>
              </a:xfrm>
              <a:prstGeom prst="rect">
                <a:avLst/>
              </a:prstGeom>
              <a:blipFill rotWithShape="1">
                <a:blip r:embed="rId6"/>
                <a:stretch>
                  <a:fillRect l="-2188" t="-1408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36296" y="3486227"/>
                <a:ext cx="1949023" cy="1300722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o‘tmas </a:t>
                </a:r>
              </a:p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486227"/>
                <a:ext cx="1949023" cy="1300722"/>
              </a:xfrm>
              <a:prstGeom prst="rect">
                <a:avLst/>
              </a:prstGeom>
              <a:blipFill rotWithShape="1">
                <a:blip r:embed="rId7"/>
                <a:stretch>
                  <a:fillRect l="-2500" t="-1408" b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flipV="1">
            <a:off x="1828990" y="3486227"/>
            <a:ext cx="0" cy="1257406"/>
          </a:xfrm>
          <a:prstGeom prst="line">
            <a:avLst/>
          </a:prstGeom>
          <a:ln w="190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635896" y="3486227"/>
            <a:ext cx="0" cy="1257406"/>
          </a:xfrm>
          <a:prstGeom prst="line">
            <a:avLst/>
          </a:prstGeom>
          <a:ln w="190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436096" y="3486227"/>
            <a:ext cx="0" cy="1257406"/>
          </a:xfrm>
          <a:prstGeom prst="line">
            <a:avLst/>
          </a:prstGeom>
          <a:ln w="190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308304" y="3506505"/>
            <a:ext cx="0" cy="1257406"/>
          </a:xfrm>
          <a:prstGeom prst="line">
            <a:avLst/>
          </a:prstGeom>
          <a:ln w="190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Uchburchak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turini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aniqlang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23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0" y="896803"/>
            <a:ext cx="8800492" cy="42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6381" y="2252035"/>
            <a:ext cx="2409085" cy="592835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5350" y="2899928"/>
                <a:ext cx="1379957" cy="592835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2,2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2" y="1826776"/>
                <a:ext cx="86273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0000" r="-4965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286383" y="2923142"/>
            <a:ext cx="2303286" cy="592835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tomonli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990" y="3538776"/>
                <a:ext cx="1240496" cy="592835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25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327" y="2229211"/>
                <a:ext cx="77617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10000" r="-708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86382" y="3561990"/>
            <a:ext cx="2284050" cy="592835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tomonli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6621" y="4191508"/>
                <a:ext cx="1379957" cy="592835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2,4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81" y="2640392"/>
                <a:ext cx="86273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9836" r="-4930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400674" y="4205205"/>
            <a:ext cx="1851240" cy="592835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yonli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Jadvalni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to‘ldiring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37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504" y="699542"/>
                <a:ext cx="8960235" cy="1685442"/>
              </a:xfrm>
              <a:prstGeom prst="rect">
                <a:avLst/>
              </a:prstGeom>
              <a:noFill/>
            </p:spPr>
            <p:txBody>
              <a:bodyPr wrap="square" lIns="145143" tIns="72571" rIns="145143" bIns="7257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𝐴𝐶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tomoniga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𝐵𝐶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tomonlarni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𝐹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nuqtalarda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∠</m:t>
                    </m:r>
                    <m:r>
                      <a:rPr lang="en-US" sz="2500" i="1">
                        <a:latin typeface="Cambria Math"/>
                      </a:rPr>
                      <m:t>𝐵𝐸𝐹</m:t>
                    </m:r>
                    <m:r>
                      <a:rPr lang="en-US" sz="2500" i="1">
                        <a:latin typeface="Cambria Math"/>
                      </a:rPr>
                      <m:t>=65°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∠</m:t>
                    </m:r>
                    <m:r>
                      <a:rPr lang="en-US" sz="2500" i="1">
                        <a:latin typeface="Cambria Math"/>
                      </a:rPr>
                      <m:t>𝐸𝐹𝐶</m:t>
                    </m:r>
                    <m:r>
                      <a:rPr lang="en-US" sz="2500" i="1">
                        <a:latin typeface="Cambria Math"/>
                      </a:rPr>
                      <m:t>=135°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burchaklarini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960235" cy="1685442"/>
              </a:xfrm>
              <a:prstGeom prst="rect">
                <a:avLst/>
              </a:prstGeom>
              <a:blipFill rotWithShape="1">
                <a:blip r:embed="rId2"/>
                <a:stretch>
                  <a:fillRect l="-545" t="-1087" b="-61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67544" y="2643758"/>
            <a:ext cx="1080120" cy="1944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67544" y="4587974"/>
            <a:ext cx="33843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547664" y="2643758"/>
            <a:ext cx="2304256" cy="1944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007604" y="3615866"/>
            <a:ext cx="16921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44275" y="2249701"/>
                <a:ext cx="47538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275" y="2249701"/>
                <a:ext cx="475387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9512" y="4515966"/>
                <a:ext cx="46352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15966"/>
                <a:ext cx="463525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2805" y="3378300"/>
                <a:ext cx="46968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05" y="3378300"/>
                <a:ext cx="469680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707904" y="4475896"/>
                <a:ext cx="46166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475896"/>
                <a:ext cx="461665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19584" y="3372362"/>
                <a:ext cx="46487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584" y="3372362"/>
                <a:ext cx="464871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Дуга 41"/>
          <p:cNvSpPr/>
          <p:nvPr/>
        </p:nvSpPr>
        <p:spPr>
          <a:xfrm>
            <a:off x="928040" y="3378300"/>
            <a:ext cx="367527" cy="427600"/>
          </a:xfrm>
          <a:prstGeom prst="arc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8981000">
            <a:off x="2443388" y="3360691"/>
            <a:ext cx="404280" cy="423452"/>
          </a:xfrm>
          <a:prstGeom prst="arc">
            <a:avLst>
              <a:gd name="adj1" fmla="val 15481599"/>
              <a:gd name="adj2" fmla="val 1390601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91880" y="1923678"/>
                <a:ext cx="162214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𝐴𝐶</m:t>
                      </m:r>
                      <m:r>
                        <a:rPr lang="en-US" sz="2500" b="0" i="1" smtClean="0">
                          <a:latin typeface="Cambria Math"/>
                        </a:rPr>
                        <m:t>∥</m:t>
                      </m:r>
                      <m:r>
                        <a:rPr lang="en-US" sz="2500" b="0" i="1" smtClean="0">
                          <a:latin typeface="Cambria Math"/>
                        </a:rPr>
                        <m:t>𝐸𝐹</m:t>
                      </m:r>
                      <m:r>
                        <a:rPr lang="en-US" sz="25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923678"/>
                <a:ext cx="1622143" cy="477054"/>
              </a:xfrm>
              <a:prstGeom prst="rect">
                <a:avLst/>
              </a:prstGeom>
              <a:blipFill rotWithShape="1">
                <a:blip r:embed="rId8"/>
                <a:stretch>
                  <a:fillRect l="-1128" b="-5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57637" y="2292377"/>
                <a:ext cx="1256819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500" i="1" smtClean="0">
                        <a:latin typeface="Cambria Math"/>
                      </a:rPr>
                      <m:t>∠</m:t>
                    </m:r>
                    <m:r>
                      <a:rPr lang="en-US" sz="2500" b="0" i="1" smtClean="0">
                        <a:latin typeface="Cambria Math"/>
                      </a:rPr>
                      <m:t>𝐴</m:t>
                    </m:r>
                    <m:r>
                      <a:rPr lang="en-US" sz="2500" b="0" i="1" smtClean="0">
                        <a:latin typeface="Cambria Math"/>
                      </a:rPr>
                      <m:t>=?,</m:t>
                    </m:r>
                  </m:oMath>
                </a14:m>
                <a:r>
                  <a:rPr lang="ru-RU" sz="2500" dirty="0"/>
                  <a:t> 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637" y="2292377"/>
                <a:ext cx="1256819" cy="4770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5288640" y="2283718"/>
                <a:ext cx="126868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500" i="1" smtClean="0">
                        <a:latin typeface="Cambria Math"/>
                      </a:rPr>
                      <m:t>∠</m:t>
                    </m:r>
                    <m:r>
                      <a:rPr lang="en-US" sz="2500" b="0" i="1" smtClean="0">
                        <a:latin typeface="Cambria Math"/>
                      </a:rPr>
                      <m:t>𝐵</m:t>
                    </m:r>
                    <m:r>
                      <a:rPr lang="en-US" sz="2500" i="1">
                        <a:latin typeface="Cambria Math"/>
                      </a:rPr>
                      <m:t>=?,</m:t>
                    </m:r>
                  </m:oMath>
                </a14:m>
                <a:r>
                  <a:rPr lang="ru-RU" sz="2500" dirty="0"/>
                  <a:t> </a:t>
                </a:r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640" y="2283718"/>
                <a:ext cx="1268681" cy="4770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672885" y="2283718"/>
                <a:ext cx="113582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500" i="1" smtClean="0">
                        <a:latin typeface="Cambria Math"/>
                      </a:rPr>
                      <m:t>∠</m:t>
                    </m:r>
                    <m:r>
                      <a:rPr lang="en-US" sz="2500" b="0" i="1" smtClean="0">
                        <a:latin typeface="Cambria Math"/>
                      </a:rPr>
                      <m:t>𝐶</m:t>
                    </m:r>
                    <m:r>
                      <a:rPr lang="en-US" sz="2500" i="1">
                        <a:latin typeface="Cambria Math"/>
                      </a:rPr>
                      <m:t>=?</m:t>
                    </m:r>
                  </m:oMath>
                </a14:m>
                <a:r>
                  <a:rPr lang="ru-RU" sz="2500" dirty="0"/>
                  <a:t> </a:t>
                </a: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85" y="2283718"/>
                <a:ext cx="1135824" cy="4770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203848" y="3054208"/>
                <a:ext cx="5946983" cy="741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latin typeface="Cambria Math"/>
                        </a:rPr>
                        <m:t>𝐴𝐶</m:t>
                      </m:r>
                      <m:r>
                        <a:rPr lang="en-US" sz="2500" i="1" smtClean="0">
                          <a:latin typeface="Cambria Math"/>
                        </a:rPr>
                        <m:t>∥</m:t>
                      </m:r>
                      <m:r>
                        <a:rPr lang="en-US" sz="2500" i="1" smtClean="0">
                          <a:latin typeface="Cambria Math"/>
                        </a:rPr>
                        <m:t>𝐸𝐹</m:t>
                      </m:r>
                      <m:r>
                        <a:rPr lang="en-US" sz="25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=&gt;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5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5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500" i="1">
                                  <a:latin typeface="Cambria Math"/>
                                </a:rPr>
                                <m:t>∠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=∠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𝐵𝐸𝐹</m:t>
                              </m:r>
                            </m:e>
                            <m:e>
                              <m:r>
                                <a:rPr lang="ru-RU" sz="2500" i="1">
                                  <a:latin typeface="Cambria Math"/>
                                </a:rPr>
                                <m:t>∠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=∠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𝐸𝐹𝐵</m:t>
                              </m:r>
                            </m:e>
                          </m:eqArr>
                        </m:e>
                      </m:d>
                      <m:r>
                        <a:rPr lang="ru-RU" sz="25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=&gt;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5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5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500" i="1">
                                  <a:latin typeface="Cambria Math"/>
                                </a:rPr>
                                <m:t>∠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=65°</m:t>
                              </m:r>
                            </m:e>
                            <m:e>
                              <m:r>
                                <a:rPr lang="ru-RU" sz="2500" i="1">
                                  <a:latin typeface="Cambria Math"/>
                                </a:rPr>
                                <m:t>∠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=45°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054208"/>
                <a:ext cx="5946983" cy="74167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Дуга 56"/>
          <p:cNvSpPr/>
          <p:nvPr/>
        </p:nvSpPr>
        <p:spPr>
          <a:xfrm>
            <a:off x="467544" y="4304390"/>
            <a:ext cx="367527" cy="427600"/>
          </a:xfrm>
          <a:prstGeom prst="arc">
            <a:avLst>
              <a:gd name="adj1" fmla="val 16200000"/>
              <a:gd name="adj2" fmla="val 773588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683568" y="4110920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65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10920"/>
                <a:ext cx="623889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923928" y="2715766"/>
                <a:ext cx="408233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𝐸𝐹𝐵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=180°−135°=45°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15766"/>
                <a:ext cx="4082336" cy="4770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Дуга 58"/>
          <p:cNvSpPr/>
          <p:nvPr/>
        </p:nvSpPr>
        <p:spPr>
          <a:xfrm rot="13742519">
            <a:off x="2291266" y="3290769"/>
            <a:ext cx="708524" cy="571616"/>
          </a:xfrm>
          <a:prstGeom prst="arc">
            <a:avLst>
              <a:gd name="adj1" fmla="val 18269689"/>
              <a:gd name="adj2" fmla="val 2117941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1859879" y="3251760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45°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79" y="3251760"/>
                <a:ext cx="623889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Дуга 60"/>
          <p:cNvSpPr/>
          <p:nvPr/>
        </p:nvSpPr>
        <p:spPr>
          <a:xfrm rot="16200000">
            <a:off x="3286549" y="4248691"/>
            <a:ext cx="365656" cy="477054"/>
          </a:xfrm>
          <a:prstGeom prst="arc">
            <a:avLst>
              <a:gd name="adj1" fmla="val 15246980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2723975" y="4187864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45°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75" y="4187864"/>
                <a:ext cx="623889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1126375" y="3174816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65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75" y="3174816"/>
                <a:ext cx="623889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2149261" y="3683808"/>
                <a:ext cx="7665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13</m:t>
                      </m:r>
                      <m:r>
                        <a:rPr lang="en-US" sz="2000" i="1">
                          <a:latin typeface="Cambria Math"/>
                        </a:rPr>
                        <m:t>5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261" y="3683808"/>
                <a:ext cx="766555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096914" y="3795886"/>
                <a:ext cx="335540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=180°−∠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−∠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14" y="3795886"/>
                <a:ext cx="3355406" cy="4770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60032" y="1950680"/>
                <a:ext cx="235679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  </m:t>
                      </m:r>
                      <m:r>
                        <a:rPr lang="ru-RU" sz="2500" i="1" smtClean="0">
                          <a:latin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</a:rPr>
                        <m:t>𝐵𝐸𝐹</m:t>
                      </m:r>
                      <m:r>
                        <a:rPr lang="en-US" sz="2500" b="0" i="1" smtClean="0">
                          <a:latin typeface="Cambria Math"/>
                        </a:rPr>
                        <m:t>=65°, 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950680"/>
                <a:ext cx="2356796" cy="47705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947335" y="1950680"/>
                <a:ext cx="212040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500" i="1">
                          <a:latin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</a:rPr>
                        <m:t>𝐸𝐹𝐶</m:t>
                      </m:r>
                      <m:r>
                        <a:rPr lang="en-US" sz="2500" b="0" i="1" smtClean="0">
                          <a:latin typeface="Cambria Math"/>
                        </a:rPr>
                        <m:t>=135°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335" y="1950680"/>
                <a:ext cx="2120404" cy="4770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067944" y="4155926"/>
                <a:ext cx="436587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=180°−65°−45°=70°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155926"/>
                <a:ext cx="4365875" cy="47705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1331640" y="2859782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70°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859782"/>
                <a:ext cx="623889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Дуга 69"/>
          <p:cNvSpPr/>
          <p:nvPr/>
        </p:nvSpPr>
        <p:spPr>
          <a:xfrm rot="8473690">
            <a:off x="1381372" y="2485667"/>
            <a:ext cx="423293" cy="432048"/>
          </a:xfrm>
          <a:prstGeom prst="arc">
            <a:avLst>
              <a:gd name="adj1" fmla="val 15361202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139952" y="4542968"/>
                <a:ext cx="4439229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5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=65°,∠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=70°,∠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=45°</m:t>
                      </m:r>
                    </m:oMath>
                  </m:oMathPara>
                </a14:m>
                <a:endParaRPr lang="ru-RU" sz="2500" i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542968"/>
                <a:ext cx="4439229" cy="4770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561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43" grpId="0"/>
      <p:bldP spid="44" grpId="0"/>
      <p:bldP spid="44" grpId="1"/>
      <p:bldP spid="45" grpId="0"/>
      <p:bldP spid="47" grpId="0"/>
      <p:bldP spid="47" grpId="1"/>
      <p:bldP spid="42" grpId="0" animBg="1"/>
      <p:bldP spid="42" grpId="1" animBg="1"/>
      <p:bldP spid="50" grpId="0" animBg="1"/>
      <p:bldP spid="50" grpId="1" animBg="1"/>
      <p:bldP spid="51" grpId="0"/>
      <p:bldP spid="52" grpId="0"/>
      <p:bldP spid="53" grpId="0"/>
      <p:bldP spid="54" grpId="0"/>
      <p:bldP spid="55" grpId="0"/>
      <p:bldP spid="57" grpId="0" animBg="1"/>
      <p:bldP spid="56" grpId="0"/>
      <p:bldP spid="58" grpId="0"/>
      <p:bldP spid="59" grpId="0" animBg="1"/>
      <p:bldP spid="59" grpId="1" animBg="1"/>
      <p:bldP spid="60" grpId="0"/>
      <p:bldP spid="60" grpId="1"/>
      <p:bldP spid="61" grpId="0" animBg="1"/>
      <p:bldP spid="63" grpId="0"/>
      <p:bldP spid="62" grpId="0"/>
      <p:bldP spid="62" grpId="1"/>
      <p:bldP spid="65" grpId="0"/>
      <p:bldP spid="65" grpId="1"/>
      <p:bldP spid="64" grpId="0"/>
      <p:bldP spid="67" grpId="0"/>
      <p:bldP spid="68" grpId="0"/>
      <p:bldP spid="69" grpId="0"/>
      <p:bldP spid="66" grpId="0"/>
      <p:bldP spid="70" grpId="0" animBg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08219" y="158597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800" dirty="0" err="1"/>
              <a:t>Uchburchak</a:t>
            </a:r>
            <a:r>
              <a:rPr lang="en-US" sz="3800" dirty="0"/>
              <a:t> </a:t>
            </a:r>
            <a:r>
              <a:rPr lang="en-US" sz="3800" dirty="0" err="1"/>
              <a:t>medianasi</a:t>
            </a:r>
            <a:r>
              <a:rPr lang="en-US" sz="3800" dirty="0"/>
              <a:t> </a:t>
            </a:r>
            <a:endParaRPr lang="ru-RU" sz="3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57484" y="1358866"/>
            <a:ext cx="1028629" cy="2057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86113" y="1358866"/>
            <a:ext cx="1828674" cy="2057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484" y="3416439"/>
            <a:ext cx="28573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86113" y="1358866"/>
            <a:ext cx="342876" cy="205757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43237" y="3302130"/>
            <a:ext cx="0" cy="184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514742" y="3302130"/>
            <a:ext cx="0" cy="1840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6016" y="3257608"/>
                <a:ext cx="540105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3" y="2052092"/>
                <a:ext cx="340285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57529" y="940072"/>
                <a:ext cx="562801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87" y="592187"/>
                <a:ext cx="354584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086203" y="3340573"/>
                <a:ext cx="539697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5" y="2104355"/>
                <a:ext cx="34002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44310" y="3302130"/>
                <a:ext cx="570435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69" y="2080138"/>
                <a:ext cx="359394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857618" y="939844"/>
            <a:ext cx="6171774" cy="1631907"/>
          </a:xfrm>
          <a:prstGeom prst="round2DiagRect">
            <a:avLst>
              <a:gd name="adj1" fmla="val 3259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uchini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qarshisidagi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tomonning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o‘rtasi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medianasi</a:t>
            </a:r>
            <a:r>
              <a:rPr lang="en-US" sz="2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4677557">
            <a:off x="1116110" y="2251718"/>
            <a:ext cx="1540051" cy="537358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mediana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457485" y="2343131"/>
            <a:ext cx="1852026" cy="107330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971799" y="2387653"/>
            <a:ext cx="2342988" cy="102878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0791" y="2098839"/>
                <a:ext cx="542446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19" y="1322139"/>
                <a:ext cx="341760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161969" y="2000431"/>
                <a:ext cx="539902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115" y="1260148"/>
                <a:ext cx="34015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Овал 59"/>
          <p:cNvSpPr/>
          <p:nvPr/>
        </p:nvSpPr>
        <p:spPr>
          <a:xfrm>
            <a:off x="1674638" y="2686059"/>
            <a:ext cx="40060" cy="248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с двумя скругленными противолежащими углами 62"/>
              <p:cNvSpPr/>
              <p:nvPr/>
            </p:nvSpPr>
            <p:spPr>
              <a:xfrm>
                <a:off x="3771955" y="3028988"/>
                <a:ext cx="5257437" cy="57154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45143" tIns="72571" rIns="145143" bIns="72571"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Mediana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с двумя скругленными противолежащими углами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63" y="1908076"/>
                <a:ext cx="3312368" cy="36004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rotWithShape="1">
                <a:blip r:embed="rId8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570662" y="3943465"/>
            <a:ext cx="8115854" cy="9144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medianasi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nuqtada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kesishadi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1083710" y="2000203"/>
            <a:ext cx="173819" cy="29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028945" y="2102072"/>
            <a:ext cx="156299" cy="124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740834" y="2686060"/>
            <a:ext cx="173819" cy="29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686069" y="2787930"/>
            <a:ext cx="156299" cy="124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1828990" y="1792457"/>
            <a:ext cx="173819" cy="1113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1898415" y="1829853"/>
            <a:ext cx="151142" cy="1040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1933480" y="1885892"/>
            <a:ext cx="192442" cy="1143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2560687" y="2592624"/>
            <a:ext cx="173819" cy="1113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2630113" y="2630020"/>
            <a:ext cx="151142" cy="1040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2665177" y="2686059"/>
            <a:ext cx="192442" cy="1143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6419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" grpId="0"/>
      <p:bldP spid="56" grpId="0"/>
      <p:bldP spid="57" grpId="0"/>
      <p:bldP spid="20" grpId="0" animBg="1"/>
      <p:bldP spid="58" grpId="0"/>
      <p:bldP spid="58" grpId="1"/>
      <p:bldP spid="61" grpId="0"/>
      <p:bldP spid="62" grpId="0"/>
      <p:bldP spid="60" grpId="0" animBg="1"/>
      <p:bldP spid="63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08219" y="158597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800" dirty="0" err="1"/>
              <a:t>Uchburchak</a:t>
            </a:r>
            <a:r>
              <a:rPr lang="en-US" sz="3800" dirty="0"/>
              <a:t> </a:t>
            </a:r>
            <a:r>
              <a:rPr lang="en-US" sz="3800" dirty="0" err="1"/>
              <a:t>bissektrisasi</a:t>
            </a:r>
            <a:r>
              <a:rPr lang="en-US" sz="3800" dirty="0"/>
              <a:t> </a:t>
            </a:r>
            <a:endParaRPr lang="ru-RU" sz="3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57484" y="1358866"/>
            <a:ext cx="1028629" cy="2057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86113" y="1358866"/>
            <a:ext cx="1828674" cy="2057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484" y="3416439"/>
            <a:ext cx="28573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86113" y="1358866"/>
            <a:ext cx="342876" cy="205757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6016" y="3257608"/>
                <a:ext cx="540105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3" y="2052092"/>
                <a:ext cx="340285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57529" y="940072"/>
                <a:ext cx="562801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87" y="592187"/>
                <a:ext cx="354584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086203" y="3340573"/>
                <a:ext cx="539697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5" y="2104355"/>
                <a:ext cx="34002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44310" y="3302130"/>
                <a:ext cx="570435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69" y="2080138"/>
                <a:ext cx="359394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857618" y="1054153"/>
            <a:ext cx="6171774" cy="1631907"/>
          </a:xfrm>
          <a:prstGeom prst="round2DiagRect">
            <a:avLst>
              <a:gd name="adj1" fmla="val 3259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uchidan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burchakni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ikkiga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bo‘luvchi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bissektrisasi</a:t>
            </a:r>
            <a:r>
              <a:rPr lang="en-US" sz="2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4752203">
            <a:off x="1066299" y="2406313"/>
            <a:ext cx="1636749" cy="488508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bissektrisa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457485" y="2343131"/>
            <a:ext cx="1852026" cy="107330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971799" y="2387653"/>
            <a:ext cx="2342988" cy="102878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0791" y="2098839"/>
                <a:ext cx="542446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19" y="1322139"/>
                <a:ext cx="341760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161969" y="2000431"/>
                <a:ext cx="539902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115" y="1260148"/>
                <a:ext cx="34015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Овал 59"/>
          <p:cNvSpPr/>
          <p:nvPr/>
        </p:nvSpPr>
        <p:spPr>
          <a:xfrm>
            <a:off x="1674638" y="2686059"/>
            <a:ext cx="40060" cy="248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с двумя скругленными противолежащими углами 62"/>
              <p:cNvSpPr/>
              <p:nvPr/>
            </p:nvSpPr>
            <p:spPr>
              <a:xfrm>
                <a:off x="3543371" y="2800369"/>
                <a:ext cx="5403492" cy="57154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45143" tIns="72571" rIns="145143" bIns="72571" rtlCol="0" anchor="ctr"/>
              <a:lstStyle/>
              <a:p>
                <a:pPr algn="ctr"/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Bissektrisa 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70C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с двумя скругленными противолежащими углами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47" y="1764060"/>
                <a:ext cx="3404388" cy="36004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rotWithShape="1"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уга 1"/>
          <p:cNvSpPr/>
          <p:nvPr/>
        </p:nvSpPr>
        <p:spPr>
          <a:xfrm rot="7532336">
            <a:off x="1408956" y="1436673"/>
            <a:ext cx="497193" cy="457168"/>
          </a:xfrm>
          <a:prstGeom prst="arc">
            <a:avLst>
              <a:gd name="adj1" fmla="val 16200000"/>
              <a:gd name="adj2" fmla="val 2093840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7866974">
            <a:off x="1134902" y="1446581"/>
            <a:ext cx="497193" cy="457168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6641636">
            <a:off x="2693354" y="2961933"/>
            <a:ext cx="497193" cy="457168"/>
          </a:xfrm>
          <a:prstGeom prst="arc">
            <a:avLst>
              <a:gd name="adj1" fmla="val 16200000"/>
              <a:gd name="adj2" fmla="val 208183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037605">
            <a:off x="354240" y="3016100"/>
            <a:ext cx="497117" cy="457238"/>
          </a:xfrm>
          <a:prstGeom prst="arc">
            <a:avLst>
              <a:gd name="adj1" fmla="val 16086167"/>
              <a:gd name="adj2" fmla="val 204924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523328">
            <a:off x="322105" y="3054128"/>
            <a:ext cx="497117" cy="457238"/>
          </a:xfrm>
          <a:prstGeom prst="arc">
            <a:avLst>
              <a:gd name="adj1" fmla="val 16739518"/>
              <a:gd name="adj2" fmla="val 202894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976645">
            <a:off x="447487" y="3127420"/>
            <a:ext cx="497117" cy="457238"/>
          </a:xfrm>
          <a:prstGeom prst="arc">
            <a:avLst>
              <a:gd name="adj1" fmla="val 16086167"/>
              <a:gd name="adj2" fmla="val 204924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462368">
            <a:off x="415373" y="3175393"/>
            <a:ext cx="497117" cy="457238"/>
          </a:xfrm>
          <a:prstGeom prst="arc">
            <a:avLst>
              <a:gd name="adj1" fmla="val 16739518"/>
              <a:gd name="adj2" fmla="val 202894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6495012">
            <a:off x="2760918" y="2990366"/>
            <a:ext cx="497193" cy="457168"/>
          </a:xfrm>
          <a:prstGeom prst="arc">
            <a:avLst>
              <a:gd name="adj1" fmla="val 16086167"/>
              <a:gd name="adj2" fmla="val 204924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5980735">
            <a:off x="2822228" y="2994979"/>
            <a:ext cx="497193" cy="457168"/>
          </a:xfrm>
          <a:prstGeom prst="arc">
            <a:avLst>
              <a:gd name="adj1" fmla="val 16739518"/>
              <a:gd name="adj2" fmla="val 202894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6641636">
            <a:off x="2566693" y="3203861"/>
            <a:ext cx="497193" cy="457168"/>
          </a:xfrm>
          <a:prstGeom prst="arc">
            <a:avLst>
              <a:gd name="adj1" fmla="val 16200000"/>
              <a:gd name="adj2" fmla="val 200010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6495012">
            <a:off x="2683854" y="3181993"/>
            <a:ext cx="497193" cy="457168"/>
          </a:xfrm>
          <a:prstGeom prst="arc">
            <a:avLst>
              <a:gd name="adj1" fmla="val 16086167"/>
              <a:gd name="adj2" fmla="val 204924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5980735">
            <a:off x="2738694" y="3236907"/>
            <a:ext cx="497193" cy="457168"/>
          </a:xfrm>
          <a:prstGeom prst="arc">
            <a:avLst>
              <a:gd name="adj1" fmla="val 16739518"/>
              <a:gd name="adj2" fmla="val 202894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70662" y="3943465"/>
            <a:ext cx="8115854" cy="9144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bissektrisasi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nuqtada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kesishadi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38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" grpId="0"/>
      <p:bldP spid="56" grpId="0"/>
      <p:bldP spid="57" grpId="0"/>
      <p:bldP spid="20" grpId="0" animBg="1"/>
      <p:bldP spid="58" grpId="0"/>
      <p:bldP spid="58" grpId="1"/>
      <p:bldP spid="61" grpId="0"/>
      <p:bldP spid="62" grpId="0"/>
      <p:bldP spid="60" grpId="0" animBg="1"/>
      <p:bldP spid="63" grpId="0" animBg="1"/>
      <p:bldP spid="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08219" y="158597"/>
            <a:ext cx="8557312" cy="611865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800" dirty="0" err="1"/>
              <a:t>Uchburchak</a:t>
            </a:r>
            <a:r>
              <a:rPr lang="en-US" sz="3800" dirty="0"/>
              <a:t> </a:t>
            </a:r>
            <a:r>
              <a:rPr lang="en-US" sz="3800" dirty="0" err="1"/>
              <a:t>balandligi</a:t>
            </a:r>
            <a:r>
              <a:rPr lang="en-US" sz="3800" dirty="0"/>
              <a:t> </a:t>
            </a:r>
            <a:endParaRPr lang="ru-RU" sz="3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57484" y="1358866"/>
            <a:ext cx="1028629" cy="2057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86113" y="1358866"/>
            <a:ext cx="1828674" cy="2057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484" y="3416439"/>
            <a:ext cx="285730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86113" y="1358866"/>
            <a:ext cx="52816" cy="205757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6016" y="3257608"/>
                <a:ext cx="540105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3" y="2052092"/>
                <a:ext cx="340285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57529" y="940072"/>
                <a:ext cx="562801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87" y="592187"/>
                <a:ext cx="354584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086203" y="3340573"/>
                <a:ext cx="539697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5" y="2104355"/>
                <a:ext cx="34002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57529" y="3302130"/>
                <a:ext cx="570435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87" y="2080138"/>
                <a:ext cx="359394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857618" y="1054153"/>
            <a:ext cx="6171774" cy="1631907"/>
          </a:xfrm>
          <a:prstGeom prst="round2DiagRect">
            <a:avLst>
              <a:gd name="adj1" fmla="val 3259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uchidan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qarshisidagi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5400000">
            <a:off x="1020982" y="2221968"/>
            <a:ext cx="1415362" cy="488508"/>
          </a:xfrm>
          <a:prstGeom prst="rect">
            <a:avLst/>
          </a:prstGeom>
          <a:noFill/>
        </p:spPr>
        <p:txBody>
          <a:bodyPr wrap="none" lIns="145143" tIns="72571" rIns="145143" bIns="72571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balandlik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457484" y="2158159"/>
            <a:ext cx="1685809" cy="12582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971799" y="2387653"/>
            <a:ext cx="2342988" cy="102878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0791" y="2098839"/>
                <a:ext cx="542446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19" y="1322139"/>
                <a:ext cx="341760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057574" y="1771583"/>
                <a:ext cx="539902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43" y="1115988"/>
                <a:ext cx="340157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Овал 59"/>
          <p:cNvSpPr/>
          <p:nvPr/>
        </p:nvSpPr>
        <p:spPr>
          <a:xfrm>
            <a:off x="1484408" y="2629870"/>
            <a:ext cx="54521" cy="450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с двумя скругленными противолежащими углами 62"/>
              <p:cNvSpPr/>
              <p:nvPr/>
            </p:nvSpPr>
            <p:spPr>
              <a:xfrm>
                <a:off x="3543371" y="2800369"/>
                <a:ext cx="5403492" cy="57154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45143" tIns="72571" rIns="145143" bIns="72571" rtlCol="0" anchor="ctr"/>
              <a:lstStyle/>
              <a:p>
                <a:pPr algn="ctr"/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Balandlik 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Прямоугольник с двумя скругленными противолежащими углами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47" y="1764060"/>
                <a:ext cx="3404388" cy="36004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rotWithShape="1"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70662" y="3943465"/>
            <a:ext cx="8115854" cy="9144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uchburchakda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nuqtada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kesishadi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0800000">
                <a:off x="1339909" y="3096281"/>
                <a:ext cx="552623" cy="488583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44189" y="1950466"/>
                <a:ext cx="34817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rot="17543294">
                <a:off x="740801" y="2247822"/>
                <a:ext cx="552708" cy="488508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43294">
                <a:off x="466757" y="1415965"/>
                <a:ext cx="34817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3217963">
                <a:off x="1763573" y="1854585"/>
                <a:ext cx="552708" cy="488508"/>
              </a:xfrm>
              <a:prstGeom prst="rect">
                <a:avLst/>
              </a:prstGeom>
              <a:noFill/>
            </p:spPr>
            <p:txBody>
              <a:bodyPr wrap="none" lIns="145143" tIns="72571" rIns="145143" bIns="7257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17963">
                <a:off x="1111139" y="1168250"/>
                <a:ext cx="348172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946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" grpId="0"/>
      <p:bldP spid="56" grpId="0"/>
      <p:bldP spid="57" grpId="0"/>
      <p:bldP spid="20" grpId="0" animBg="1"/>
      <p:bldP spid="58" grpId="0"/>
      <p:bldP spid="58" grpId="1"/>
      <p:bldP spid="61" grpId="0"/>
      <p:bldP spid="62" grpId="0"/>
      <p:bldP spid="60" grpId="0" animBg="1"/>
      <p:bldP spid="63" grpId="0" animBg="1"/>
      <p:bldP spid="6" grpId="0" animBg="1"/>
      <p:bldP spid="9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24e5cbeb8b84f3056cbead1e47a7469b01d5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5975</TotalTime>
  <Words>1383</Words>
  <Application>Microsoft Office PowerPoint</Application>
  <PresentationFormat>Экран (16:9)</PresentationFormat>
  <Paragraphs>259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570</cp:revision>
  <dcterms:created xsi:type="dcterms:W3CDTF">2020-04-09T07:32:19Z</dcterms:created>
  <dcterms:modified xsi:type="dcterms:W3CDTF">2021-03-04T04:12:52Z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