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1395" r:id="rId2"/>
    <p:sldId id="382" r:id="rId3"/>
    <p:sldId id="383" r:id="rId4"/>
    <p:sldId id="384" r:id="rId5"/>
    <p:sldId id="385" r:id="rId6"/>
    <p:sldId id="386" r:id="rId7"/>
    <p:sldId id="387" r:id="rId8"/>
    <p:sldId id="388" r:id="rId9"/>
    <p:sldId id="389" r:id="rId10"/>
    <p:sldId id="390" r:id="rId11"/>
    <p:sldId id="391" r:id="rId12"/>
    <p:sldId id="392" r:id="rId13"/>
    <p:sldId id="393" r:id="rId14"/>
    <p:sldId id="394" r:id="rId15"/>
    <p:sldId id="395" r:id="rId16"/>
    <p:sldId id="396" r:id="rId17"/>
    <p:sldId id="397" r:id="rId18"/>
    <p:sldId id="368" r:id="rId19"/>
    <p:sldId id="398" r:id="rId20"/>
  </p:sldIdLst>
  <p:sldSz cx="9144000" cy="5143500" type="screen16x9"/>
  <p:notesSz cx="5765800" cy="3244850"/>
  <p:custDataLst>
    <p:tags r:id="rId22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 varScale="1">
        <p:scale>
          <a:sx n="85" d="100"/>
          <a:sy n="85" d="100"/>
        </p:scale>
        <p:origin x="-906" y="-78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418281" indent="-160877" eaLnBrk="0" hangingPunct="0">
              <a:defRPr sz="1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643509" indent="-128702" eaLnBrk="0" hangingPunct="0">
              <a:defRPr sz="1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900913" indent="-128702" eaLnBrk="0" hangingPunct="0">
              <a:defRPr sz="1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158316" indent="-128702" eaLnBrk="0" hangingPunct="0">
              <a:defRPr sz="1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1217999-38D2-4461-9A4C-85397BA2B6AB}" type="slidenum">
              <a:rPr lang="ru-RU" sz="700"/>
              <a:pPr eaLnBrk="1" hangingPunct="1"/>
              <a:t>16</a:t>
            </a:fld>
            <a:endParaRPr lang="ru-RU" sz="70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418281" indent="-160877" eaLnBrk="0" hangingPunct="0">
              <a:defRPr sz="1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643509" indent="-128702" eaLnBrk="0" hangingPunct="0">
              <a:defRPr sz="1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900913" indent="-128702" eaLnBrk="0" hangingPunct="0">
              <a:defRPr sz="1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158316" indent="-128702" eaLnBrk="0" hangingPunct="0">
              <a:defRPr sz="1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07E16D3-F644-4644-8BC8-0203AB2F8656}" type="slidenum">
              <a:rPr lang="ru-RU" sz="700"/>
              <a:pPr eaLnBrk="1" hangingPunct="1"/>
              <a:t>17</a:t>
            </a:fld>
            <a:endParaRPr lang="ru-RU" sz="70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0225" y="242888"/>
            <a:ext cx="2165350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47AFE-8BCC-4A76-8D7F-7E2E28B0DB6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1183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1795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418281" indent="-160877" eaLnBrk="0" hangingPunct="0">
              <a:defRPr sz="1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643509" indent="-128702" eaLnBrk="0" hangingPunct="0">
              <a:defRPr sz="1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900913" indent="-128702" eaLnBrk="0" hangingPunct="0">
              <a:defRPr sz="1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158316" indent="-128702" eaLnBrk="0" hangingPunct="0">
              <a:defRPr sz="1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CAF6954-4D93-4AB7-933F-4E05521C5F72}" type="slidenum">
              <a:rPr lang="ru-RU" sz="700"/>
              <a:pPr eaLnBrk="1" hangingPunct="1"/>
              <a:t>15</a:t>
            </a:fld>
            <a:endParaRPr lang="ru-RU" sz="70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6223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4517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png"/><Relationship Id="rId18" Type="http://schemas.openxmlformats.org/officeDocument/2006/relationships/image" Target="../media/image75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17" Type="http://schemas.openxmlformats.org/officeDocument/2006/relationships/image" Target="../media/image74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5" Type="http://schemas.openxmlformats.org/officeDocument/2006/relationships/image" Target="../media/image85.png"/><Relationship Id="rId10" Type="http://schemas.openxmlformats.org/officeDocument/2006/relationships/image" Target="../media/image81.png"/><Relationship Id="rId9" Type="http://schemas.openxmlformats.org/officeDocument/2006/relationships/image" Target="../media/image74.png"/><Relationship Id="rId14" Type="http://schemas.openxmlformats.org/officeDocument/2006/relationships/image" Target="../media/image8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90.pn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Relationship Id="rId14" Type="http://schemas.openxmlformats.org/officeDocument/2006/relationships/image" Target="../media/image9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10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12" Type="http://schemas.openxmlformats.org/officeDocument/2006/relationships/image" Target="../media/image10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11" Type="http://schemas.openxmlformats.org/officeDocument/2006/relationships/image" Target="../media/image108.png"/><Relationship Id="rId5" Type="http://schemas.openxmlformats.org/officeDocument/2006/relationships/image" Target="../media/image102.png"/><Relationship Id="rId15" Type="http://schemas.openxmlformats.org/officeDocument/2006/relationships/image" Target="../media/image112.png"/><Relationship Id="rId10" Type="http://schemas.openxmlformats.org/officeDocument/2006/relationships/image" Target="../media/image107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Relationship Id="rId14" Type="http://schemas.openxmlformats.org/officeDocument/2006/relationships/image" Target="../media/image1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3" Type="http://schemas.openxmlformats.org/officeDocument/2006/relationships/image" Target="../media/image124.png"/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12" Type="http://schemas.openxmlformats.org/officeDocument/2006/relationships/image" Target="../media/image123.png"/><Relationship Id="rId17" Type="http://schemas.openxmlformats.org/officeDocument/2006/relationships/image" Target="../media/image128.png"/><Relationship Id="rId2" Type="http://schemas.openxmlformats.org/officeDocument/2006/relationships/image" Target="../media/image113.png"/><Relationship Id="rId16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png"/><Relationship Id="rId11" Type="http://schemas.openxmlformats.org/officeDocument/2006/relationships/image" Target="../media/image122.png"/><Relationship Id="rId5" Type="http://schemas.openxmlformats.org/officeDocument/2006/relationships/image" Target="../media/image116.png"/><Relationship Id="rId15" Type="http://schemas.openxmlformats.org/officeDocument/2006/relationships/image" Target="../media/image126.png"/><Relationship Id="rId10" Type="http://schemas.openxmlformats.org/officeDocument/2006/relationships/image" Target="../media/image121.png"/><Relationship Id="rId4" Type="http://schemas.openxmlformats.org/officeDocument/2006/relationships/image" Target="../media/image115.png"/><Relationship Id="rId9" Type="http://schemas.openxmlformats.org/officeDocument/2006/relationships/image" Target="../media/image120.png"/><Relationship Id="rId14" Type="http://schemas.openxmlformats.org/officeDocument/2006/relationships/image" Target="../media/image1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13" Type="http://schemas.openxmlformats.org/officeDocument/2006/relationships/image" Target="../media/image139.png"/><Relationship Id="rId18" Type="http://schemas.openxmlformats.org/officeDocument/2006/relationships/image" Target="../media/image144.png"/><Relationship Id="rId3" Type="http://schemas.openxmlformats.org/officeDocument/2006/relationships/image" Target="../media/image129.png"/><Relationship Id="rId21" Type="http://schemas.openxmlformats.org/officeDocument/2006/relationships/image" Target="../media/image147.png"/><Relationship Id="rId7" Type="http://schemas.openxmlformats.org/officeDocument/2006/relationships/image" Target="../media/image133.png"/><Relationship Id="rId12" Type="http://schemas.openxmlformats.org/officeDocument/2006/relationships/image" Target="../media/image138.png"/><Relationship Id="rId17" Type="http://schemas.openxmlformats.org/officeDocument/2006/relationships/image" Target="../media/image14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42.png"/><Relationship Id="rId20" Type="http://schemas.openxmlformats.org/officeDocument/2006/relationships/image" Target="../media/image1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png"/><Relationship Id="rId11" Type="http://schemas.openxmlformats.org/officeDocument/2006/relationships/image" Target="../media/image137.png"/><Relationship Id="rId5" Type="http://schemas.openxmlformats.org/officeDocument/2006/relationships/image" Target="../media/image131.png"/><Relationship Id="rId15" Type="http://schemas.openxmlformats.org/officeDocument/2006/relationships/image" Target="../media/image141.png"/><Relationship Id="rId10" Type="http://schemas.openxmlformats.org/officeDocument/2006/relationships/image" Target="../media/image136.png"/><Relationship Id="rId19" Type="http://schemas.openxmlformats.org/officeDocument/2006/relationships/image" Target="../media/image145.png"/><Relationship Id="rId4" Type="http://schemas.openxmlformats.org/officeDocument/2006/relationships/image" Target="../media/image130.png"/><Relationship Id="rId9" Type="http://schemas.openxmlformats.org/officeDocument/2006/relationships/image" Target="../media/image135.png"/><Relationship Id="rId14" Type="http://schemas.openxmlformats.org/officeDocument/2006/relationships/image" Target="../media/image140.png"/><Relationship Id="rId22" Type="http://schemas.openxmlformats.org/officeDocument/2006/relationships/image" Target="../media/image14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3" Type="http://schemas.openxmlformats.org/officeDocument/2006/relationships/image" Target="../media/image149.png"/><Relationship Id="rId7" Type="http://schemas.openxmlformats.org/officeDocument/2006/relationships/image" Target="../media/image153.png"/><Relationship Id="rId12" Type="http://schemas.openxmlformats.org/officeDocument/2006/relationships/image" Target="../media/image15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2.png"/><Relationship Id="rId11" Type="http://schemas.openxmlformats.org/officeDocument/2006/relationships/image" Target="../media/image157.png"/><Relationship Id="rId5" Type="http://schemas.openxmlformats.org/officeDocument/2006/relationships/image" Target="../media/image151.png"/><Relationship Id="rId10" Type="http://schemas.openxmlformats.org/officeDocument/2006/relationships/image" Target="../media/image156.png"/><Relationship Id="rId4" Type="http://schemas.openxmlformats.org/officeDocument/2006/relationships/image" Target="../media/image150.png"/><Relationship Id="rId9" Type="http://schemas.openxmlformats.org/officeDocument/2006/relationships/image" Target="../media/image15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13" Type="http://schemas.openxmlformats.org/officeDocument/2006/relationships/image" Target="../media/image169.png"/><Relationship Id="rId3" Type="http://schemas.openxmlformats.org/officeDocument/2006/relationships/image" Target="../media/image159.png"/><Relationship Id="rId7" Type="http://schemas.openxmlformats.org/officeDocument/2006/relationships/image" Target="../media/image163.png"/><Relationship Id="rId12" Type="http://schemas.openxmlformats.org/officeDocument/2006/relationships/image" Target="../media/image16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2.png"/><Relationship Id="rId11" Type="http://schemas.openxmlformats.org/officeDocument/2006/relationships/image" Target="../media/image167.png"/><Relationship Id="rId5" Type="http://schemas.openxmlformats.org/officeDocument/2006/relationships/image" Target="../media/image161.png"/><Relationship Id="rId15" Type="http://schemas.openxmlformats.org/officeDocument/2006/relationships/image" Target="../media/image171.png"/><Relationship Id="rId10" Type="http://schemas.openxmlformats.org/officeDocument/2006/relationships/image" Target="../media/image166.png"/><Relationship Id="rId4" Type="http://schemas.openxmlformats.org/officeDocument/2006/relationships/image" Target="../media/image160.png"/><Relationship Id="rId9" Type="http://schemas.openxmlformats.org/officeDocument/2006/relationships/image" Target="../media/image165.png"/><Relationship Id="rId14" Type="http://schemas.openxmlformats.org/officeDocument/2006/relationships/image" Target="../media/image17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5.wmf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.wmf"/><Relationship Id="rId5" Type="http://schemas.openxmlformats.org/officeDocument/2006/relationships/image" Target="../media/image1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3.w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image" Target="../media/image27.png"/><Relationship Id="rId21" Type="http://schemas.openxmlformats.org/officeDocument/2006/relationships/image" Target="../media/image45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13" Type="http://schemas.openxmlformats.org/officeDocument/2006/relationships/image" Target="../media/image54.png"/><Relationship Id="rId3" Type="http://schemas.openxmlformats.org/officeDocument/2006/relationships/image" Target="../media/image46.png"/><Relationship Id="rId7" Type="http://schemas.openxmlformats.org/officeDocument/2006/relationships/image" Target="../media/image49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0.png"/><Relationship Id="rId11" Type="http://schemas.openxmlformats.org/officeDocument/2006/relationships/image" Target="../media/image52.png"/><Relationship Id="rId5" Type="http://schemas.openxmlformats.org/officeDocument/2006/relationships/image" Target="../media/image48.png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4" Type="http://schemas.openxmlformats.org/officeDocument/2006/relationships/image" Target="../media/image47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6766" y="11626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512300" y="2025111"/>
            <a:ext cx="6444076" cy="817449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000" dirty="0" err="1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r>
              <a:rPr lang="en-US" sz="3000" b="1" dirty="0" err="1">
                <a:solidFill>
                  <a:srgbClr val="002060"/>
                </a:solidFill>
                <a:latin typeface="Arial"/>
                <a:cs typeface="Arial"/>
              </a:rPr>
              <a:t>Takrorlash</a:t>
            </a:r>
            <a:r>
              <a:rPr lang="en-US" sz="3000" b="1" dirty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r>
              <a:rPr lang="en-US" sz="3000" b="1" dirty="0" err="1">
                <a:solidFill>
                  <a:srgbClr val="002060"/>
                </a:solidFill>
                <a:latin typeface="Arial"/>
                <a:cs typeface="Arial"/>
              </a:rPr>
              <a:t>Uchburchaklar</a:t>
            </a:r>
            <a:r>
              <a:rPr lang="en-US" sz="3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3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/>
                <a:cs typeface="Arial"/>
              </a:rPr>
              <a:t>to‘rtburchaklar</a:t>
            </a:r>
            <a:r>
              <a:rPr lang="en-US" sz="3000" b="1" dirty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6190" y="1983317"/>
            <a:ext cx="545553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96190" y="3328580"/>
            <a:ext cx="545553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807736" y="394730"/>
            <a:ext cx="274790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xmlns="" id="{408717DB-347A-4486-96FB-CACBD2A62387}"/>
              </a:ext>
            </a:extLst>
          </p:cNvPr>
          <p:cNvSpPr txBox="1">
            <a:spLocks/>
          </p:cNvSpPr>
          <p:nvPr/>
        </p:nvSpPr>
        <p:spPr>
          <a:xfrm>
            <a:off x="1983591" y="341099"/>
            <a:ext cx="4509421" cy="85440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defTabSz="1451610">
              <a:spcBef>
                <a:spcPts val="181"/>
              </a:spcBef>
              <a:defRPr/>
            </a:pPr>
            <a:r>
              <a:rPr lang="en-US" sz="5400" spc="8" dirty="0" err="1"/>
              <a:t>Geometriya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A33E4F2D-554C-4576-B654-C390DC0FFF38}"/>
              </a:ext>
            </a:extLst>
          </p:cNvPr>
          <p:cNvSpPr/>
          <p:nvPr/>
        </p:nvSpPr>
        <p:spPr>
          <a:xfrm>
            <a:off x="483870" y="389245"/>
            <a:ext cx="577604" cy="796348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445145" y="3291830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4523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74709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000" b="0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Romb</a:t>
            </a:r>
            <a:endParaRPr lang="ru-RU" sz="4000" b="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19100" y="3829156"/>
                <a:ext cx="2302205" cy="4587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𝑑</m:t>
                          </m:r>
                        </m:e>
                        <m:sub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⊥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𝑑</m:t>
                          </m:r>
                        </m:e>
                        <m:sub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47" y="2412132"/>
                <a:ext cx="1450469" cy="28900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44827" y="859870"/>
            <a:ext cx="9118101" cy="59283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145143" tIns="72571" rIns="145143" bIns="72571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parallelogramm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romb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Блок-схема: решение 3"/>
          <p:cNvSpPr/>
          <p:nvPr/>
        </p:nvSpPr>
        <p:spPr>
          <a:xfrm>
            <a:off x="4343416" y="1771583"/>
            <a:ext cx="4114516" cy="1828954"/>
          </a:xfrm>
          <a:prstGeom prst="flowChartDecision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>
            <a:stCxn id="4" idx="0"/>
            <a:endCxn id="4" idx="2"/>
          </p:cNvCxnSpPr>
          <p:nvPr/>
        </p:nvCxnSpPr>
        <p:spPr>
          <a:xfrm>
            <a:off x="6400674" y="1771583"/>
            <a:ext cx="0" cy="1828954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>
            <a:stCxn id="4" idx="1"/>
            <a:endCxn id="4" idx="3"/>
          </p:cNvCxnSpPr>
          <p:nvPr/>
        </p:nvCxnSpPr>
        <p:spPr>
          <a:xfrm>
            <a:off x="4343416" y="2686060"/>
            <a:ext cx="4114516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4" idx="0"/>
          </p:cNvCxnSpPr>
          <p:nvPr/>
        </p:nvCxnSpPr>
        <p:spPr>
          <a:xfrm flipH="1">
            <a:off x="5600629" y="1771583"/>
            <a:ext cx="800045" cy="148602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974488" y="2964458"/>
                <a:ext cx="592370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4100" y="1867426"/>
                <a:ext cx="371448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914877" y="1821362"/>
                <a:ext cx="592370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6543" y="1147346"/>
                <a:ext cx="371448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707191" y="2524583"/>
                <a:ext cx="612119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5729" y="1590332"/>
                <a:ext cx="383438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906175" y="2428412"/>
                <a:ext cx="610580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6175" y="2428412"/>
                <a:ext cx="610580" cy="59283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Дуга 14"/>
          <p:cNvSpPr/>
          <p:nvPr/>
        </p:nvSpPr>
        <p:spPr>
          <a:xfrm rot="3021821">
            <a:off x="4339562" y="2411382"/>
            <a:ext cx="457238" cy="521689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 rot="12261028">
                <a:off x="5473104" y="2969961"/>
                <a:ext cx="552623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2261028">
                <a:off x="3448246" y="1870892"/>
                <a:ext cx="348172" cy="30777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76681" y="3257607"/>
                <a:ext cx="1748904" cy="592835"/>
              </a:xfrm>
              <a:prstGeom prst="rect">
                <a:avLst/>
              </a:prstGeom>
            </p:spPr>
            <p:txBody>
              <a:bodyPr wrap="none" lIns="145143" tIns="72571" rIns="145143" bIns="7257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𝑆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𝑎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h</m:t>
                      </m:r>
                    </m:oMath>
                  </m:oMathPara>
                </a14:m>
                <a:endParaRPr lang="en-US" i="1" dirty="0">
                  <a:solidFill>
                    <a:prstClr val="black"/>
                  </a:solidFill>
                  <a:latin typeface="Cambria Math"/>
                  <a:ea typeface="Cambria Math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247" y="2052092"/>
                <a:ext cx="1090042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 rot="10800000">
                <a:off x="6232939" y="2389165"/>
                <a:ext cx="552623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3926968" y="1505026"/>
                <a:ext cx="348172" cy="30777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315790" y="2866348"/>
                <a:ext cx="646864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sz="2200" i="1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9167" y="1805622"/>
                <a:ext cx="407547" cy="307777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086426" y="2280292"/>
                <a:ext cx="653481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4695" y="1436443"/>
                <a:ext cx="411716" cy="30777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479206" y="4240126"/>
                <a:ext cx="2302205" cy="77839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𝑆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𝑑</m:t>
                          </m:r>
                        </m:e>
                        <m:sub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𝑑</m:t>
                          </m:r>
                        </m:e>
                        <m:sub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916" y="2671018"/>
                <a:ext cx="1450469" cy="49034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556572" y="4404965"/>
                <a:ext cx="2694932" cy="59886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bSup>
                        <m:sSubSup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lang="en-US" b="0" i="1" smtClean="0">
                          <a:latin typeface="Cambria Math"/>
                        </a:rPr>
                        <m:t>=4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0764" y="2774856"/>
                <a:ext cx="1679498" cy="373051"/>
              </a:xfrm>
              <a:prstGeom prst="rect">
                <a:avLst/>
              </a:prstGeom>
              <a:blipFill rotWithShape="1">
                <a:blip r:embed="rId16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751568" y="3765395"/>
            <a:ext cx="6227438" cy="592835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Diagonallari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bissektrisa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75029" y="1446169"/>
                <a:ext cx="1780708" cy="1039111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 algn="ctr"/>
                <a:r>
                  <a:rPr lang="en-US" b="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Perimetri</a:t>
                </a:r>
                <a:endParaRPr lang="en-US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𝑃</m:t>
                      </m:r>
                      <m:r>
                        <a:rPr lang="en-US" b="0" i="1" smtClean="0">
                          <a:latin typeface="Cambria Math"/>
                        </a:rPr>
                        <m:t>=4</m:t>
                      </m:r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247" y="910997"/>
                <a:ext cx="1107997" cy="646331"/>
              </a:xfrm>
              <a:prstGeom prst="rect">
                <a:avLst/>
              </a:prstGeom>
              <a:blipFill rotWithShape="1">
                <a:blip r:embed="rId17"/>
                <a:stretch>
                  <a:fillRect l="-4945" t="-4717" r="-49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17328" y="2328908"/>
                <a:ext cx="2281037" cy="1039111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 algn="ctr"/>
                <a:r>
                  <a:rPr lang="en-US" b="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endParaRPr lang="en-US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𝑆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502" y="1467068"/>
                <a:ext cx="1420004" cy="646331"/>
              </a:xfrm>
              <a:prstGeom prst="rect">
                <a:avLst/>
              </a:prstGeom>
              <a:blipFill rotWithShape="1">
                <a:blip r:embed="rId18"/>
                <a:stretch>
                  <a:fillRect t="-47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3678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 animBg="1"/>
      <p:bldP spid="4" grpId="0" animBg="1"/>
      <p:bldP spid="14" grpId="0"/>
      <p:bldP spid="30" grpId="0"/>
      <p:bldP spid="31" grpId="0"/>
      <p:bldP spid="31" grpId="1"/>
      <p:bldP spid="32" grpId="0"/>
      <p:bldP spid="32" grpId="1"/>
      <p:bldP spid="15" grpId="0" animBg="1"/>
      <p:bldP spid="15" grpId="1" animBg="1"/>
      <p:bldP spid="17" grpId="0"/>
      <p:bldP spid="17" grpId="1"/>
      <p:bldP spid="19" grpId="0"/>
      <p:bldP spid="35" grpId="0"/>
      <p:bldP spid="20" grpId="0"/>
      <p:bldP spid="36" grpId="0"/>
      <p:bldP spid="37" grpId="0"/>
      <p:bldP spid="22" grpId="0"/>
      <p:bldP spid="3" grpId="0"/>
      <p:bldP spid="5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4"/>
          <p:cNvSpPr txBox="1">
            <a:spLocks/>
          </p:cNvSpPr>
          <p:nvPr/>
        </p:nvSpPr>
        <p:spPr>
          <a:xfrm>
            <a:off x="151252" y="45295"/>
            <a:ext cx="8753710" cy="595813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1449872"/>
            <a:r>
              <a:rPr lang="en-US" sz="3700" b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Masalalar yechish</a:t>
            </a:r>
            <a:endParaRPr lang="ru-RU" sz="3700" b="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57843" y="4271801"/>
            <a:ext cx="2295323" cy="592680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pPr defTabSz="1449872"/>
            <a:r>
              <a:rPr lang="en-US" i="1" kern="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i="1" kern="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kern="0" dirty="0">
                <a:latin typeface="Arial" pitchFamily="34" charset="0"/>
                <a:cs typeface="Arial" pitchFamily="34" charset="0"/>
              </a:rPr>
              <a:t>122</a:t>
            </a:r>
            <a:endParaRPr lang="ru-RU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Текст 2"/>
          <p:cNvSpPr>
            <a:spLocks noGrp="1"/>
          </p:cNvSpPr>
          <p:nvPr>
            <p:ph type="body" idx="1"/>
          </p:nvPr>
        </p:nvSpPr>
        <p:spPr>
          <a:xfrm>
            <a:off x="239039" y="663516"/>
            <a:ext cx="8561770" cy="892552"/>
          </a:xfrm>
        </p:spPr>
        <p:txBody>
          <a:bodyPr/>
          <a:lstStyle/>
          <a:p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Romb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diagonallari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Romb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perimetrini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Блок-схема: решение 14"/>
          <p:cNvSpPr/>
          <p:nvPr/>
        </p:nvSpPr>
        <p:spPr>
          <a:xfrm>
            <a:off x="4343416" y="1657273"/>
            <a:ext cx="4114516" cy="1828954"/>
          </a:xfrm>
          <a:prstGeom prst="flowChartDecision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>
            <a:stCxn id="15" idx="0"/>
            <a:endCxn id="15" idx="2"/>
          </p:cNvCxnSpPr>
          <p:nvPr/>
        </p:nvCxnSpPr>
        <p:spPr>
          <a:xfrm>
            <a:off x="6400674" y="1657273"/>
            <a:ext cx="0" cy="1828954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15" idx="1"/>
            <a:endCxn id="15" idx="3"/>
          </p:cNvCxnSpPr>
          <p:nvPr/>
        </p:nvCxnSpPr>
        <p:spPr>
          <a:xfrm>
            <a:off x="4343416" y="2571750"/>
            <a:ext cx="4114516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974488" y="2850148"/>
                <a:ext cx="592370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4100" y="1795418"/>
                <a:ext cx="371448" cy="3693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914877" y="1707053"/>
                <a:ext cx="592370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6543" y="1075338"/>
                <a:ext cx="371448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 rot="10800000">
                <a:off x="6232939" y="2274855"/>
                <a:ext cx="552623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3926968" y="1433018"/>
                <a:ext cx="348172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315790" y="2752038"/>
                <a:ext cx="646864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sz="2200" i="1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9167" y="1733614"/>
                <a:ext cx="407547" cy="3077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086426" y="2165982"/>
                <a:ext cx="653481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4695" y="1364435"/>
                <a:ext cx="411716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17" y="1428654"/>
                <a:ext cx="5350274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=11,  </m:t>
                      </m:r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=60,  </m:t>
                      </m:r>
                      <m:r>
                        <a:rPr lang="en-US" b="0" i="1" smtClean="0">
                          <a:latin typeface="Cambria Math"/>
                        </a:rPr>
                        <m:t>𝑃</m:t>
                      </m:r>
                      <m:r>
                        <a:rPr lang="en-US" b="0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" y="899964"/>
                <a:ext cx="3331553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20479" y="2049978"/>
                <a:ext cx="2694932" cy="59886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lang="en-US" i="1">
                          <a:latin typeface="Cambria Math"/>
                        </a:rPr>
                        <m:t>+</m:t>
                      </m:r>
                      <m:sSubSup>
                        <m:sSubSupPr>
                          <m:ctrlPr>
                            <a:rPr lang="ru-RU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lang="en-US" i="1">
                          <a:latin typeface="Cambria Math"/>
                        </a:rPr>
                        <m:t>=4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916" y="1291359"/>
                <a:ext cx="1679499" cy="373051"/>
              </a:xfrm>
              <a:prstGeom prst="rect">
                <a:avLst/>
              </a:prstGeom>
              <a:blipFill rotWithShape="1">
                <a:blip r:embed="rId8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43193" y="2665405"/>
                <a:ext cx="3062469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</a:rPr>
                        <m:t>4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11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60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23" y="1679041"/>
                <a:ext cx="1911741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43192" y="3128547"/>
                <a:ext cx="3332927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</a:rPr>
                        <m:t>4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=121+3600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23" y="1970792"/>
                <a:ext cx="2081788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43192" y="3585786"/>
                <a:ext cx="2274754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</a:rPr>
                        <m:t>4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=3721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23" y="2258824"/>
                <a:ext cx="1421350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14608" y="4043024"/>
                <a:ext cx="2151322" cy="982109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3721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07" y="2546856"/>
                <a:ext cx="1344406" cy="61093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296969" y="4057775"/>
                <a:ext cx="1486653" cy="982109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61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170" y="2556148"/>
                <a:ext cx="929293" cy="610936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771955" y="4057775"/>
                <a:ext cx="3072023" cy="982109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𝑃</m:t>
                      </m:r>
                      <m:r>
                        <a:rPr lang="en-US" b="0" i="1" smtClean="0">
                          <a:latin typeface="Cambria Math"/>
                        </a:rPr>
                        <m:t>=4∙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61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=122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6463" y="2556148"/>
                <a:ext cx="1918346" cy="610936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7071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build="p"/>
      <p:bldP spid="15" grpId="0" animBg="1"/>
      <p:bldP spid="22" grpId="0"/>
      <p:bldP spid="23" grpId="0"/>
      <p:bldP spid="28" grpId="0"/>
      <p:bldP spid="29" grpId="0"/>
      <p:bldP spid="30" grpId="0"/>
      <p:bldP spid="4" grpId="0"/>
      <p:bldP spid="7" grpId="0"/>
      <p:bldP spid="31" grpId="0"/>
      <p:bldP spid="32" grpId="0"/>
      <p:bldP spid="33" grpId="0"/>
      <p:bldP spid="34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74709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000" b="0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Kvadrat</a:t>
            </a:r>
            <a:endParaRPr lang="ru-RU" sz="4000" b="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2294" y="839078"/>
            <a:ext cx="8571908" cy="103911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145143" tIns="72571" rIns="145143" bIns="72571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25443" y="2415700"/>
            <a:ext cx="1942966" cy="1642075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554117" y="2879885"/>
                <a:ext cx="592370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9391" y="1814150"/>
                <a:ext cx="371448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402142" y="3928714"/>
                <a:ext cx="592370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3607" y="2474848"/>
                <a:ext cx="371448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402142" y="1805332"/>
                <a:ext cx="592370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3607" y="1137248"/>
                <a:ext cx="371448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/>
          <p:cNvCxnSpPr/>
          <p:nvPr/>
        </p:nvCxnSpPr>
        <p:spPr>
          <a:xfrm>
            <a:off x="6725443" y="2415570"/>
            <a:ext cx="1942966" cy="1642205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6725443" y="2415700"/>
            <a:ext cx="1942966" cy="1642075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 rot="10800000">
                <a:off x="6545317" y="3751544"/>
                <a:ext cx="552623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4123777" y="2363241"/>
                <a:ext cx="348172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6250168" y="2899928"/>
                <a:ext cx="592370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823" y="1826776"/>
                <a:ext cx="371448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 rot="5400000">
                <a:off x="8275326" y="3746948"/>
                <a:ext cx="552708" cy="488508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5213770" y="2360322"/>
                <a:ext cx="348172" cy="30777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8277805" y="2276042"/>
                <a:ext cx="552623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5305" y="1433766"/>
                <a:ext cx="348172" cy="30777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 rot="16200000">
                <a:off x="6547711" y="2244016"/>
                <a:ext cx="552708" cy="488508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4125312" y="1413568"/>
                <a:ext cx="348172" cy="30777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 rot="7978586">
                <a:off x="7420572" y="2898050"/>
                <a:ext cx="552708" cy="488508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7978586">
                <a:off x="4675245" y="1825569"/>
                <a:ext cx="348172" cy="30777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7769209" y="3013936"/>
                <a:ext cx="603077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𝑑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4872" y="1898594"/>
                <a:ext cx="377924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Прямая соединительная линия 43"/>
          <p:cNvCxnSpPr/>
          <p:nvPr/>
        </p:nvCxnSpPr>
        <p:spPr>
          <a:xfrm>
            <a:off x="7223279" y="3486227"/>
            <a:ext cx="187917" cy="184113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8063993" y="3535130"/>
            <a:ext cx="147249" cy="179716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7182611" y="2734963"/>
            <a:ext cx="147249" cy="179716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8023324" y="2800369"/>
            <a:ext cx="187917" cy="184113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16" y="1934033"/>
            <a:ext cx="4611611" cy="592835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burchaklari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16" y="2328380"/>
            <a:ext cx="4303834" cy="592835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Diagonallari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17" y="2686059"/>
            <a:ext cx="6000132" cy="592835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Diagonallari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16" y="3128547"/>
            <a:ext cx="5401892" cy="592835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Diagonallari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bissektrisa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17" y="3600537"/>
            <a:ext cx="6392547" cy="1039111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Diagonallari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kesishadi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Дуга 51"/>
          <p:cNvSpPr/>
          <p:nvPr/>
        </p:nvSpPr>
        <p:spPr>
          <a:xfrm rot="19322821">
            <a:off x="6635874" y="3698715"/>
            <a:ext cx="407720" cy="460002"/>
          </a:xfrm>
          <a:prstGeom prst="arc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58" name="Дуга 57"/>
          <p:cNvSpPr/>
          <p:nvPr/>
        </p:nvSpPr>
        <p:spPr>
          <a:xfrm rot="1312123">
            <a:off x="6727259" y="3774242"/>
            <a:ext cx="407720" cy="460002"/>
          </a:xfrm>
          <a:prstGeom prst="arc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59" name="Дуга 58"/>
          <p:cNvSpPr/>
          <p:nvPr/>
        </p:nvSpPr>
        <p:spPr>
          <a:xfrm rot="9926379">
            <a:off x="8389823" y="2353444"/>
            <a:ext cx="407720" cy="460002"/>
          </a:xfrm>
          <a:prstGeom prst="arc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60" name="Дуга 59"/>
          <p:cNvSpPr/>
          <p:nvPr/>
        </p:nvSpPr>
        <p:spPr>
          <a:xfrm rot="12441187">
            <a:off x="8278965" y="2236656"/>
            <a:ext cx="407720" cy="460002"/>
          </a:xfrm>
          <a:prstGeom prst="arc">
            <a:avLst>
              <a:gd name="adj1" fmla="val 16200000"/>
              <a:gd name="adj2" fmla="val 21078902"/>
            </a:avLst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61" name="Дуга 60"/>
          <p:cNvSpPr/>
          <p:nvPr/>
        </p:nvSpPr>
        <p:spPr>
          <a:xfrm rot="6096546">
            <a:off x="6580883" y="2399548"/>
            <a:ext cx="407783" cy="459932"/>
          </a:xfrm>
          <a:prstGeom prst="arc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62" name="Дуга 61"/>
          <p:cNvSpPr/>
          <p:nvPr/>
        </p:nvSpPr>
        <p:spPr>
          <a:xfrm rot="2603228">
            <a:off x="6681744" y="2338311"/>
            <a:ext cx="407720" cy="460002"/>
          </a:xfrm>
          <a:prstGeom prst="arc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63" name="Дуга 62"/>
          <p:cNvSpPr/>
          <p:nvPr/>
        </p:nvSpPr>
        <p:spPr>
          <a:xfrm rot="14462363">
            <a:off x="8292124" y="3730139"/>
            <a:ext cx="407783" cy="459932"/>
          </a:xfrm>
          <a:prstGeom prst="arc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64" name="Дуга 63"/>
          <p:cNvSpPr/>
          <p:nvPr/>
        </p:nvSpPr>
        <p:spPr>
          <a:xfrm rot="17236027">
            <a:off x="8394112" y="3652992"/>
            <a:ext cx="407783" cy="459932"/>
          </a:xfrm>
          <a:prstGeom prst="arc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2265114" y="4385953"/>
                <a:ext cx="1521406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𝑃</m:t>
                      </m:r>
                      <m:r>
                        <a:rPr lang="en-US" b="0" i="1" smtClean="0">
                          <a:latin typeface="Cambria Math"/>
                        </a:rPr>
                        <m:t>=4</m:t>
                      </m:r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7101" y="2762880"/>
                <a:ext cx="949362" cy="36933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48" name="TextBox 2047"/>
              <p:cNvSpPr txBox="1"/>
              <p:nvPr/>
            </p:nvSpPr>
            <p:spPr>
              <a:xfrm>
                <a:off x="4229125" y="4400703"/>
                <a:ext cx="1453246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𝑆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48" name="TextBox 20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4495" y="2772172"/>
                <a:ext cx="906467" cy="36933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49" name="TextBox 2048"/>
              <p:cNvSpPr txBox="1"/>
              <p:nvPr/>
            </p:nvSpPr>
            <p:spPr>
              <a:xfrm>
                <a:off x="6037367" y="4400704"/>
                <a:ext cx="1752303" cy="645479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𝑑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49" name="TextBox 20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3751" y="2772172"/>
                <a:ext cx="1092992" cy="40197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6766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7" grpId="0"/>
      <p:bldP spid="27" grpId="0"/>
      <p:bldP spid="28" grpId="0"/>
      <p:bldP spid="33" grpId="0"/>
      <p:bldP spid="34" grpId="0"/>
      <p:bldP spid="38" grpId="0"/>
      <p:bldP spid="39" grpId="0"/>
      <p:bldP spid="40" grpId="0"/>
      <p:bldP spid="41" grpId="0"/>
      <p:bldP spid="42" grpId="0"/>
      <p:bldP spid="50" grpId="0"/>
      <p:bldP spid="53" grpId="0"/>
      <p:bldP spid="54" grpId="0"/>
      <p:bldP spid="55" grpId="0"/>
      <p:bldP spid="56" grpId="0"/>
      <p:bldP spid="52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57" grpId="0"/>
      <p:bldP spid="2048" grpId="0"/>
      <p:bldP spid="204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4"/>
          <p:cNvSpPr txBox="1">
            <a:spLocks/>
          </p:cNvSpPr>
          <p:nvPr/>
        </p:nvSpPr>
        <p:spPr>
          <a:xfrm>
            <a:off x="151252" y="45295"/>
            <a:ext cx="8753710" cy="595813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1449872"/>
            <a:r>
              <a:rPr lang="en-US" sz="3700" b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Masalalar yechish</a:t>
            </a:r>
            <a:endParaRPr lang="ru-RU" sz="3700" b="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69249" y="4557359"/>
            <a:ext cx="2295323" cy="537283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pPr defTabSz="1449872"/>
            <a:r>
              <a:rPr lang="en-US" sz="2500" i="1" kern="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2500" i="1" kern="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sz="2500" kern="0" dirty="0">
                <a:latin typeface="Arial" pitchFamily="34" charset="0"/>
                <a:cs typeface="Arial" pitchFamily="34" charset="0"/>
              </a:rPr>
              <a:t>36%</a:t>
            </a:r>
            <a:endParaRPr lang="ru-RU" sz="2500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Текст 2"/>
          <p:cNvSpPr>
            <a:spLocks noGrp="1"/>
          </p:cNvSpPr>
          <p:nvPr>
            <p:ph type="body" idx="1"/>
          </p:nvPr>
        </p:nvSpPr>
        <p:spPr>
          <a:xfrm>
            <a:off x="228901" y="649625"/>
            <a:ext cx="8561770" cy="781732"/>
          </a:xfrm>
        </p:spPr>
        <p:txBody>
          <a:bodyPr/>
          <a:lstStyle/>
          <a:p>
            <a:r>
              <a:rPr lang="en-US" sz="2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Kvadratning</a:t>
            </a:r>
            <a:r>
              <a:rPr lang="en-US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20 % </a:t>
            </a:r>
            <a:r>
              <a:rPr lang="en-US" sz="2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kamaysa</a:t>
            </a:r>
            <a:r>
              <a:rPr lang="en-US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foizga</a:t>
            </a:r>
            <a:r>
              <a:rPr lang="en-US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kamayadi</a:t>
            </a:r>
            <a:r>
              <a:rPr lang="en-US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686292" y="1386913"/>
            <a:ext cx="1942966" cy="1642075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362991" y="776546"/>
                <a:ext cx="592370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8871" y="489176"/>
                <a:ext cx="371448" cy="3693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211017" y="1871142"/>
                <a:ext cx="592370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3087" y="1178704"/>
                <a:ext cx="371448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Прямоугольник 25"/>
          <p:cNvSpPr/>
          <p:nvPr/>
        </p:nvSpPr>
        <p:spPr>
          <a:xfrm>
            <a:off x="7412810" y="1724277"/>
            <a:ext cx="1459780" cy="1357088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769249" y="2116888"/>
                <a:ext cx="747219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4862" y="1333509"/>
                <a:ext cx="46782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782085" y="1185284"/>
                <a:ext cx="747219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2984" y="746656"/>
                <a:ext cx="467820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860927" y="1580427"/>
                <a:ext cx="1521406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𝑃</m:t>
                      </m:r>
                      <m:r>
                        <a:rPr lang="en-US" b="0" i="1" smtClean="0">
                          <a:latin typeface="Cambria Math"/>
                        </a:rPr>
                        <m:t>=4</m:t>
                      </m:r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2553" y="995572"/>
                <a:ext cx="949362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860928" y="1985451"/>
                <a:ext cx="1453246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𝑆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2553" y="1250712"/>
                <a:ext cx="906467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256007" y="1883967"/>
                <a:ext cx="1791159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=4</m:t>
                      </m:r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537" y="1186783"/>
                <a:ext cx="1117294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353964" y="2410037"/>
                <a:ext cx="1593605" cy="59809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3253" y="1518175"/>
                <a:ext cx="993862" cy="372538"/>
              </a:xfrm>
              <a:prstGeom prst="rect">
                <a:avLst/>
              </a:prstGeom>
              <a:blipFill rotWithShape="1">
                <a:blip r:embed="rId9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1253" y="1542964"/>
                <a:ext cx="1868032" cy="92830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𝑃</m:t>
                      </m:r>
                      <m:r>
                        <a:rPr lang="en-US" sz="2500" i="1">
                          <a:latin typeface="Cambria Math"/>
                        </a:rPr>
                        <m:t>−100 %</m:t>
                      </m:r>
                    </m:oMath>
                  </m:oMathPara>
                </a14:m>
                <a:endParaRPr lang="en-US" sz="25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5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500" i="1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25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500">
                          <a:latin typeface="Cambria Math"/>
                        </a:rPr>
                        <m:t> −80 %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94" y="971972"/>
                <a:ext cx="1176925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2174747" y="1585983"/>
                <a:ext cx="2054377" cy="92830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4</m:t>
                      </m:r>
                      <m:r>
                        <a:rPr lang="en-US" sz="2500" i="1">
                          <a:latin typeface="Cambria Math"/>
                        </a:rPr>
                        <m:t>𝑎</m:t>
                      </m:r>
                      <m:r>
                        <a:rPr lang="en-US" sz="2500" i="1">
                          <a:latin typeface="Cambria Math"/>
                        </a:rPr>
                        <m:t>−100 %</m:t>
                      </m:r>
                    </m:oMath>
                  </m:oMathPara>
                </a14:m>
                <a:endParaRPr lang="en-US" sz="25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5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500" i="1">
                              <a:latin typeface="Cambria Math"/>
                            </a:rPr>
                            <m:t>4</m:t>
                          </m:r>
                          <m:r>
                            <a:rPr lang="en-US" sz="2500" i="1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5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500">
                          <a:latin typeface="Cambria Math"/>
                        </a:rPr>
                        <m:t> −80 %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0166" y="999071"/>
                <a:ext cx="1294329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4997" y="2571750"/>
                <a:ext cx="3404082" cy="89624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5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500" i="1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5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5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500" i="1">
                              <a:latin typeface="Cambria Math"/>
                            </a:rPr>
                            <m:t>4</m:t>
                          </m:r>
                          <m:r>
                            <a:rPr lang="en-US" sz="2500" i="1">
                              <a:latin typeface="Cambria Math"/>
                            </a:rPr>
                            <m:t>𝑎</m:t>
                          </m:r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∙80%</m:t>
                          </m:r>
                        </m:num>
                        <m:den>
                          <m:r>
                            <a:rPr lang="en-US" sz="2500" i="1">
                              <a:latin typeface="Cambria Math"/>
                            </a:rPr>
                            <m:t>4</m:t>
                          </m:r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∙100%</m:t>
                          </m:r>
                        </m:den>
                      </m:f>
                      <m:r>
                        <a:rPr lang="en-US" sz="2500" i="1">
                          <a:latin typeface="Cambria Math"/>
                        </a:rPr>
                        <m:t>=0,8</m:t>
                      </m:r>
                      <m:r>
                        <a:rPr lang="en-US" sz="2500" i="1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49" y="1620044"/>
                <a:ext cx="2144690" cy="56457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14608" y="3486227"/>
                <a:ext cx="4268942" cy="542021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5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5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5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500" i="1"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en-US" sz="2500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2500" i="1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5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500" i="1"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lang="en-US" sz="25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500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5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500" i="1">
                                  <a:latin typeface="Cambria Math"/>
                                </a:rPr>
                                <m:t>0,8</m:t>
                              </m:r>
                              <m:r>
                                <a:rPr lang="en-US" sz="2500" i="1">
                                  <a:latin typeface="Cambria Math"/>
                                </a:rPr>
                                <m:t>𝑎</m:t>
                              </m:r>
                            </m:e>
                          </m:d>
                        </m:e>
                        <m:sup>
                          <m:r>
                            <a:rPr lang="en-US" sz="25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500" i="1">
                          <a:latin typeface="Cambria Math"/>
                        </a:rPr>
                        <m:t>=0,64</m:t>
                      </m:r>
                      <m:sSup>
                        <m:sSupPr>
                          <m:ctrlPr>
                            <a:rPr lang="en-US" sz="25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500" i="1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sz="2500" i="1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07" y="2196108"/>
                <a:ext cx="2689582" cy="34144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41583" y="4023667"/>
                <a:ext cx="1933165" cy="92830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𝑆</m:t>
                      </m:r>
                      <m:r>
                        <a:rPr lang="en-US" sz="2500" i="1">
                          <a:latin typeface="Cambria Math"/>
                        </a:rPr>
                        <m:t>−100 %</m:t>
                      </m:r>
                    </m:oMath>
                  </m:oMathPara>
                </a14:m>
                <a:endParaRPr lang="en-US" sz="25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5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5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5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500">
                          <a:latin typeface="Cambria Math"/>
                        </a:rPr>
                        <m:t> −</m:t>
                      </m:r>
                      <m:r>
                        <m:rPr>
                          <m:sty m:val="p"/>
                        </m:rPr>
                        <a:rPr lang="en-US" sz="2500">
                          <a:latin typeface="Cambria Math"/>
                        </a:rPr>
                        <m:t>x</m:t>
                      </m:r>
                      <m:r>
                        <a:rPr lang="en-US" sz="2500">
                          <a:latin typeface="Cambria Math"/>
                        </a:rPr>
                        <m:t>  %   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205" y="2534662"/>
                <a:ext cx="1217961" cy="58477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2285580" y="4043947"/>
                <a:ext cx="2507466" cy="92830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5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500" i="1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sz="25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500" i="1">
                          <a:latin typeface="Cambria Math"/>
                        </a:rPr>
                        <m:t>−100 %</m:t>
                      </m:r>
                    </m:oMath>
                  </m:oMathPara>
                </a14:m>
                <a:endParaRPr lang="en-US" sz="25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0,64</m:t>
                      </m:r>
                      <m:sSup>
                        <m:sSupPr>
                          <m:ctrlPr>
                            <a:rPr lang="en-US" sz="25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500" i="1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sz="25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500">
                          <a:latin typeface="Cambria Math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2500">
                          <a:latin typeface="Cambria Math"/>
                        </a:rPr>
                        <m:t>x</m:t>
                      </m:r>
                      <m:r>
                        <a:rPr lang="en-US" sz="2500">
                          <a:latin typeface="Cambria Math"/>
                        </a:rPr>
                        <m:t>  %   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9994" y="2547437"/>
                <a:ext cx="1579791" cy="5847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756426" y="3257608"/>
                <a:ext cx="4057257" cy="93095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𝑥</m:t>
                      </m:r>
                      <m:r>
                        <a:rPr lang="en-US" sz="25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500" i="1">
                              <a:latin typeface="Cambria Math"/>
                            </a:rPr>
                            <m:t>0,64</m:t>
                          </m:r>
                          <m:sSup>
                            <m:sSupPr>
                              <m:ctrlPr>
                                <a:rPr lang="en-US" sz="25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500" i="1"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5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∙100%</m:t>
                          </m:r>
                        </m:num>
                        <m:den>
                          <m:sSup>
                            <m:sSupPr>
                              <m:ctrlPr>
                                <a:rPr lang="en-US" sz="25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500" i="1"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5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2500" i="1">
                          <a:latin typeface="Cambria Math"/>
                        </a:rPr>
                        <m:t>=64%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6713" y="2052092"/>
                <a:ext cx="2556213" cy="586443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793046" y="4172084"/>
                <a:ext cx="3315742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100%−64%=36%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9785" y="2628156"/>
                <a:ext cx="2089033" cy="338554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0771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build="p"/>
      <p:bldP spid="21" grpId="0" animBg="1"/>
      <p:bldP spid="24" grpId="0"/>
      <p:bldP spid="25" grpId="0"/>
      <p:bldP spid="26" grpId="0" animBg="1"/>
      <p:bldP spid="35" grpId="0"/>
      <p:bldP spid="36" grpId="0"/>
      <p:bldP spid="3" grpId="0"/>
      <p:bldP spid="5" grpId="0"/>
      <p:bldP spid="6" grpId="0"/>
      <p:bldP spid="8" grpId="0"/>
      <p:bldP spid="9" grpId="0"/>
      <p:bldP spid="37" grpId="0"/>
      <p:bldP spid="10" grpId="0"/>
      <p:bldP spid="16" grpId="0"/>
      <p:bldP spid="38" grpId="0"/>
      <p:bldP spid="39" grpId="0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74709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000" b="0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Trapetsiya</a:t>
            </a:r>
            <a:endParaRPr lang="ru-RU" sz="4000" b="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608" y="859870"/>
            <a:ext cx="8571908" cy="103911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145143" tIns="72571" rIns="145143" bIns="72571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parallel,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trapetsiya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рапеция 2"/>
          <p:cNvSpPr/>
          <p:nvPr/>
        </p:nvSpPr>
        <p:spPr>
          <a:xfrm>
            <a:off x="4572000" y="2228821"/>
            <a:ext cx="3085887" cy="1371715"/>
          </a:xfrm>
          <a:prstGeom prst="trapezoid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>
            <a:stCxn id="3" idx="1"/>
            <a:endCxn id="3" idx="3"/>
          </p:cNvCxnSpPr>
          <p:nvPr/>
        </p:nvCxnSpPr>
        <p:spPr>
          <a:xfrm>
            <a:off x="4743438" y="2914679"/>
            <a:ext cx="2743010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914876" y="2228821"/>
            <a:ext cx="0" cy="137171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4572000" y="2228821"/>
            <a:ext cx="2743010" cy="1371715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914877" y="2228821"/>
            <a:ext cx="2743010" cy="1371715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130509" y="3356245"/>
                <a:ext cx="540105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2364" y="2114227"/>
                <a:ext cx="340285" cy="3077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4572000" y="1885893"/>
                <a:ext cx="552623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519" y="1187996"/>
                <a:ext cx="348172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7216600" y="1968858"/>
                <a:ext cx="539697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6709" y="1240259"/>
                <a:ext cx="340028" cy="3077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7551540" y="3340573"/>
                <a:ext cx="563515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7733" y="2104355"/>
                <a:ext cx="355034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4165907" y="2670387"/>
                <a:ext cx="563818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𝐾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666" y="1682179"/>
                <a:ext cx="355225" cy="3077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7371299" y="2670387"/>
                <a:ext cx="515172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175" y="1682179"/>
                <a:ext cx="324576" cy="30777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4800585" y="2883335"/>
                <a:ext cx="646864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sz="2200" i="1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4535" y="1816323"/>
                <a:ext cx="407547" cy="30777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6714249" y="2571751"/>
                <a:ext cx="600762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𝑚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0210" y="1620044"/>
                <a:ext cx="378501" cy="30777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5836443" y="2457441"/>
                <a:ext cx="557001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7162" y="1548036"/>
                <a:ext cx="350930" cy="30777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6775821" y="2943344"/>
                <a:ext cx="653481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9003" y="1854125"/>
                <a:ext cx="411716" cy="30777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14608" y="1885892"/>
                <a:ext cx="3495982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𝐵𝐶</m:t>
                      </m:r>
                      <m:r>
                        <a:rPr lang="en-US" sz="2500" i="1">
                          <a:latin typeface="Cambria Math"/>
                        </a:rPr>
                        <m:t>∥</m:t>
                      </m:r>
                      <m:r>
                        <a:rPr lang="en-US" sz="2500" i="1">
                          <a:latin typeface="Cambria Math"/>
                        </a:rPr>
                        <m:t>𝐴𝐷</m:t>
                      </m:r>
                      <m:r>
                        <a:rPr lang="en-US" sz="2500" i="1">
                          <a:latin typeface="Cambria Math"/>
                        </a:rPr>
                        <m:t>,  </m:t>
                      </m:r>
                      <m:r>
                        <a:rPr lang="en-US" sz="2500" i="1">
                          <a:latin typeface="Cambria Math"/>
                        </a:rPr>
                        <m:t>𝐴𝐵</m:t>
                      </m:r>
                      <m:r>
                        <a:rPr lang="en-US" sz="2500" i="1">
                          <a:latin typeface="Cambria Math"/>
                        </a:rPr>
                        <m:t>∦</m:t>
                      </m:r>
                      <m:r>
                        <a:rPr lang="en-US" sz="2500" i="1">
                          <a:latin typeface="Cambria Math"/>
                        </a:rPr>
                        <m:t>𝐶𝐷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07" y="1187996"/>
                <a:ext cx="2202590" cy="338554"/>
              </a:xfrm>
              <a:prstGeom prst="rect">
                <a:avLst/>
              </a:prstGeom>
              <a:blipFill rotWithShape="1">
                <a:blip r:embed="rId13"/>
                <a:stretch>
                  <a:fillRect b="-1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40161" y="2343132"/>
                <a:ext cx="3153824" cy="87843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𝐾𝐿</m:t>
                      </m:r>
                      <m:r>
                        <a:rPr lang="en-US" sz="2500" i="1">
                          <a:latin typeface="Cambria Math"/>
                        </a:rPr>
                        <m:t>=</m:t>
                      </m:r>
                      <m:r>
                        <a:rPr lang="en-US" sz="2500" i="1">
                          <a:latin typeface="Cambria Math"/>
                        </a:rPr>
                        <m:t>𝑚</m:t>
                      </m:r>
                      <m:r>
                        <a:rPr lang="en-US" sz="25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500" i="1">
                              <a:latin typeface="Cambria Math"/>
                            </a:rPr>
                            <m:t>𝐵𝐶</m:t>
                          </m:r>
                          <m:r>
                            <a:rPr lang="en-US" sz="2500" i="1">
                              <a:latin typeface="Cambria Math"/>
                            </a:rPr>
                            <m:t>+</m:t>
                          </m:r>
                          <m:r>
                            <a:rPr lang="en-US" sz="2500" i="1">
                              <a:latin typeface="Cambria Math"/>
                            </a:rPr>
                            <m:t>𝐴𝐷</m:t>
                          </m:r>
                        </m:num>
                        <m:den>
                          <m:r>
                            <a:rPr lang="en-US" sz="25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06" y="1476028"/>
                <a:ext cx="1987019" cy="55335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4800584" y="2454761"/>
                <a:ext cx="519343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4535" y="1546348"/>
                <a:ext cx="327204" cy="307777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4686293" y="3486227"/>
                <a:ext cx="563818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𝐾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2527" y="2196108"/>
                <a:ext cx="355225" cy="307777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 rot="10800000">
                <a:off x="4729725" y="3241937"/>
                <a:ext cx="552623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2979891" y="2042220"/>
                <a:ext cx="348172" cy="307777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16" y="3143298"/>
                <a:ext cx="1428374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𝐵𝐾</m:t>
                      </m:r>
                      <m:r>
                        <a:rPr lang="en-US" sz="2500" i="1">
                          <a:latin typeface="Cambria Math"/>
                        </a:rPr>
                        <m:t>=</m:t>
                      </m:r>
                      <m:r>
                        <a:rPr lang="en-US" sz="2500" i="1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" y="1980084"/>
                <a:ext cx="899925" cy="338554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357008" y="3143298"/>
                <a:ext cx="2872116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𝐴𝐶</m:t>
                      </m:r>
                      <m:r>
                        <a:rPr lang="en-US" sz="25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5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500" i="1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sz="25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500" i="1">
                          <a:latin typeface="Cambria Math"/>
                        </a:rPr>
                        <m:t>, </m:t>
                      </m:r>
                      <m:r>
                        <a:rPr lang="en-US" sz="2500" i="1">
                          <a:latin typeface="Cambria Math"/>
                        </a:rPr>
                        <m:t>𝐵𝐷</m:t>
                      </m:r>
                      <m:r>
                        <a:rPr lang="en-US" sz="25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5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500" i="1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sz="2500" i="1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962" y="1980084"/>
                <a:ext cx="1809533" cy="338554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16" y="3600536"/>
                <a:ext cx="3889435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𝑃</m:t>
                      </m:r>
                      <m:r>
                        <a:rPr lang="en-US" sz="2500" i="1">
                          <a:latin typeface="Cambria Math"/>
                        </a:rPr>
                        <m:t>=</m:t>
                      </m:r>
                      <m:r>
                        <a:rPr lang="en-US" sz="2500" i="1">
                          <a:latin typeface="Cambria Math"/>
                        </a:rPr>
                        <m:t>𝐴𝐵</m:t>
                      </m:r>
                      <m:r>
                        <a:rPr lang="en-US" sz="2500" i="1">
                          <a:latin typeface="Cambria Math"/>
                        </a:rPr>
                        <m:t>+</m:t>
                      </m:r>
                      <m:r>
                        <a:rPr lang="en-US" sz="2500" i="1">
                          <a:latin typeface="Cambria Math"/>
                        </a:rPr>
                        <m:t>𝐵𝐶</m:t>
                      </m:r>
                      <m:r>
                        <a:rPr lang="en-US" sz="2500" i="1">
                          <a:latin typeface="Cambria Math"/>
                        </a:rPr>
                        <m:t>+</m:t>
                      </m:r>
                      <m:r>
                        <a:rPr lang="en-US" sz="2500" i="1">
                          <a:latin typeface="Cambria Math"/>
                        </a:rPr>
                        <m:t>𝐶𝐷</m:t>
                      </m:r>
                      <m:r>
                        <a:rPr lang="en-US" sz="2500" i="1">
                          <a:latin typeface="Cambria Math"/>
                        </a:rPr>
                        <m:t>+</m:t>
                      </m:r>
                      <m:r>
                        <a:rPr lang="en-US" sz="2500" i="1">
                          <a:latin typeface="Cambria Math"/>
                        </a:rPr>
                        <m:t>𝐴𝐷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" y="2268116"/>
                <a:ext cx="2450479" cy="338554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-15093" y="4057776"/>
                <a:ext cx="4015632" cy="87843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𝑆</m:t>
                      </m:r>
                      <m:r>
                        <a:rPr lang="en-US" sz="25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500" i="1">
                              <a:latin typeface="Cambria Math"/>
                            </a:rPr>
                            <m:t>𝐵𝐶</m:t>
                          </m:r>
                          <m:r>
                            <a:rPr lang="en-US" sz="2500" i="1">
                              <a:latin typeface="Cambria Math"/>
                            </a:rPr>
                            <m:t>+</m:t>
                          </m:r>
                          <m:r>
                            <a:rPr lang="en-US" sz="2500" i="1">
                              <a:latin typeface="Cambria Math"/>
                            </a:rPr>
                            <m:t>𝐴𝐷</m:t>
                          </m:r>
                        </m:num>
                        <m:den>
                          <m:r>
                            <a:rPr lang="en-US" sz="25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500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500" i="1">
                          <a:latin typeface="Cambria Math"/>
                          <a:ea typeface="Cambria Math"/>
                        </a:rPr>
                        <m:t>𝐵𝐾</m:t>
                      </m:r>
                      <m:r>
                        <a:rPr lang="en-US" sz="25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500" i="1">
                          <a:latin typeface="Cambria Math"/>
                          <a:ea typeface="Cambria Math"/>
                        </a:rPr>
                        <m:t>𝑚</m:t>
                      </m:r>
                      <m:r>
                        <a:rPr lang="en-US" sz="2500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500" i="1">
                          <a:latin typeface="Cambria Math"/>
                          <a:ea typeface="Cambria Math"/>
                        </a:rPr>
                        <m:t>h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509" y="2556148"/>
                <a:ext cx="2529988" cy="553357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я соединительная линия 29"/>
          <p:cNvCxnSpPr/>
          <p:nvPr/>
        </p:nvCxnSpPr>
        <p:spPr>
          <a:xfrm>
            <a:off x="4611629" y="2943343"/>
            <a:ext cx="26747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7347174" y="2943343"/>
            <a:ext cx="26747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998987" y="3829157"/>
                <a:ext cx="4801822" cy="87843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𝐴𝐾</m:t>
                      </m:r>
                      <m:r>
                        <a:rPr lang="en-US" sz="25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500" i="1">
                              <a:latin typeface="Cambria Math"/>
                            </a:rPr>
                            <m:t>𝐴𝐷</m:t>
                          </m:r>
                          <m:r>
                            <a:rPr lang="en-US" sz="2500" i="1">
                              <a:latin typeface="Cambria Math"/>
                            </a:rPr>
                            <m:t>−</m:t>
                          </m:r>
                          <m:r>
                            <a:rPr lang="en-US" sz="2500" i="1">
                              <a:latin typeface="Cambria Math"/>
                            </a:rPr>
                            <m:t>𝐵𝐶</m:t>
                          </m:r>
                        </m:num>
                        <m:den>
                          <m:r>
                            <a:rPr lang="en-US" sz="25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500" i="1">
                          <a:latin typeface="Cambria Math"/>
                        </a:rPr>
                        <m:t>, </m:t>
                      </m:r>
                      <m:r>
                        <a:rPr lang="en-US" sz="2500" i="1">
                          <a:latin typeface="Cambria Math"/>
                        </a:rPr>
                        <m:t>𝐾𝐷</m:t>
                      </m:r>
                      <m:r>
                        <a:rPr lang="en-US" sz="25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500" i="1">
                              <a:latin typeface="Cambria Math"/>
                            </a:rPr>
                            <m:t>𝐴𝐷</m:t>
                          </m:r>
                          <m:r>
                            <a:rPr lang="en-US" sz="2500" i="1">
                              <a:latin typeface="Cambria Math"/>
                            </a:rPr>
                            <m:t>+</m:t>
                          </m:r>
                          <m:r>
                            <a:rPr lang="en-US" sz="2500" i="1">
                              <a:latin typeface="Cambria Math"/>
                            </a:rPr>
                            <m:t>𝐵𝐶</m:t>
                          </m:r>
                        </m:num>
                        <m:den>
                          <m:r>
                            <a:rPr lang="en-US" sz="25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9500" y="2412132"/>
                <a:ext cx="3025315" cy="553357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5638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7" grpId="0"/>
      <p:bldP spid="65" grpId="0"/>
      <p:bldP spid="66" grpId="0"/>
      <p:bldP spid="67" grpId="0"/>
      <p:bldP spid="68" grpId="0"/>
      <p:bldP spid="68" grpId="1"/>
      <p:bldP spid="69" grpId="0"/>
      <p:bldP spid="69" grpId="1"/>
      <p:bldP spid="70" grpId="0"/>
      <p:bldP spid="70" grpId="1"/>
      <p:bldP spid="71" grpId="0"/>
      <p:bldP spid="71" grpId="1"/>
      <p:bldP spid="72" grpId="0"/>
      <p:bldP spid="72" grpId="1"/>
      <p:bldP spid="73" grpId="0"/>
      <p:bldP spid="73" grpId="1"/>
      <p:bldP spid="19" grpId="0"/>
      <p:bldP spid="20" grpId="0"/>
      <p:bldP spid="74" grpId="0"/>
      <p:bldP spid="75" grpId="0"/>
      <p:bldP spid="22" grpId="0"/>
      <p:bldP spid="23" grpId="0"/>
      <p:bldP spid="25" grpId="0"/>
      <p:bldP spid="26" grpId="0"/>
      <p:bldP spid="76" grpId="0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Text Box 5"/>
          <p:cNvSpPr txBox="1">
            <a:spLocks noChangeArrowheads="1"/>
          </p:cNvSpPr>
          <p:nvPr/>
        </p:nvSpPr>
        <p:spPr bwMode="auto">
          <a:xfrm>
            <a:off x="228601" y="771550"/>
            <a:ext cx="8839199" cy="864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28" tIns="40814" rIns="81628" bIns="40814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500" dirty="0" err="1"/>
              <a:t>To‘g‘ri</a:t>
            </a:r>
            <a:r>
              <a:rPr lang="en-US" sz="2500" dirty="0"/>
              <a:t> </a:t>
            </a:r>
            <a:r>
              <a:rPr lang="en-US" sz="2500" dirty="0" err="1"/>
              <a:t>burchakli</a:t>
            </a:r>
            <a:r>
              <a:rPr lang="en-US" sz="2500" dirty="0"/>
              <a:t> </a:t>
            </a:r>
            <a:r>
              <a:rPr lang="en-US" sz="2500" dirty="0" err="1"/>
              <a:t>trapetsiyaning</a:t>
            </a:r>
            <a:r>
              <a:rPr lang="en-US" sz="2500" dirty="0"/>
              <a:t> </a:t>
            </a:r>
            <a:r>
              <a:rPr lang="en-US" sz="2500" dirty="0" err="1"/>
              <a:t>kichik</a:t>
            </a:r>
            <a:r>
              <a:rPr lang="en-US" sz="2500" dirty="0"/>
              <a:t> yon </a:t>
            </a:r>
            <a:r>
              <a:rPr lang="en-US" sz="2500" dirty="0" err="1"/>
              <a:t>tomoni</a:t>
            </a:r>
            <a:r>
              <a:rPr lang="en-US" sz="2500" dirty="0"/>
              <a:t> 6 </a:t>
            </a:r>
            <a:r>
              <a:rPr lang="en-US" sz="2500" dirty="0" err="1"/>
              <a:t>ga</a:t>
            </a:r>
            <a:r>
              <a:rPr lang="en-US" sz="2500" dirty="0"/>
              <a:t>, </a:t>
            </a:r>
            <a:r>
              <a:rPr lang="en-US" sz="2500" dirty="0" err="1"/>
              <a:t>asoslari</a:t>
            </a:r>
            <a:r>
              <a:rPr lang="en-US" sz="2500" dirty="0"/>
              <a:t> 9 </a:t>
            </a:r>
            <a:r>
              <a:rPr lang="en-US" sz="2500" dirty="0" err="1"/>
              <a:t>va</a:t>
            </a:r>
            <a:r>
              <a:rPr lang="en-US" sz="2500" dirty="0"/>
              <a:t> 12 </a:t>
            </a:r>
            <a:r>
              <a:rPr lang="en-US" sz="2500" dirty="0" err="1"/>
              <a:t>bo‘lsa</a:t>
            </a:r>
            <a:r>
              <a:rPr lang="en-US" sz="2500" dirty="0"/>
              <a:t> </a:t>
            </a:r>
            <a:r>
              <a:rPr lang="en-US" sz="2500" dirty="0" err="1"/>
              <a:t>uning</a:t>
            </a:r>
            <a:r>
              <a:rPr lang="en-US" sz="2500" dirty="0"/>
              <a:t> </a:t>
            </a:r>
            <a:r>
              <a:rPr lang="en-US" sz="2500" dirty="0" err="1"/>
              <a:t>yuzini</a:t>
            </a:r>
            <a:r>
              <a:rPr lang="en-US" sz="2500" dirty="0"/>
              <a:t> toping.</a:t>
            </a:r>
            <a:endParaRPr lang="ru-RU" sz="2500" dirty="0"/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151252" y="45295"/>
            <a:ext cx="8753710" cy="595813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1449872"/>
            <a:r>
              <a:rPr lang="en-US" sz="3700" b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Masalalar yechish</a:t>
            </a:r>
            <a:endParaRPr lang="ru-RU" sz="3700" b="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57484" y="3773798"/>
                <a:ext cx="5714605" cy="982109"/>
              </a:xfrm>
              <a:prstGeom prst="rect">
                <a:avLst/>
              </a:prstGeom>
              <a:noFill/>
            </p:spPr>
            <p:txBody>
              <a:bodyPr wrap="squar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𝑆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9+12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∙6</m:t>
                      </m:r>
                      <m:r>
                        <a:rPr lang="en-US" b="0" i="1" smtClean="0">
                          <a:latin typeface="Cambria Math"/>
                        </a:rPr>
                        <m:t>=21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∙3=63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231" y="2377260"/>
                <a:ext cx="3600400" cy="61093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>
            <a:off x="571776" y="2114512"/>
            <a:ext cx="0" cy="137171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71776" y="2114512"/>
            <a:ext cx="171438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71776" y="3486227"/>
            <a:ext cx="308588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286158" y="2114512"/>
            <a:ext cx="1371505" cy="137171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 rot="10800000">
                <a:off x="404099" y="3145373"/>
                <a:ext cx="552623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254596" y="1981391"/>
                <a:ext cx="348172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55056" y="3238155"/>
                <a:ext cx="576132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90" y="2039838"/>
                <a:ext cx="362983" cy="3385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168720" y="1738345"/>
                <a:ext cx="574606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6369" y="1095050"/>
                <a:ext cx="362022" cy="3385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10999" y="1691381"/>
                <a:ext cx="589363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936" y="1065466"/>
                <a:ext cx="371319" cy="3385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511932" y="3238155"/>
                <a:ext cx="602900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2639" y="2039838"/>
                <a:ext cx="379848" cy="33855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408803" y="1809047"/>
                <a:ext cx="5163421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𝐵𝐶</m:t>
                      </m:r>
                      <m:r>
                        <a:rPr lang="en-US" sz="2500" i="1">
                          <a:latin typeface="Cambria Math"/>
                        </a:rPr>
                        <m:t>=9,   </m:t>
                      </m:r>
                      <m:r>
                        <a:rPr lang="en-US" sz="2500" i="1">
                          <a:latin typeface="Cambria Math"/>
                        </a:rPr>
                        <m:t>𝐴𝐷</m:t>
                      </m:r>
                      <m:r>
                        <a:rPr lang="en-US" sz="2500" i="1">
                          <a:latin typeface="Cambria Math"/>
                        </a:rPr>
                        <m:t>=12,  </m:t>
                      </m:r>
                      <m:r>
                        <a:rPr lang="en-US" sz="2500" i="1">
                          <a:latin typeface="Cambria Math"/>
                        </a:rPr>
                        <m:t>𝐴𝐵</m:t>
                      </m:r>
                      <m:r>
                        <a:rPr lang="en-US" sz="2500" i="1">
                          <a:latin typeface="Cambria Math"/>
                        </a:rPr>
                        <m:t>=6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664" y="1139588"/>
                <a:ext cx="3253135" cy="33855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496530" y="2262929"/>
                <a:ext cx="1018436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𝑆</m:t>
                      </m:r>
                      <m:r>
                        <a:rPr lang="en-US" sz="2500" i="1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3005" y="1425506"/>
                <a:ext cx="641650" cy="33855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052512" y="2686061"/>
                <a:ext cx="2401647" cy="991021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𝑆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h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3258" y="1692052"/>
                <a:ext cx="1497461" cy="61645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6535243" y="4043024"/>
                <a:ext cx="1465521" cy="592835"/>
              </a:xfrm>
              <a:prstGeom prst="rect">
                <a:avLst/>
              </a:prstGeom>
              <a:noFill/>
            </p:spPr>
            <p:txBody>
              <a:bodyPr wrap="squar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𝑆</m:t>
                      </m:r>
                      <m:r>
                        <a:rPr lang="en-US" b="0" i="1" smtClean="0">
                          <a:latin typeface="Cambria Math"/>
                        </a:rPr>
                        <m:t>=63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7430" y="2546856"/>
                <a:ext cx="923329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389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/>
      <p:bldP spid="2" grpId="0"/>
      <p:bldP spid="13" grpId="0"/>
      <p:bldP spid="14" grpId="0"/>
      <p:bldP spid="28" grpId="0"/>
      <p:bldP spid="29" grpId="0"/>
      <p:bldP spid="30" grpId="0"/>
      <p:bldP spid="16" grpId="0"/>
      <p:bldP spid="17" grpId="0"/>
      <p:bldP spid="18" grpId="0"/>
      <p:bldP spid="3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2" name="Text Box 5"/>
          <p:cNvSpPr txBox="1">
            <a:spLocks noChangeArrowheads="1"/>
          </p:cNvSpPr>
          <p:nvPr/>
        </p:nvSpPr>
        <p:spPr bwMode="auto">
          <a:xfrm>
            <a:off x="76203" y="890826"/>
            <a:ext cx="8991600" cy="864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28" tIns="40814" rIns="81628" bIns="40814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500" dirty="0" err="1"/>
              <a:t>Teng</a:t>
            </a:r>
            <a:r>
              <a:rPr lang="en-US" sz="2500" dirty="0"/>
              <a:t> </a:t>
            </a:r>
            <a:r>
              <a:rPr lang="en-US" sz="2500" dirty="0" err="1"/>
              <a:t>yonli</a:t>
            </a:r>
            <a:r>
              <a:rPr lang="en-US" sz="2500" dirty="0"/>
              <a:t> </a:t>
            </a:r>
            <a:r>
              <a:rPr lang="en-US" sz="2500" dirty="0" err="1"/>
              <a:t>trapetsiyaning</a:t>
            </a:r>
            <a:r>
              <a:rPr lang="en-US" sz="2500" dirty="0"/>
              <a:t> </a:t>
            </a:r>
            <a:r>
              <a:rPr lang="en-US" sz="2500" dirty="0" err="1"/>
              <a:t>perimetri</a:t>
            </a:r>
            <a:r>
              <a:rPr lang="en-US" sz="2500" dirty="0"/>
              <a:t> 32, yon </a:t>
            </a:r>
            <a:r>
              <a:rPr lang="en-US" sz="2500" dirty="0" err="1"/>
              <a:t>tomoni</a:t>
            </a:r>
            <a:r>
              <a:rPr lang="en-US" sz="2500" dirty="0"/>
              <a:t> 5 </a:t>
            </a:r>
            <a:r>
              <a:rPr lang="en-US" sz="2500" dirty="0" err="1"/>
              <a:t>va</a:t>
            </a:r>
            <a:r>
              <a:rPr lang="en-US" sz="2500" dirty="0"/>
              <a:t> </a:t>
            </a:r>
            <a:r>
              <a:rPr lang="en-US" sz="2500" dirty="0" err="1"/>
              <a:t>yuzi</a:t>
            </a:r>
            <a:r>
              <a:rPr lang="en-US" sz="2500" dirty="0"/>
              <a:t> 44 </a:t>
            </a:r>
            <a:r>
              <a:rPr lang="en-US" sz="2500" dirty="0" err="1"/>
              <a:t>ga</a:t>
            </a:r>
            <a:r>
              <a:rPr lang="en-US" sz="2500" dirty="0"/>
              <a:t> </a:t>
            </a:r>
            <a:r>
              <a:rPr lang="en-US" sz="2500" dirty="0" err="1"/>
              <a:t>teng</a:t>
            </a:r>
            <a:r>
              <a:rPr lang="en-US" sz="2500" dirty="0"/>
              <a:t>. </a:t>
            </a:r>
            <a:r>
              <a:rPr lang="en-US" sz="2500" dirty="0" err="1"/>
              <a:t>Trapetsiyaning</a:t>
            </a:r>
            <a:r>
              <a:rPr lang="en-US" sz="2500" dirty="0"/>
              <a:t> </a:t>
            </a:r>
            <a:r>
              <a:rPr lang="en-US" sz="2500" dirty="0" err="1"/>
              <a:t>balandligini</a:t>
            </a:r>
            <a:r>
              <a:rPr lang="en-US" sz="2500" dirty="0"/>
              <a:t> toping. </a:t>
            </a:r>
            <a:endParaRPr lang="ru-RU" sz="2500" dirty="0"/>
          </a:p>
        </p:txBody>
      </p:sp>
      <p:sp>
        <p:nvSpPr>
          <p:cNvPr id="27" name="object 4"/>
          <p:cNvSpPr txBox="1">
            <a:spLocks/>
          </p:cNvSpPr>
          <p:nvPr/>
        </p:nvSpPr>
        <p:spPr>
          <a:xfrm>
            <a:off x="151252" y="45295"/>
            <a:ext cx="8753710" cy="595813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1449872"/>
            <a:r>
              <a:rPr lang="en-US" sz="3700" b="0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3700" b="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0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700" b="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Трапеция 2"/>
          <p:cNvSpPr/>
          <p:nvPr/>
        </p:nvSpPr>
        <p:spPr>
          <a:xfrm>
            <a:off x="914653" y="2228821"/>
            <a:ext cx="2514426" cy="1371715"/>
          </a:xfrm>
          <a:prstGeom prst="trapezoi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257529" y="2228821"/>
            <a:ext cx="0" cy="137171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75962" y="3371917"/>
                <a:ext cx="576132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872" y="2124100"/>
                <a:ext cx="362983" cy="3385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868828" y="1803340"/>
                <a:ext cx="574606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7461" y="1135993"/>
                <a:ext cx="362022" cy="3385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800361" y="1907604"/>
                <a:ext cx="589363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255" y="1201673"/>
                <a:ext cx="371319" cy="3385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997203" y="3520335"/>
                <a:ext cx="603203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𝐾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272" y="2217594"/>
                <a:ext cx="380039" cy="3385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314787" y="3371917"/>
                <a:ext cx="602900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8431" y="2124100"/>
                <a:ext cx="379848" cy="3385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823328" y="1809047"/>
                <a:ext cx="4570902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</a:rPr>
                      <m:t>𝑃</m:t>
                    </m:r>
                    <m:r>
                      <a:rPr lang="en-US" sz="2500" i="1">
                        <a:latin typeface="Cambria Math"/>
                      </a:rPr>
                      <m:t>=32,</m:t>
                    </m:r>
                  </m:oMath>
                </a14:m>
                <a:r>
                  <a:rPr lang="en-US" sz="2500" dirty="0"/>
                  <a:t>  </a:t>
                </a:r>
                <a14:m>
                  <m:oMath xmlns:m="http://schemas.openxmlformats.org/officeDocument/2006/math">
                    <m:r>
                      <a:rPr lang="en-US" sz="2500" i="1" dirty="0">
                        <a:latin typeface="Cambria Math"/>
                      </a:rPr>
                      <m:t>𝑆</m:t>
                    </m:r>
                    <m:r>
                      <a:rPr lang="en-US" sz="2500" i="1" dirty="0">
                        <a:latin typeface="Cambria Math"/>
                      </a:rPr>
                      <m:t>=44,</m:t>
                    </m:r>
                  </m:oMath>
                </a14:m>
                <a:r>
                  <a:rPr lang="en-US" sz="2500" dirty="0"/>
                  <a:t>  </a:t>
                </a:r>
                <a14:m>
                  <m:oMath xmlns:m="http://schemas.openxmlformats.org/officeDocument/2006/math">
                    <m:r>
                      <a:rPr lang="en-US" sz="2500" i="1" dirty="0">
                        <a:latin typeface="Cambria Math"/>
                      </a:rPr>
                      <m:t>𝐴𝐵</m:t>
                    </m:r>
                    <m:r>
                      <a:rPr lang="en-US" sz="2500" i="1" dirty="0">
                        <a:latin typeface="Cambria Math"/>
                      </a:rPr>
                      <m:t>=</m:t>
                    </m:r>
                    <m:r>
                      <a:rPr lang="en-US" sz="2500" i="1" dirty="0">
                        <a:latin typeface="Cambria Math"/>
                      </a:rPr>
                      <m:t>𝐶𝐷</m:t>
                    </m:r>
                    <m:r>
                      <a:rPr lang="en-US" sz="2500" i="1" dirty="0">
                        <a:latin typeface="Cambria Math"/>
                      </a:rPr>
                      <m:t>=5</m:t>
                    </m:r>
                  </m:oMath>
                </a14:m>
                <a:endParaRPr lang="ru-RU" sz="25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8829" y="1139588"/>
                <a:ext cx="2879827" cy="33855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553529" y="2228821"/>
                <a:ext cx="1289048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𝐵𝐾</m:t>
                      </m:r>
                      <m:r>
                        <a:rPr lang="en-US" sz="2500" i="1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8916" y="1404020"/>
                <a:ext cx="812145" cy="33855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886248" y="2800369"/>
                <a:ext cx="4041786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𝐴𝐵</m:t>
                      </m:r>
                      <m:r>
                        <a:rPr lang="en-US" sz="2500" i="1">
                          <a:latin typeface="Cambria Math"/>
                        </a:rPr>
                        <m:t>+</m:t>
                      </m:r>
                      <m:r>
                        <a:rPr lang="en-US" sz="2500" i="1">
                          <a:latin typeface="Cambria Math"/>
                        </a:rPr>
                        <m:t>𝐵𝐶</m:t>
                      </m:r>
                      <m:r>
                        <a:rPr lang="en-US" sz="2500" i="1">
                          <a:latin typeface="Cambria Math"/>
                        </a:rPr>
                        <m:t>+</m:t>
                      </m:r>
                      <m:r>
                        <a:rPr lang="en-US" sz="2500" i="1">
                          <a:latin typeface="Cambria Math"/>
                        </a:rPr>
                        <m:t>𝐶𝐷</m:t>
                      </m:r>
                      <m:r>
                        <a:rPr lang="en-US" sz="2500" i="1">
                          <a:latin typeface="Cambria Math"/>
                        </a:rPr>
                        <m:t>+</m:t>
                      </m:r>
                      <m:r>
                        <a:rPr lang="en-US" sz="2500" i="1">
                          <a:latin typeface="Cambria Math"/>
                        </a:rPr>
                        <m:t>𝐴𝐷</m:t>
                      </m:r>
                      <m:r>
                        <a:rPr lang="en-US" sz="2500" i="1">
                          <a:latin typeface="Cambria Math"/>
                        </a:rPr>
                        <m:t>=32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8471" y="1764060"/>
                <a:ext cx="2546466" cy="33855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114831" y="3177406"/>
                <a:ext cx="3545138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5+</m:t>
                      </m:r>
                      <m:r>
                        <a:rPr lang="en-US" sz="2500" i="1">
                          <a:latin typeface="Cambria Math"/>
                        </a:rPr>
                        <m:t>𝐵𝐶</m:t>
                      </m:r>
                      <m:r>
                        <a:rPr lang="en-US" sz="2500" i="1">
                          <a:latin typeface="Cambria Math"/>
                        </a:rPr>
                        <m:t>+5+</m:t>
                      </m:r>
                      <m:r>
                        <a:rPr lang="en-US" sz="2500" i="1">
                          <a:latin typeface="Cambria Math"/>
                        </a:rPr>
                        <m:t>𝐴𝐷</m:t>
                      </m:r>
                      <m:r>
                        <a:rPr lang="en-US" sz="2500" i="1">
                          <a:latin typeface="Cambria Math"/>
                        </a:rPr>
                        <m:t>=32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2487" y="2001570"/>
                <a:ext cx="2233560" cy="33855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566235" y="3600536"/>
                <a:ext cx="2405899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𝐵𝐶</m:t>
                      </m:r>
                      <m:r>
                        <a:rPr lang="en-US" sz="2500" i="1">
                          <a:latin typeface="Cambria Math"/>
                        </a:rPr>
                        <m:t>+</m:t>
                      </m:r>
                      <m:r>
                        <a:rPr lang="en-US" sz="2500" i="1">
                          <a:latin typeface="Cambria Math"/>
                        </a:rPr>
                        <m:t>𝐴𝐷</m:t>
                      </m:r>
                      <m:r>
                        <a:rPr lang="en-US" sz="2500" i="1">
                          <a:latin typeface="Cambria Math"/>
                        </a:rPr>
                        <m:t>=22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6887" y="2268116"/>
                <a:ext cx="1515800" cy="33855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15670" y="3943466"/>
                <a:ext cx="2900205" cy="87843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𝑆</m:t>
                      </m:r>
                      <m:r>
                        <a:rPr lang="en-US" sz="25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500" i="1">
                              <a:latin typeface="Cambria Math"/>
                            </a:rPr>
                            <m:t>𝐵𝐶</m:t>
                          </m:r>
                          <m:r>
                            <a:rPr lang="en-US" sz="2500" i="1">
                              <a:latin typeface="Cambria Math"/>
                            </a:rPr>
                            <m:t>+</m:t>
                          </m:r>
                          <m:r>
                            <a:rPr lang="en-US" sz="2500" i="1">
                              <a:latin typeface="Cambria Math"/>
                            </a:rPr>
                            <m:t>𝐴𝐷</m:t>
                          </m:r>
                        </m:num>
                        <m:den>
                          <m:r>
                            <a:rPr lang="en-US" sz="25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500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500" i="1">
                          <a:latin typeface="Cambria Math"/>
                          <a:ea typeface="Cambria Math"/>
                        </a:rPr>
                        <m:t>𝐵𝐾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883" y="2484140"/>
                <a:ext cx="1827230" cy="553357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314787" y="3943466"/>
                <a:ext cx="2190854" cy="87843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44=</m:t>
                      </m:r>
                      <m:f>
                        <m:fPr>
                          <m:ctrlPr>
                            <a:rPr lang="en-US" sz="25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500" i="1">
                              <a:latin typeface="Cambria Math"/>
                            </a:rPr>
                            <m:t>22</m:t>
                          </m:r>
                        </m:num>
                        <m:den>
                          <m:r>
                            <a:rPr lang="en-US" sz="25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500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500" i="1">
                          <a:latin typeface="Cambria Math"/>
                          <a:ea typeface="Cambria Math"/>
                        </a:rPr>
                        <m:t>𝐵𝐾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8431" y="2484140"/>
                <a:ext cx="1380314" cy="55335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5714922" y="4157334"/>
                <a:ext cx="1422777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  <a:ea typeface="Cambria Math"/>
                        </a:rPr>
                        <m:t>𝐵𝐾</m:t>
                      </m:r>
                      <m:r>
                        <a:rPr lang="en-US" sz="2500" i="1">
                          <a:latin typeface="Cambria Math"/>
                          <a:ea typeface="Cambria Math"/>
                        </a:rPr>
                        <m:t>=4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0599" y="2618864"/>
                <a:ext cx="896399" cy="338554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>
            <a:off x="971799" y="2914679"/>
            <a:ext cx="17143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3200495" y="2914679"/>
            <a:ext cx="17143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7336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/>
      <p:bldP spid="3" grpId="0" animBg="1"/>
      <p:bldP spid="8" grpId="0"/>
      <p:bldP spid="31" grpId="0"/>
      <p:bldP spid="32" grpId="0"/>
      <p:bldP spid="33" grpId="0"/>
      <p:bldP spid="34" grpId="0"/>
      <p:bldP spid="9" grpId="0"/>
      <p:bldP spid="10" grpId="0"/>
      <p:bldP spid="11" grpId="0"/>
      <p:bldP spid="38" grpId="0"/>
      <p:bldP spid="39" grpId="0"/>
      <p:bldP spid="12" grpId="0"/>
      <p:bldP spid="41" grpId="0"/>
      <p:bldP spid="4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Freeform 2"/>
          <p:cNvSpPr>
            <a:spLocks/>
          </p:cNvSpPr>
          <p:nvPr/>
        </p:nvSpPr>
        <p:spPr bwMode="auto">
          <a:xfrm>
            <a:off x="571777" y="2377909"/>
            <a:ext cx="5372100" cy="2057400"/>
          </a:xfrm>
          <a:custGeom>
            <a:avLst/>
            <a:gdLst>
              <a:gd name="T0" fmla="*/ 1054100 w 3384"/>
              <a:gd name="T1" fmla="*/ 25400 h 1728"/>
              <a:gd name="T2" fmla="*/ 0 w 3384"/>
              <a:gd name="T3" fmla="*/ 2743200 h 1728"/>
              <a:gd name="T4" fmla="*/ 5372100 w 3384"/>
              <a:gd name="T5" fmla="*/ 2717800 h 1728"/>
              <a:gd name="T6" fmla="*/ 3298826 w 3384"/>
              <a:gd name="T7" fmla="*/ 0 h 1728"/>
              <a:gd name="T8" fmla="*/ 1054100 w 3384"/>
              <a:gd name="T9" fmla="*/ 25400 h 172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384"/>
              <a:gd name="T16" fmla="*/ 0 h 1728"/>
              <a:gd name="T17" fmla="*/ 3384 w 3384"/>
              <a:gd name="T18" fmla="*/ 1728 h 172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384" h="1728">
                <a:moveTo>
                  <a:pt x="664" y="16"/>
                </a:moveTo>
                <a:lnTo>
                  <a:pt x="0" y="1728"/>
                </a:lnTo>
                <a:lnTo>
                  <a:pt x="3384" y="1712"/>
                </a:lnTo>
                <a:lnTo>
                  <a:pt x="2078" y="0"/>
                </a:lnTo>
                <a:lnTo>
                  <a:pt x="664" y="1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66FF66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</p:spPr>
        <p:txBody>
          <a:bodyPr lIns="81628" tIns="40814" rIns="81628" bIns="40814"/>
          <a:lstStyle/>
          <a:p>
            <a:endParaRPr lang="ru-RU"/>
          </a:p>
        </p:txBody>
      </p:sp>
      <p:sp>
        <p:nvSpPr>
          <p:cNvPr id="12296" name="Text Box 3"/>
          <p:cNvSpPr txBox="1">
            <a:spLocks noChangeArrowheads="1"/>
          </p:cNvSpPr>
          <p:nvPr/>
        </p:nvSpPr>
        <p:spPr bwMode="auto">
          <a:xfrm>
            <a:off x="1181376" y="1988575"/>
            <a:ext cx="381214" cy="473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81628" tIns="40814" rIns="81628" bIns="40814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500">
                <a:solidFill>
                  <a:srgbClr val="0000FF"/>
                </a:solidFill>
              </a:rPr>
              <a:t>В</a:t>
            </a:r>
          </a:p>
        </p:txBody>
      </p:sp>
      <p:sp>
        <p:nvSpPr>
          <p:cNvPr id="12297" name="Text Box 4"/>
          <p:cNvSpPr txBox="1">
            <a:spLocks noChangeArrowheads="1"/>
          </p:cNvSpPr>
          <p:nvPr/>
        </p:nvSpPr>
        <p:spPr bwMode="auto">
          <a:xfrm>
            <a:off x="304801" y="4286320"/>
            <a:ext cx="381214" cy="473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81628" tIns="40814" rIns="81628" bIns="40814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500">
                <a:solidFill>
                  <a:srgbClr val="0000FF"/>
                </a:solidFill>
              </a:rPr>
              <a:t>А</a:t>
            </a:r>
          </a:p>
        </p:txBody>
      </p:sp>
      <p:sp>
        <p:nvSpPr>
          <p:cNvPr id="12298" name="Text Box 5"/>
          <p:cNvSpPr txBox="1">
            <a:spLocks noChangeArrowheads="1"/>
          </p:cNvSpPr>
          <p:nvPr/>
        </p:nvSpPr>
        <p:spPr bwMode="auto">
          <a:xfrm>
            <a:off x="76203" y="57150"/>
            <a:ext cx="8991600" cy="1255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28" tIns="40814" rIns="81628" bIns="40814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500" b="1" dirty="0"/>
              <a:t> </a:t>
            </a:r>
            <a:r>
              <a:rPr lang="ru-RU" sz="2500" dirty="0"/>
              <a:t>АВС</a:t>
            </a:r>
            <a:r>
              <a:rPr lang="en-US" sz="2500" dirty="0"/>
              <a:t>D</a:t>
            </a:r>
            <a:r>
              <a:rPr lang="ru-RU" sz="2500" dirty="0"/>
              <a:t> </a:t>
            </a:r>
            <a:r>
              <a:rPr lang="en-US" sz="2500" dirty="0"/>
              <a:t> </a:t>
            </a:r>
            <a:r>
              <a:rPr lang="en-US" sz="2500" dirty="0" err="1"/>
              <a:t>trapetsiyaning</a:t>
            </a:r>
            <a:r>
              <a:rPr lang="en-US" sz="2500" dirty="0"/>
              <a:t> </a:t>
            </a:r>
            <a:r>
              <a:rPr lang="ru-RU" sz="2500" dirty="0"/>
              <a:t> А</a:t>
            </a:r>
            <a:r>
              <a:rPr lang="en-US" sz="2500" dirty="0"/>
              <a:t>D </a:t>
            </a:r>
            <a:r>
              <a:rPr lang="en-US" sz="2500" dirty="0" err="1"/>
              <a:t>va</a:t>
            </a:r>
            <a:r>
              <a:rPr lang="ru-RU" sz="2500" dirty="0"/>
              <a:t> </a:t>
            </a:r>
            <a:r>
              <a:rPr lang="en-US" sz="2500" dirty="0"/>
              <a:t>BC</a:t>
            </a:r>
            <a:r>
              <a:rPr lang="ru-RU" sz="2500" dirty="0"/>
              <a:t> </a:t>
            </a:r>
            <a:r>
              <a:rPr lang="en-US" sz="2500" dirty="0" err="1"/>
              <a:t>asoslari</a:t>
            </a:r>
            <a:r>
              <a:rPr lang="ru-RU" sz="2500" dirty="0"/>
              <a:t> 10 </a:t>
            </a:r>
            <a:r>
              <a:rPr lang="en-US" sz="2500" dirty="0" err="1"/>
              <a:t>va</a:t>
            </a:r>
            <a:r>
              <a:rPr lang="en-US" sz="2500" dirty="0"/>
              <a:t> </a:t>
            </a:r>
            <a:r>
              <a:rPr lang="ru-RU" sz="2500" dirty="0"/>
              <a:t>8 </a:t>
            </a:r>
            <a:r>
              <a:rPr lang="en-US" sz="2500" dirty="0"/>
              <a:t> </a:t>
            </a:r>
            <a:r>
              <a:rPr lang="en-US" sz="2500" dirty="0" err="1"/>
              <a:t>ga</a:t>
            </a:r>
            <a:r>
              <a:rPr lang="en-US" sz="2500" dirty="0"/>
              <a:t> </a:t>
            </a:r>
            <a:r>
              <a:rPr lang="en-US" sz="2500" dirty="0" err="1"/>
              <a:t>teng</a:t>
            </a:r>
            <a:r>
              <a:rPr lang="en-US" sz="2500" dirty="0"/>
              <a:t>.</a:t>
            </a:r>
            <a:r>
              <a:rPr lang="ru-RU" sz="2500" dirty="0"/>
              <a:t> АС</a:t>
            </a:r>
            <a:r>
              <a:rPr lang="en-US" sz="2500" dirty="0"/>
              <a:t>D </a:t>
            </a:r>
            <a:r>
              <a:rPr lang="en-US" sz="2500" dirty="0" err="1"/>
              <a:t>uchburchakning</a:t>
            </a:r>
            <a:r>
              <a:rPr lang="en-US" sz="2500" dirty="0"/>
              <a:t> </a:t>
            </a:r>
            <a:r>
              <a:rPr lang="en-US" sz="2500" dirty="0" err="1"/>
              <a:t>yuzi</a:t>
            </a:r>
            <a:r>
              <a:rPr lang="ru-RU" sz="2500" dirty="0"/>
              <a:t> 30</a:t>
            </a:r>
            <a:r>
              <a:rPr lang="en-US" sz="2500" dirty="0"/>
              <a:t> </a:t>
            </a:r>
            <a:r>
              <a:rPr lang="en-US" sz="2500" dirty="0" err="1"/>
              <a:t>ga</a:t>
            </a:r>
            <a:r>
              <a:rPr lang="en-US" sz="2500" dirty="0"/>
              <a:t> </a:t>
            </a:r>
            <a:r>
              <a:rPr lang="en-US" sz="2500" dirty="0" err="1"/>
              <a:t>teng</a:t>
            </a:r>
            <a:r>
              <a:rPr lang="en-US" sz="2500" dirty="0"/>
              <a:t> </a:t>
            </a:r>
            <a:r>
              <a:rPr lang="en-US" sz="2500" dirty="0" err="1"/>
              <a:t>bo‘lsa</a:t>
            </a:r>
            <a:r>
              <a:rPr lang="en-US" sz="2500" dirty="0"/>
              <a:t>, </a:t>
            </a:r>
            <a:r>
              <a:rPr lang="en-US" sz="2500" dirty="0" err="1"/>
              <a:t>trapetsiya</a:t>
            </a:r>
            <a:r>
              <a:rPr lang="en-US" sz="2500" dirty="0"/>
              <a:t> </a:t>
            </a:r>
            <a:r>
              <a:rPr lang="en-US" sz="2500" dirty="0" err="1"/>
              <a:t>yuzini</a:t>
            </a:r>
            <a:r>
              <a:rPr lang="en-US" sz="2500" dirty="0"/>
              <a:t> toping.</a:t>
            </a:r>
            <a:endParaRPr lang="ru-RU" sz="2500" dirty="0"/>
          </a:p>
        </p:txBody>
      </p:sp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3848376" y="2045725"/>
            <a:ext cx="399029" cy="473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81628" tIns="40814" rIns="81628" bIns="40814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500">
                <a:solidFill>
                  <a:srgbClr val="0000FF"/>
                </a:solidFill>
              </a:rPr>
              <a:t>С</a:t>
            </a:r>
          </a:p>
        </p:txBody>
      </p:sp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5753378" y="4388874"/>
            <a:ext cx="399029" cy="473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81628" tIns="40814" rIns="81628" bIns="40814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500">
                <a:solidFill>
                  <a:srgbClr val="0000FF"/>
                </a:solidFill>
              </a:rPr>
              <a:t>D</a:t>
            </a:r>
            <a:endParaRPr lang="ru-RU" sz="2500">
              <a:solidFill>
                <a:srgbClr val="0000FF"/>
              </a:solidFill>
            </a:endParaRPr>
          </a:p>
        </p:txBody>
      </p:sp>
      <p:sp>
        <p:nvSpPr>
          <p:cNvPr id="387087" name="Freeform 15"/>
          <p:cNvSpPr>
            <a:spLocks/>
          </p:cNvSpPr>
          <p:nvPr/>
        </p:nvSpPr>
        <p:spPr bwMode="auto">
          <a:xfrm>
            <a:off x="571777" y="2377909"/>
            <a:ext cx="5372100" cy="2057400"/>
          </a:xfrm>
          <a:custGeom>
            <a:avLst/>
            <a:gdLst>
              <a:gd name="T0" fmla="*/ 3289301 w 3384"/>
              <a:gd name="T1" fmla="*/ 0 h 1728"/>
              <a:gd name="T2" fmla="*/ 0 w 3384"/>
              <a:gd name="T3" fmla="*/ 2743200 h 1728"/>
              <a:gd name="T4" fmla="*/ 5372100 w 3384"/>
              <a:gd name="T5" fmla="*/ 2717800 h 1728"/>
              <a:gd name="T6" fmla="*/ 3289301 w 3384"/>
              <a:gd name="T7" fmla="*/ 0 h 1728"/>
              <a:gd name="T8" fmla="*/ 0 60000 65536"/>
              <a:gd name="T9" fmla="*/ 0 60000 65536"/>
              <a:gd name="T10" fmla="*/ 0 60000 65536"/>
              <a:gd name="T11" fmla="*/ 0 60000 65536"/>
              <a:gd name="T12" fmla="*/ 0 w 3384"/>
              <a:gd name="T13" fmla="*/ 0 h 1728"/>
              <a:gd name="T14" fmla="*/ 3384 w 3384"/>
              <a:gd name="T15" fmla="*/ 1728 h 17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384" h="1728">
                <a:moveTo>
                  <a:pt x="2072" y="0"/>
                </a:moveTo>
                <a:lnTo>
                  <a:pt x="0" y="1728"/>
                </a:lnTo>
                <a:lnTo>
                  <a:pt x="3384" y="1712"/>
                </a:lnTo>
                <a:lnTo>
                  <a:pt x="2072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FF66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</p:spPr>
        <p:txBody>
          <a:bodyPr lIns="81628" tIns="40814" rIns="81628" bIns="40814"/>
          <a:lstStyle/>
          <a:p>
            <a:endParaRPr lang="ru-RU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635653" y="2377906"/>
            <a:ext cx="415925" cy="2447556"/>
            <a:chOff x="2160" y="1488"/>
            <a:chExt cx="262" cy="1789"/>
          </a:xfrm>
        </p:grpSpPr>
        <p:grpSp>
          <p:nvGrpSpPr>
            <p:cNvPr id="12311" name="Group 7"/>
            <p:cNvGrpSpPr>
              <a:grpSpLocks/>
            </p:cNvGrpSpPr>
            <p:nvPr/>
          </p:nvGrpSpPr>
          <p:grpSpPr bwMode="auto">
            <a:xfrm>
              <a:off x="2160" y="1488"/>
              <a:ext cx="144" cy="1488"/>
              <a:chOff x="1248" y="1440"/>
              <a:chExt cx="144" cy="1488"/>
            </a:xfrm>
          </p:grpSpPr>
          <p:sp>
            <p:nvSpPr>
              <p:cNvPr id="12313" name="Line 8"/>
              <p:cNvSpPr>
                <a:spLocks noChangeShapeType="1"/>
              </p:cNvSpPr>
              <p:nvPr/>
            </p:nvSpPr>
            <p:spPr bwMode="auto">
              <a:xfrm>
                <a:off x="1392" y="1440"/>
                <a:ext cx="0" cy="14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non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14" name="Freeform 9"/>
              <p:cNvSpPr>
                <a:spLocks/>
              </p:cNvSpPr>
              <p:nvPr/>
            </p:nvSpPr>
            <p:spPr bwMode="auto">
              <a:xfrm>
                <a:off x="1248" y="2784"/>
                <a:ext cx="144" cy="144"/>
              </a:xfrm>
              <a:custGeom>
                <a:avLst/>
                <a:gdLst>
                  <a:gd name="T0" fmla="*/ 144 w 144"/>
                  <a:gd name="T1" fmla="*/ 0 h 144"/>
                  <a:gd name="T2" fmla="*/ 0 w 144"/>
                  <a:gd name="T3" fmla="*/ 0 h 144"/>
                  <a:gd name="T4" fmla="*/ 0 w 144"/>
                  <a:gd name="T5" fmla="*/ 144 h 144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144"/>
                  <a:gd name="T11" fmla="*/ 144 w 144"/>
                  <a:gd name="T12" fmla="*/ 144 h 14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144">
                    <a:moveTo>
                      <a:pt x="144" y="0"/>
                    </a:moveTo>
                    <a:lnTo>
                      <a:pt x="0" y="0"/>
                    </a:lnTo>
                    <a:lnTo>
                      <a:pt x="0" y="14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2312" name="Text Box 10"/>
            <p:cNvSpPr txBox="1">
              <a:spLocks noChangeArrowheads="1"/>
            </p:cNvSpPr>
            <p:nvPr/>
          </p:nvSpPr>
          <p:spPr bwMode="auto">
            <a:xfrm>
              <a:off x="2160" y="2928"/>
              <a:ext cx="262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2500" b="1"/>
                <a:t>R</a:t>
              </a:r>
              <a:endParaRPr lang="ru-RU" sz="2500" b="1"/>
            </a:p>
          </p:txBody>
        </p: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647975" y="1977859"/>
            <a:ext cx="5181600" cy="3277791"/>
            <a:chOff x="384" y="864"/>
            <a:chExt cx="3264" cy="2753"/>
          </a:xfrm>
        </p:grpSpPr>
        <p:sp>
          <p:nvSpPr>
            <p:cNvPr id="12307" name="Rectangle 13"/>
            <p:cNvSpPr>
              <a:spLocks noChangeArrowheads="1"/>
            </p:cNvSpPr>
            <p:nvPr/>
          </p:nvSpPr>
          <p:spPr bwMode="auto">
            <a:xfrm>
              <a:off x="1584" y="864"/>
              <a:ext cx="218" cy="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500" b="1"/>
                <a:t>8</a:t>
              </a:r>
            </a:p>
          </p:txBody>
        </p:sp>
        <p:grpSp>
          <p:nvGrpSpPr>
            <p:cNvPr id="12308" name="Group 17"/>
            <p:cNvGrpSpPr>
              <a:grpSpLocks/>
            </p:cNvGrpSpPr>
            <p:nvPr/>
          </p:nvGrpSpPr>
          <p:grpSpPr bwMode="auto">
            <a:xfrm>
              <a:off x="384" y="2976"/>
              <a:ext cx="3264" cy="641"/>
              <a:chOff x="384" y="2976"/>
              <a:chExt cx="3264" cy="641"/>
            </a:xfrm>
          </p:grpSpPr>
          <p:sp>
            <p:nvSpPr>
              <p:cNvPr id="12309" name="Rectangle 14"/>
              <p:cNvSpPr>
                <a:spLocks noChangeArrowheads="1"/>
              </p:cNvSpPr>
              <p:nvPr/>
            </p:nvSpPr>
            <p:spPr bwMode="auto">
              <a:xfrm>
                <a:off x="1728" y="3216"/>
                <a:ext cx="798" cy="4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 type="none" w="lg" len="lg"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ru-RU" sz="2500" b="1" dirty="0"/>
                  <a:t>10</a:t>
                </a:r>
              </a:p>
            </p:txBody>
          </p:sp>
          <p:sp>
            <p:nvSpPr>
              <p:cNvPr id="12310" name="Freeform 16"/>
              <p:cNvSpPr>
                <a:spLocks/>
              </p:cNvSpPr>
              <p:nvPr/>
            </p:nvSpPr>
            <p:spPr bwMode="auto">
              <a:xfrm>
                <a:off x="384" y="2976"/>
                <a:ext cx="3264" cy="288"/>
              </a:xfrm>
              <a:custGeom>
                <a:avLst/>
                <a:gdLst>
                  <a:gd name="T0" fmla="*/ 0 w 3264"/>
                  <a:gd name="T1" fmla="*/ 0 h 288"/>
                  <a:gd name="T2" fmla="*/ 1632 w 3264"/>
                  <a:gd name="T3" fmla="*/ 288 h 288"/>
                  <a:gd name="T4" fmla="*/ 3264 w 3264"/>
                  <a:gd name="T5" fmla="*/ 0 h 288"/>
                  <a:gd name="T6" fmla="*/ 0 60000 65536"/>
                  <a:gd name="T7" fmla="*/ 0 60000 65536"/>
                  <a:gd name="T8" fmla="*/ 0 60000 65536"/>
                  <a:gd name="T9" fmla="*/ 0 w 3264"/>
                  <a:gd name="T10" fmla="*/ 0 h 288"/>
                  <a:gd name="T11" fmla="*/ 3264 w 3264"/>
                  <a:gd name="T12" fmla="*/ 288 h 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264" h="288">
                    <a:moveTo>
                      <a:pt x="0" y="0"/>
                    </a:moveTo>
                    <a:cubicBezTo>
                      <a:pt x="544" y="144"/>
                      <a:pt x="1088" y="288"/>
                      <a:pt x="1632" y="288"/>
                    </a:cubicBezTo>
                    <a:cubicBezTo>
                      <a:pt x="2176" y="288"/>
                      <a:pt x="2720" y="144"/>
                      <a:pt x="3264" y="0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aphicFrame>
        <p:nvGraphicFramePr>
          <p:cNvPr id="387091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9338399"/>
              </p:ext>
            </p:extLst>
          </p:nvPr>
        </p:nvGraphicFramePr>
        <p:xfrm>
          <a:off x="391420" y="1197200"/>
          <a:ext cx="3494828" cy="917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2" name="Equation" r:id="rId4" imgW="1269720" imgH="444240" progId="Equation.DSMT4">
                  <p:embed/>
                </p:oleObj>
              </mc:Choice>
              <mc:Fallback>
                <p:oleObj name="Equation" r:id="rId4" imgW="126972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420" y="1197200"/>
                        <a:ext cx="3494828" cy="917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7092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5057797"/>
              </p:ext>
            </p:extLst>
          </p:nvPr>
        </p:nvGraphicFramePr>
        <p:xfrm>
          <a:off x="4193140" y="1164213"/>
          <a:ext cx="2551113" cy="8120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3" name="Формула" r:id="rId6" imgW="927000" imgH="393480" progId="Equation.3">
                  <p:embed/>
                </p:oleObj>
              </mc:Choice>
              <mc:Fallback>
                <p:oleObj name="Формула" r:id="rId6" imgW="9270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3140" y="1164213"/>
                        <a:ext cx="2551113" cy="8120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7093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4233225"/>
              </p:ext>
            </p:extLst>
          </p:nvPr>
        </p:nvGraphicFramePr>
        <p:xfrm>
          <a:off x="7657887" y="1314344"/>
          <a:ext cx="1293813" cy="366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4" name="Формула" r:id="rId8" imgW="469800" imgH="177480" progId="Equation.3">
                  <p:embed/>
                </p:oleObj>
              </mc:Choice>
              <mc:Fallback>
                <p:oleObj name="Формула" r:id="rId8" imgW="46980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57887" y="1314344"/>
                        <a:ext cx="1293813" cy="366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7096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5217729"/>
              </p:ext>
            </p:extLst>
          </p:nvPr>
        </p:nvGraphicFramePr>
        <p:xfrm>
          <a:off x="5209876" y="1885893"/>
          <a:ext cx="3705224" cy="8120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5" name="Формула" r:id="rId10" imgW="1346040" imgH="393480" progId="Equation.3">
                  <p:embed/>
                </p:oleObj>
              </mc:Choice>
              <mc:Fallback>
                <p:oleObj name="Формула" r:id="rId10" imgW="13460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9876" y="1885893"/>
                        <a:ext cx="3705224" cy="8120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7097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7915771"/>
              </p:ext>
            </p:extLst>
          </p:nvPr>
        </p:nvGraphicFramePr>
        <p:xfrm>
          <a:off x="4800585" y="2571751"/>
          <a:ext cx="4230581" cy="9198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6" name="Equation" r:id="rId12" imgW="1536480" imgH="444240" progId="Equation.DSMT4">
                  <p:embed/>
                </p:oleObj>
              </mc:Choice>
              <mc:Fallback>
                <p:oleObj name="Equation" r:id="rId12" imgW="153648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585" y="2571751"/>
                        <a:ext cx="4230581" cy="9198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7098" name="Text Box 26"/>
          <p:cNvSpPr txBox="1">
            <a:spLocks noChangeArrowheads="1"/>
          </p:cNvSpPr>
          <p:nvPr/>
        </p:nvSpPr>
        <p:spPr bwMode="auto">
          <a:xfrm>
            <a:off x="3989912" y="3194580"/>
            <a:ext cx="345584" cy="473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lIns="81628" tIns="40814" rIns="81628" bIns="40814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500" b="1" dirty="0">
                <a:solidFill>
                  <a:srgbClr val="002060"/>
                </a:solidFill>
              </a:rPr>
              <a:t>6</a:t>
            </a:r>
            <a:endParaRPr lang="ru-RU" sz="25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310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87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7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87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87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870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7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87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87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87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387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87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87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387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7087" grpId="0" animBg="1"/>
      <p:bldP spid="387087" grpId="1" animBg="1"/>
      <p:bldP spid="38709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914653" y="891807"/>
            <a:ext cx="7771863" cy="1059613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dirty="0" err="1">
                <a:solidFill>
                  <a:schemeClr val="tx1"/>
                </a:solidFill>
              </a:rPr>
              <a:t>Darslikning</a:t>
            </a:r>
            <a:r>
              <a:rPr lang="en-US" sz="3200" dirty="0"/>
              <a:t> </a:t>
            </a:r>
            <a:endParaRPr lang="ru-RU" sz="3200" dirty="0"/>
          </a:p>
          <a:p>
            <a:r>
              <a:rPr lang="en-US" sz="3200" dirty="0">
                <a:solidFill>
                  <a:srgbClr val="7030A0"/>
                </a:solidFill>
              </a:rPr>
              <a:t>8</a:t>
            </a:r>
            <a:r>
              <a:rPr lang="en-US" sz="3200" dirty="0"/>
              <a:t> </a:t>
            </a:r>
            <a:r>
              <a:rPr lang="en-US" sz="3200" dirty="0" err="1">
                <a:solidFill>
                  <a:schemeClr val="tx1"/>
                </a:solidFill>
              </a:rPr>
              <a:t>betidag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b="1" dirty="0">
                <a:solidFill>
                  <a:srgbClr val="7030A0"/>
                </a:solidFill>
              </a:rPr>
              <a:t>16, 17, 18, 19, 20 </a:t>
            </a:r>
            <a:r>
              <a:rPr lang="en-US" sz="3200" dirty="0" err="1">
                <a:solidFill>
                  <a:schemeClr val="tx1"/>
                </a:solidFill>
              </a:rPr>
              <a:t>mashqlar</a:t>
            </a:r>
            <a:r>
              <a:rPr lang="en-US" sz="3200" dirty="0">
                <a:solidFill>
                  <a:schemeClr val="tx1"/>
                </a:solidFill>
              </a:rPr>
              <a:t>;</a:t>
            </a:r>
            <a:r>
              <a:rPr lang="en-US" sz="3200" dirty="0"/>
              <a:t> </a:t>
            </a:r>
            <a:endParaRPr lang="ru-RU" sz="3200" dirty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343131"/>
            <a:ext cx="4392488" cy="230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4">
            <a:extLst>
              <a:ext uri="{FF2B5EF4-FFF2-40B4-BE49-F238E27FC236}">
                <a16:creationId xmlns:a16="http://schemas.microsoft.com/office/drawing/2014/main" xmlns="" id="{5A0435BB-14CB-416F-8B11-BF132D927AA1}"/>
              </a:ext>
            </a:extLst>
          </p:cNvPr>
          <p:cNvSpPr txBox="1">
            <a:spLocks/>
          </p:cNvSpPr>
          <p:nvPr/>
        </p:nvSpPr>
        <p:spPr>
          <a:xfrm>
            <a:off x="151252" y="123478"/>
            <a:ext cx="8753710" cy="580424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dirty="0" err="1"/>
              <a:t>Mustaqil</a:t>
            </a:r>
            <a:r>
              <a:rPr lang="en-US" sz="3600" dirty="0"/>
              <a:t> </a:t>
            </a:r>
            <a:r>
              <a:rPr lang="en-US" sz="3600" dirty="0" err="1"/>
              <a:t>yechish</a:t>
            </a:r>
            <a:r>
              <a:rPr lang="en-US" sz="3600" dirty="0"/>
              <a:t> </a:t>
            </a:r>
            <a:r>
              <a:rPr lang="en-US" sz="3600" dirty="0" err="1"/>
              <a:t>uchun</a:t>
            </a:r>
            <a:r>
              <a:rPr lang="en-US" sz="3600" dirty="0"/>
              <a:t> </a:t>
            </a:r>
            <a:r>
              <a:rPr lang="en-US" sz="3600" dirty="0" err="1"/>
              <a:t>topshiriq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 idx="4294967295"/>
          </p:nvPr>
        </p:nvSpPr>
        <p:spPr>
          <a:xfrm>
            <a:off x="886935" y="1979466"/>
            <a:ext cx="6893905" cy="1392452"/>
          </a:xfrm>
          <a:prstGeom prst="rect">
            <a:avLst/>
          </a:prstGeom>
        </p:spPr>
        <p:txBody>
          <a:bodyPr vert="horz" wrap="square" lIns="0" tIns="24184" rIns="0" bIns="0" rtlCol="0">
            <a:spAutoFit/>
          </a:bodyPr>
          <a:lstStyle/>
          <a:p>
            <a:pPr marL="62478" algn="ctr">
              <a:spcBef>
                <a:spcPts val="190"/>
              </a:spcBef>
            </a:pPr>
            <a:r>
              <a:rPr lang="en-U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E’TIBORINGIZ UCHUN RAHMAT!</a:t>
            </a:r>
            <a:endParaRPr spc="16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9159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156017"/>
            <a:ext cx="8557312" cy="5958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700" b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Qavariq to‘rtburchak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33523" y="860066"/>
            <a:ext cx="8695869" cy="126494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500" dirty="0">
                <a:latin typeface="Arial" pitchFamily="34" charset="0"/>
                <a:cs typeface="Arial" pitchFamily="34" charset="0"/>
              </a:rPr>
              <a:t>Agar </a:t>
            </a:r>
            <a:r>
              <a:rPr lang="en-US" sz="2500" dirty="0" err="1">
                <a:latin typeface="Arial" pitchFamily="34" charset="0"/>
                <a:cs typeface="Arial" pitchFamily="34" charset="0"/>
              </a:rPr>
              <a:t>to‘rtburchak</a:t>
            </a:r>
            <a:r>
              <a:rPr lang="en-US" sz="2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latin typeface="Arial" pitchFamily="34" charset="0"/>
                <a:cs typeface="Arial" pitchFamily="34" charset="0"/>
              </a:rPr>
              <a:t>uning</a:t>
            </a:r>
            <a:r>
              <a:rPr lang="en-US" sz="2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latin typeface="Arial" pitchFamily="34" charset="0"/>
                <a:cs typeface="Arial" pitchFamily="34" charset="0"/>
              </a:rPr>
              <a:t>ixtiyoriy</a:t>
            </a:r>
            <a:r>
              <a:rPr lang="en-US" sz="2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latin typeface="Arial" pitchFamily="34" charset="0"/>
                <a:cs typeface="Arial" pitchFamily="34" charset="0"/>
              </a:rPr>
              <a:t>tomonini</a:t>
            </a:r>
            <a:r>
              <a:rPr lang="en-US" sz="2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latin typeface="Arial" pitchFamily="34" charset="0"/>
                <a:cs typeface="Arial" pitchFamily="34" charset="0"/>
              </a:rPr>
              <a:t>o‘z</a:t>
            </a:r>
            <a:r>
              <a:rPr lang="en-US" sz="2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latin typeface="Arial" pitchFamily="34" charset="0"/>
                <a:cs typeface="Arial" pitchFamily="34" charset="0"/>
              </a:rPr>
              <a:t>ichiga</a:t>
            </a:r>
            <a:r>
              <a:rPr lang="en-US" sz="2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latin typeface="Arial" pitchFamily="34" charset="0"/>
                <a:cs typeface="Arial" pitchFamily="34" charset="0"/>
              </a:rPr>
              <a:t>olgan</a:t>
            </a:r>
            <a:r>
              <a:rPr lang="en-US" sz="2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2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latin typeface="Arial" pitchFamily="34" charset="0"/>
                <a:cs typeface="Arial" pitchFamily="34" charset="0"/>
              </a:rPr>
              <a:t>chiziq</a:t>
            </a:r>
            <a:r>
              <a:rPr lang="en-US" sz="2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2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latin typeface="Arial" pitchFamily="34" charset="0"/>
                <a:cs typeface="Arial" pitchFamily="34" charset="0"/>
              </a:rPr>
              <a:t>bitta</a:t>
            </a:r>
            <a:r>
              <a:rPr lang="en-US" sz="2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latin typeface="Arial" pitchFamily="34" charset="0"/>
                <a:cs typeface="Arial" pitchFamily="34" charset="0"/>
              </a:rPr>
              <a:t>yarim</a:t>
            </a:r>
            <a:r>
              <a:rPr lang="en-US" sz="2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latin typeface="Arial" pitchFamily="34" charset="0"/>
                <a:cs typeface="Arial" pitchFamily="34" charset="0"/>
              </a:rPr>
              <a:t>tekislikda</a:t>
            </a:r>
            <a:r>
              <a:rPr lang="en-US" sz="2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latin typeface="Arial" pitchFamily="34" charset="0"/>
                <a:cs typeface="Arial" pitchFamily="34" charset="0"/>
              </a:rPr>
              <a:t>yotsa</a:t>
            </a:r>
            <a:r>
              <a:rPr lang="en-US" sz="2500" dirty="0">
                <a:latin typeface="Arial" pitchFamily="34" charset="0"/>
                <a:cs typeface="Arial" pitchFamily="34" charset="0"/>
              </a:rPr>
              <a:t>, u </a:t>
            </a:r>
            <a:r>
              <a:rPr lang="en-US" sz="25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qavariq</a:t>
            </a:r>
            <a:r>
              <a:rPr lang="en-US" sz="25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to‘rtburchak</a:t>
            </a:r>
            <a:r>
              <a:rPr lang="en-US" sz="25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latin typeface="Arial" pitchFamily="34" charset="0"/>
                <a:cs typeface="Arial" pitchFamily="34" charset="0"/>
              </a:rPr>
              <a:t>deyiladi</a:t>
            </a:r>
            <a:r>
              <a:rPr lang="en-US" sz="25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228902" y="2301489"/>
                <a:ext cx="3200401" cy="738666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pPr algn="ctr"/>
                <a:r>
                  <a:rPr lang="en-US" sz="2100" dirty="0" err="1">
                    <a:latin typeface="Arial" pitchFamily="34" charset="0"/>
                    <a:cs typeface="Arial" pitchFamily="34" charset="0"/>
                  </a:rPr>
                  <a:t>Perimetri</a:t>
                </a:r>
                <a:endParaRPr lang="en-US" sz="2100" dirty="0">
                  <a:latin typeface="Arial" pitchFamily="34" charset="0"/>
                  <a:cs typeface="Arial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𝑃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𝐴𝐵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𝐵𝐶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𝐶𝐷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𝐴𝐷</m:t>
                      </m:r>
                    </m:oMath>
                  </m:oMathPara>
                </a14:m>
                <a:endParaRPr lang="en-US" sz="2100" dirty="0">
                  <a:solidFill>
                    <a:prstClr val="black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4355" y="1449796"/>
                <a:ext cx="2016364" cy="45828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709362" y="4082097"/>
                <a:ext cx="5091446" cy="1020538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pPr algn="ctr"/>
                <a:r>
                  <a:rPr lang="en-US" sz="2100" dirty="0">
                    <a:latin typeface="Arial" pitchFamily="34" charset="0"/>
                    <a:cs typeface="Arial" pitchFamily="34" charset="0"/>
                  </a:rPr>
                  <a:t>Yuzi </a:t>
                </a: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𝑆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1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1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1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𝐴𝐶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𝐵𝐷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𝑠𝑖𝑛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𝛼</m:t>
                      </m:r>
                      <m:r>
                        <a:rPr lang="en-US" sz="210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       </m:t>
                      </m:r>
                      <m:r>
                        <a:rPr lang="en-US" sz="2100" i="1" dirty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𝑆</m:t>
                      </m:r>
                      <m:r>
                        <a:rPr lang="en-US" sz="2100" i="1" dirty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100" i="1" dirty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100" i="1" dirty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100" i="1" dirty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US" sz="2100" i="1" dirty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100" i="1" dirty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𝑑</m:t>
                          </m:r>
                        </m:e>
                        <m:sub>
                          <m:r>
                            <a:rPr lang="en-US" sz="2100" i="1" dirty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100" i="1" dirty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100" i="1" dirty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𝑑</m:t>
                          </m:r>
                        </m:e>
                        <m:sub>
                          <m:r>
                            <a:rPr lang="en-US" sz="2100" i="1" dirty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func>
                        <m:funcPr>
                          <m:ctrlPr>
                            <a:rPr lang="en-US" sz="2100" i="1" dirty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100" dirty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sin</m:t>
                          </m:r>
                        </m:fName>
                        <m:e>
                          <m:r>
                            <a:rPr lang="en-US" sz="2100" i="1" dirty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en-US" sz="2100" dirty="0">
                  <a:solidFill>
                    <a:prstClr val="black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7027" y="2571469"/>
                <a:ext cx="3207788" cy="63275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152623" y="3215965"/>
                <a:ext cx="3848140" cy="738666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pPr algn="ctr"/>
                <a:r>
                  <a:rPr lang="en-US" sz="2100" dirty="0" err="1">
                    <a:latin typeface="Arial" pitchFamily="34" charset="0"/>
                    <a:cs typeface="Arial" pitchFamily="34" charset="0"/>
                  </a:rPr>
                  <a:t>Ichki</a:t>
                </a:r>
                <a:r>
                  <a:rPr lang="en-US" sz="21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100" dirty="0" err="1">
                    <a:latin typeface="Arial" pitchFamily="34" charset="0"/>
                    <a:cs typeface="Arial" pitchFamily="34" charset="0"/>
                  </a:rPr>
                  <a:t>burchaklari</a:t>
                </a:r>
                <a:r>
                  <a:rPr lang="en-US" sz="2100" dirty="0"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ru-RU" sz="2100">
                          <a:solidFill>
                            <a:prstClr val="black"/>
                          </a:solidFill>
                          <a:ea typeface="Cambria Math"/>
                        </a:rPr>
                        <m:t>∠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𝐴</m:t>
                      </m:r>
                      <m:r>
                        <a:rPr lang="en-US" sz="21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m:rPr>
                          <m:nor/>
                        </m:rPr>
                        <a:rPr lang="ru-RU" sz="2100">
                          <a:solidFill>
                            <a:prstClr val="black"/>
                          </a:solidFill>
                          <a:ea typeface="Cambria Math"/>
                        </a:rPr>
                        <m:t>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ea typeface="Cambria Math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ea typeface="Cambria Math"/>
                        </a:rPr>
                        <m:t>+</m:t>
                      </m:r>
                      <m:r>
                        <m:rPr>
                          <m:nor/>
                        </m:rPr>
                        <a:rPr lang="ru-RU" sz="2100">
                          <a:solidFill>
                            <a:prstClr val="black"/>
                          </a:solidFill>
                          <a:ea typeface="Cambria Math"/>
                        </a:rPr>
                        <m:t>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ea typeface="Cambria Math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ea typeface="Cambria Math"/>
                        </a:rPr>
                        <m:t>+</m:t>
                      </m:r>
                      <m:r>
                        <m:rPr>
                          <m:nor/>
                        </m:rPr>
                        <a:rPr lang="ru-RU" sz="2100">
                          <a:solidFill>
                            <a:prstClr val="black"/>
                          </a:solidFill>
                          <a:ea typeface="Cambria Math"/>
                        </a:rPr>
                        <m:t>∠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ea typeface="Cambria Math"/>
                        </a:rPr>
                        <m:t>D</m:t>
                      </m:r>
                      <m:r>
                        <m:rPr>
                          <m:nor/>
                        </m:rPr>
                        <a:rPr lang="en-US" sz="2100">
                          <a:solidFill>
                            <a:prstClr val="black"/>
                          </a:solidFill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1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1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360</m:t>
                          </m:r>
                        </m:e>
                        <m:sup>
                          <m:r>
                            <a:rPr lang="en-US" sz="21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US" sz="2100" dirty="0">
                  <a:solidFill>
                    <a:prstClr val="black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6297" y="2025860"/>
                <a:ext cx="2424462" cy="45828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/>
          <p:nvPr/>
        </p:nvCxnSpPr>
        <p:spPr>
          <a:xfrm flipH="1">
            <a:off x="800361" y="2769025"/>
            <a:ext cx="342876" cy="1257406"/>
          </a:xfrm>
          <a:prstGeom prst="line">
            <a:avLst/>
          </a:prstGeom>
          <a:ln w="190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143237" y="2769025"/>
            <a:ext cx="1371505" cy="114310"/>
          </a:xfrm>
          <a:prstGeom prst="line">
            <a:avLst/>
          </a:prstGeom>
          <a:ln w="190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514742" y="2883335"/>
            <a:ext cx="457168" cy="1600334"/>
          </a:xfrm>
          <a:prstGeom prst="line">
            <a:avLst/>
          </a:prstGeom>
          <a:ln w="190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800361" y="4026431"/>
            <a:ext cx="2171550" cy="457238"/>
          </a:xfrm>
          <a:prstGeom prst="line">
            <a:avLst/>
          </a:prstGeom>
          <a:ln w="190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61" name="TextBox 6160"/>
              <p:cNvSpPr txBox="1"/>
              <p:nvPr/>
            </p:nvSpPr>
            <p:spPr>
              <a:xfrm>
                <a:off x="382051" y="3845107"/>
                <a:ext cx="540105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6161" name="TextBox 61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705" y="2422180"/>
                <a:ext cx="340285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717153" y="2464251"/>
                <a:ext cx="552623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831" y="1552326"/>
                <a:ext cx="348172" cy="3077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2432213" y="2637617"/>
                <a:ext cx="539697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2379" y="1661536"/>
                <a:ext cx="340028" cy="30777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2783353" y="4255050"/>
                <a:ext cx="563515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3609" y="2680419"/>
                <a:ext cx="355034" cy="30777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62" name="Дуга 6161"/>
          <p:cNvSpPr/>
          <p:nvPr/>
        </p:nvSpPr>
        <p:spPr>
          <a:xfrm>
            <a:off x="717152" y="3797811"/>
            <a:ext cx="390604" cy="457238"/>
          </a:xfrm>
          <a:prstGeom prst="arc">
            <a:avLst>
              <a:gd name="adj1" fmla="val 16200000"/>
              <a:gd name="adj2" fmla="val 1340543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63" name="Дуга 62"/>
          <p:cNvSpPr/>
          <p:nvPr/>
        </p:nvSpPr>
        <p:spPr>
          <a:xfrm rot="6745102">
            <a:off x="995801" y="2597596"/>
            <a:ext cx="390664" cy="457168"/>
          </a:xfrm>
          <a:prstGeom prst="arc">
            <a:avLst>
              <a:gd name="adj1" fmla="val 14548254"/>
              <a:gd name="adj2" fmla="val 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64" name="Дуга 63"/>
          <p:cNvSpPr/>
          <p:nvPr/>
        </p:nvSpPr>
        <p:spPr>
          <a:xfrm rot="10327553">
            <a:off x="2281983" y="2677383"/>
            <a:ext cx="390604" cy="457238"/>
          </a:xfrm>
          <a:prstGeom prst="arc">
            <a:avLst>
              <a:gd name="adj1" fmla="val 15577803"/>
              <a:gd name="adj2" fmla="val 1243313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65" name="Дуга 64"/>
          <p:cNvSpPr/>
          <p:nvPr/>
        </p:nvSpPr>
        <p:spPr>
          <a:xfrm rot="16638662">
            <a:off x="2618198" y="4129211"/>
            <a:ext cx="390664" cy="457168"/>
          </a:xfrm>
          <a:prstGeom prst="arc">
            <a:avLst>
              <a:gd name="adj1" fmla="val 15555578"/>
              <a:gd name="adj2" fmla="val 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cxnSp>
        <p:nvCxnSpPr>
          <p:cNvPr id="6164" name="Прямая соединительная линия 6163"/>
          <p:cNvCxnSpPr/>
          <p:nvPr/>
        </p:nvCxnSpPr>
        <p:spPr>
          <a:xfrm>
            <a:off x="1143237" y="2769025"/>
            <a:ext cx="1828674" cy="1714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68" name="Прямая соединительная линия 6167"/>
          <p:cNvCxnSpPr/>
          <p:nvPr/>
        </p:nvCxnSpPr>
        <p:spPr>
          <a:xfrm flipV="1">
            <a:off x="800360" y="2906002"/>
            <a:ext cx="1714382" cy="11204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Дуга 71"/>
          <p:cNvSpPr/>
          <p:nvPr/>
        </p:nvSpPr>
        <p:spPr>
          <a:xfrm rot="1780457">
            <a:off x="1753649" y="3274479"/>
            <a:ext cx="242534" cy="312300"/>
          </a:xfrm>
          <a:prstGeom prst="arc">
            <a:avLst>
              <a:gd name="adj1" fmla="val 16200000"/>
              <a:gd name="adj2" fmla="val 1340543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2051135" y="3537848"/>
                <a:ext cx="653481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2286" y="2228626"/>
                <a:ext cx="411716" cy="30777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971800" y="3362941"/>
                <a:ext cx="646864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sz="2200" i="1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267" y="2118445"/>
                <a:ext cx="407547" cy="30777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1828990" y="3186338"/>
                <a:ext cx="535832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2327" y="2007196"/>
                <a:ext cx="337593" cy="30777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232610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6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2" grpId="0" animBg="1"/>
      <p:bldP spid="6161" grpId="0"/>
      <p:bldP spid="59" grpId="0"/>
      <p:bldP spid="60" grpId="0"/>
      <p:bldP spid="61" grpId="0"/>
      <p:bldP spid="6162" grpId="0" animBg="1"/>
      <p:bldP spid="63" grpId="0" animBg="1"/>
      <p:bldP spid="64" grpId="0" animBg="1"/>
      <p:bldP spid="65" grpId="0" animBg="1"/>
      <p:bldP spid="72" grpId="0" animBg="1"/>
      <p:bldP spid="73" grpId="0"/>
      <p:bldP spid="74" grpId="0"/>
      <p:bldP spid="7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3"/>
          <p:cNvSpPr txBox="1">
            <a:spLocks/>
          </p:cNvSpPr>
          <p:nvPr/>
        </p:nvSpPr>
        <p:spPr>
          <a:xfrm>
            <a:off x="122222" y="171249"/>
            <a:ext cx="8881449" cy="649895"/>
          </a:xfrm>
          <a:prstGeom prst="rect">
            <a:avLst/>
          </a:prstGeom>
        </p:spPr>
        <p:txBody>
          <a:bodyPr lIns="81624" tIns="40813" rIns="81624" bIns="40813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TO‘RTBURCHAKLAR</a:t>
            </a:r>
            <a:endParaRPr lang="uk-UA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2223" y="826630"/>
            <a:ext cx="8881448" cy="800167"/>
          </a:xfrm>
          <a:prstGeom prst="roundRect">
            <a:avLst>
              <a:gd name="adj" fmla="val 26008"/>
            </a:avLst>
          </a:prstGeom>
          <a:solidFill>
            <a:srgbClr val="0070C0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1624" tIns="40813" rIns="81624" bIns="40813"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QAVARIQ VA BOTIQ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497939" y="2091353"/>
            <a:ext cx="8313751" cy="2800987"/>
            <a:chOff x="458000" y="2788467"/>
            <a:chExt cx="8313750" cy="3734648"/>
          </a:xfrm>
          <a:effectLst/>
        </p:grpSpPr>
        <p:sp>
          <p:nvSpPr>
            <p:cNvPr id="13" name="Параллелограмм 12"/>
            <p:cNvSpPr/>
            <p:nvPr/>
          </p:nvSpPr>
          <p:spPr>
            <a:xfrm>
              <a:off x="497941" y="3018311"/>
              <a:ext cx="1949482" cy="1275066"/>
            </a:xfrm>
            <a:prstGeom prst="parallelogram">
              <a:avLst>
                <a:gd name="adj" fmla="val 33520"/>
              </a:avLst>
            </a:prstGeom>
            <a:solidFill>
              <a:srgbClr val="FF0000"/>
            </a:solidFill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Трапеция 13"/>
            <p:cNvSpPr/>
            <p:nvPr/>
          </p:nvSpPr>
          <p:spPr>
            <a:xfrm rot="10800000">
              <a:off x="458000" y="4989603"/>
              <a:ext cx="1537334" cy="1216152"/>
            </a:xfrm>
            <a:prstGeom prst="trapezoid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Ромб 14"/>
            <p:cNvSpPr/>
            <p:nvPr/>
          </p:nvSpPr>
          <p:spPr>
            <a:xfrm>
              <a:off x="3087233" y="2856103"/>
              <a:ext cx="1266316" cy="1867312"/>
            </a:xfrm>
            <a:prstGeom prst="diamond">
              <a:avLst/>
            </a:prstGeom>
            <a:solidFill>
              <a:srgbClr val="FFFF00"/>
            </a:soli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5244181" y="2905490"/>
              <a:ext cx="1104523" cy="1500708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4562946" y="4723415"/>
              <a:ext cx="1928388" cy="1566249"/>
            </a:xfrm>
            <a:custGeom>
              <a:avLst/>
              <a:gdLst>
                <a:gd name="connsiteX0" fmla="*/ 0 w 1928388"/>
                <a:gd name="connsiteY0" fmla="*/ 1566249 h 1566249"/>
                <a:gd name="connsiteX1" fmla="*/ 534155 w 1928388"/>
                <a:gd name="connsiteY1" fmla="*/ 0 h 1566249"/>
                <a:gd name="connsiteX2" fmla="*/ 1457608 w 1928388"/>
                <a:gd name="connsiteY2" fmla="*/ 561315 h 1566249"/>
                <a:gd name="connsiteX3" fmla="*/ 1928388 w 1928388"/>
                <a:gd name="connsiteY3" fmla="*/ 1403287 h 1566249"/>
                <a:gd name="connsiteX4" fmla="*/ 0 w 1928388"/>
                <a:gd name="connsiteY4" fmla="*/ 1566249 h 1566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28388" h="1566249">
                  <a:moveTo>
                    <a:pt x="0" y="1566249"/>
                  </a:moveTo>
                  <a:lnTo>
                    <a:pt x="534155" y="0"/>
                  </a:lnTo>
                  <a:lnTo>
                    <a:pt x="1457608" y="561315"/>
                  </a:lnTo>
                  <a:lnTo>
                    <a:pt x="1928388" y="1403287"/>
                  </a:lnTo>
                  <a:lnTo>
                    <a:pt x="0" y="1566249"/>
                  </a:lnTo>
                  <a:close/>
                </a:path>
              </a:pathLst>
            </a:custGeom>
            <a:solidFill>
              <a:srgbClr val="FF0000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Полилиния 17"/>
            <p:cNvSpPr/>
            <p:nvPr/>
          </p:nvSpPr>
          <p:spPr>
            <a:xfrm rot="10800000">
              <a:off x="2453254" y="4406198"/>
              <a:ext cx="1692998" cy="1982709"/>
            </a:xfrm>
            <a:custGeom>
              <a:avLst/>
              <a:gdLst>
                <a:gd name="connsiteX0" fmla="*/ 932507 w 1692998"/>
                <a:gd name="connsiteY0" fmla="*/ 0 h 1982709"/>
                <a:gd name="connsiteX1" fmla="*/ 0 w 1692998"/>
                <a:gd name="connsiteY1" fmla="*/ 742384 h 1982709"/>
                <a:gd name="connsiteX2" fmla="*/ 1692998 w 1692998"/>
                <a:gd name="connsiteY2" fmla="*/ 1982709 h 1982709"/>
                <a:gd name="connsiteX3" fmla="*/ 950614 w 1692998"/>
                <a:gd name="connsiteY3" fmla="*/ 932507 h 1982709"/>
                <a:gd name="connsiteX4" fmla="*/ 932507 w 1692998"/>
                <a:gd name="connsiteY4" fmla="*/ 0 h 1982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92998" h="1982709">
                  <a:moveTo>
                    <a:pt x="932507" y="0"/>
                  </a:moveTo>
                  <a:lnTo>
                    <a:pt x="0" y="742384"/>
                  </a:lnTo>
                  <a:lnTo>
                    <a:pt x="1692998" y="1982709"/>
                  </a:lnTo>
                  <a:lnTo>
                    <a:pt x="950614" y="932507"/>
                  </a:lnTo>
                  <a:lnTo>
                    <a:pt x="932507" y="0"/>
                  </a:lnTo>
                  <a:close/>
                </a:path>
              </a:pathLst>
            </a:cu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Полилиния 18"/>
            <p:cNvSpPr/>
            <p:nvPr/>
          </p:nvSpPr>
          <p:spPr>
            <a:xfrm>
              <a:off x="7400074" y="4477909"/>
              <a:ext cx="1371676" cy="2045206"/>
            </a:xfrm>
            <a:custGeom>
              <a:avLst/>
              <a:gdLst>
                <a:gd name="connsiteX0" fmla="*/ 733331 w 1059255"/>
                <a:gd name="connsiteY0" fmla="*/ 0 h 2625505"/>
                <a:gd name="connsiteX1" fmla="*/ 1059255 w 1059255"/>
                <a:gd name="connsiteY1" fmla="*/ 1303699 h 2625505"/>
                <a:gd name="connsiteX2" fmla="*/ 18107 w 1059255"/>
                <a:gd name="connsiteY2" fmla="*/ 2625505 h 2625505"/>
                <a:gd name="connsiteX3" fmla="*/ 0 w 1059255"/>
                <a:gd name="connsiteY3" fmla="*/ 1493822 h 2625505"/>
                <a:gd name="connsiteX4" fmla="*/ 733331 w 1059255"/>
                <a:gd name="connsiteY4" fmla="*/ 0 h 2625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9255" h="2625505">
                  <a:moveTo>
                    <a:pt x="733331" y="0"/>
                  </a:moveTo>
                  <a:lnTo>
                    <a:pt x="1059255" y="1303699"/>
                  </a:lnTo>
                  <a:lnTo>
                    <a:pt x="18107" y="2625505"/>
                  </a:lnTo>
                  <a:lnTo>
                    <a:pt x="0" y="1493822"/>
                  </a:lnTo>
                  <a:lnTo>
                    <a:pt x="733331" y="0"/>
                  </a:lnTo>
                  <a:close/>
                </a:path>
              </a:pathLst>
            </a:cu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Полилиния 19"/>
            <p:cNvSpPr/>
            <p:nvPr/>
          </p:nvSpPr>
          <p:spPr>
            <a:xfrm>
              <a:off x="7052650" y="2788467"/>
              <a:ext cx="1530035" cy="2525917"/>
            </a:xfrm>
            <a:custGeom>
              <a:avLst/>
              <a:gdLst>
                <a:gd name="connsiteX0" fmla="*/ 9053 w 1530035"/>
                <a:gd name="connsiteY0" fmla="*/ 0 h 2525917"/>
                <a:gd name="connsiteX1" fmla="*/ 0 w 1530035"/>
                <a:gd name="connsiteY1" fmla="*/ 2525917 h 2525917"/>
                <a:gd name="connsiteX2" fmla="*/ 1530035 w 1530035"/>
                <a:gd name="connsiteY2" fmla="*/ 443620 h 2525917"/>
                <a:gd name="connsiteX3" fmla="*/ 398352 w 1530035"/>
                <a:gd name="connsiteY3" fmla="*/ 1285592 h 2525917"/>
                <a:gd name="connsiteX4" fmla="*/ 9053 w 1530035"/>
                <a:gd name="connsiteY4" fmla="*/ 0 h 2525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0035" h="2525917">
                  <a:moveTo>
                    <a:pt x="9053" y="0"/>
                  </a:moveTo>
                  <a:cubicBezTo>
                    <a:pt x="6035" y="841972"/>
                    <a:pt x="3018" y="1683945"/>
                    <a:pt x="0" y="2525917"/>
                  </a:cubicBezTo>
                  <a:lnTo>
                    <a:pt x="1530035" y="443620"/>
                  </a:lnTo>
                  <a:lnTo>
                    <a:pt x="398352" y="1285592"/>
                  </a:lnTo>
                  <a:lnTo>
                    <a:pt x="9053" y="0"/>
                  </a:lnTo>
                  <a:close/>
                </a:path>
              </a:pathLst>
            </a:custGeom>
            <a:solidFill>
              <a:srgbClr val="00B050"/>
            </a:soli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1260124" y="3363456"/>
              <a:ext cx="391454" cy="7181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latin typeface="Arial" pitchFamily="34" charset="0"/>
                  <a:cs typeface="Arial" pitchFamily="34" charset="0"/>
                  <a:sym typeface="Symbol" panose="05050102010706020507" pitchFamily="18" charset="2"/>
                </a:rPr>
                <a:t>1</a:t>
              </a:r>
              <a:endParaRPr lang="ru-RU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507833" y="3465513"/>
              <a:ext cx="391454" cy="7181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latin typeface="Arial" pitchFamily="34" charset="0"/>
                  <a:cs typeface="Arial" pitchFamily="34" charset="0"/>
                  <a:sym typeface="Symbol" panose="05050102010706020507" pitchFamily="18" charset="2"/>
                </a:rPr>
                <a:t>2</a:t>
              </a:r>
              <a:endParaRPr lang="ru-RU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5583884" y="3380256"/>
              <a:ext cx="391454" cy="7181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Arial" pitchFamily="34" charset="0"/>
                  <a:cs typeface="Arial" pitchFamily="34" charset="0"/>
                  <a:sym typeface="Symbol" panose="05050102010706020507" pitchFamily="18" charset="2"/>
                </a:rPr>
                <a:t>3</a:t>
              </a:r>
              <a:endParaRPr lang="ru-RU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7161525" y="4135595"/>
              <a:ext cx="391454" cy="7181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latin typeface="Arial" pitchFamily="34" charset="0"/>
                  <a:cs typeface="Arial" pitchFamily="34" charset="0"/>
                  <a:sym typeface="Symbol" panose="05050102010706020507" pitchFamily="18" charset="2"/>
                </a:rPr>
                <a:t>4</a:t>
              </a:r>
              <a:endParaRPr lang="ru-RU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1045917" y="5302198"/>
              <a:ext cx="391454" cy="7181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latin typeface="Arial" pitchFamily="34" charset="0"/>
                  <a:cs typeface="Arial" pitchFamily="34" charset="0"/>
                  <a:sym typeface="Symbol" panose="05050102010706020507" pitchFamily="18" charset="2"/>
                </a:rPr>
                <a:t>5</a:t>
              </a:r>
              <a:endParaRPr lang="ru-RU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3299752" y="5314383"/>
              <a:ext cx="391454" cy="7181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latin typeface="Arial" pitchFamily="34" charset="0"/>
                  <a:cs typeface="Arial" pitchFamily="34" charset="0"/>
                  <a:sym typeface="Symbol" panose="05050102010706020507" pitchFamily="18" charset="2"/>
                </a:rPr>
                <a:t>6</a:t>
              </a:r>
              <a:endParaRPr lang="ru-RU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5255264" y="5402683"/>
              <a:ext cx="391454" cy="7181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latin typeface="Arial" pitchFamily="34" charset="0"/>
                  <a:cs typeface="Arial" pitchFamily="34" charset="0"/>
                  <a:sym typeface="Symbol" panose="05050102010706020507" pitchFamily="18" charset="2"/>
                </a:rPr>
                <a:t>7</a:t>
              </a:r>
              <a:endParaRPr lang="ru-RU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7873354" y="5208123"/>
              <a:ext cx="391454" cy="7181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latin typeface="Arial" pitchFamily="34" charset="0"/>
                  <a:cs typeface="Arial" pitchFamily="34" charset="0"/>
                  <a:sym typeface="Symbol" panose="05050102010706020507" pitchFamily="18" charset="2"/>
                </a:rPr>
                <a:t>8</a:t>
              </a:r>
              <a:endParaRPr lang="ru-RU" dirty="0"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3" name="Прямая соединительная линия 2"/>
          <p:cNvCxnSpPr>
            <a:stCxn id="20" idx="2"/>
          </p:cNvCxnSpPr>
          <p:nvPr/>
        </p:nvCxnSpPr>
        <p:spPr>
          <a:xfrm flipH="1">
            <a:off x="6629258" y="2424067"/>
            <a:ext cx="1993366" cy="111849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>
            <a:stCxn id="18" idx="0"/>
          </p:cNvCxnSpPr>
          <p:nvPr/>
        </p:nvCxnSpPr>
        <p:spPr>
          <a:xfrm flipH="1" flipV="1">
            <a:off x="3200496" y="3358434"/>
            <a:ext cx="53189" cy="143325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16610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457998" y="1904056"/>
            <a:ext cx="8313751" cy="2750260"/>
            <a:chOff x="458000" y="2856103"/>
            <a:chExt cx="8313750" cy="3667012"/>
          </a:xfrm>
        </p:grpSpPr>
        <p:sp>
          <p:nvSpPr>
            <p:cNvPr id="2" name="Параллелограмм 1"/>
            <p:cNvSpPr/>
            <p:nvPr/>
          </p:nvSpPr>
          <p:spPr>
            <a:xfrm>
              <a:off x="497941" y="3018311"/>
              <a:ext cx="1949482" cy="1275066"/>
            </a:xfrm>
            <a:prstGeom prst="parallelogram">
              <a:avLst>
                <a:gd name="adj" fmla="val 33520"/>
              </a:avLst>
            </a:prstGeom>
            <a:solidFill>
              <a:srgbClr val="FF0000"/>
            </a:solidFill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6" name="Трапеция 5"/>
            <p:cNvSpPr/>
            <p:nvPr/>
          </p:nvSpPr>
          <p:spPr>
            <a:xfrm rot="10800000">
              <a:off x="458000" y="4989603"/>
              <a:ext cx="1537334" cy="1216152"/>
            </a:xfrm>
            <a:prstGeom prst="trapezoid">
              <a:avLst/>
            </a:prstGeom>
            <a:solidFill>
              <a:srgbClr val="0070C0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7" name="Ромб 6"/>
            <p:cNvSpPr/>
            <p:nvPr/>
          </p:nvSpPr>
          <p:spPr>
            <a:xfrm>
              <a:off x="3087233" y="2856103"/>
              <a:ext cx="1266316" cy="1867312"/>
            </a:xfrm>
            <a:prstGeom prst="diamond">
              <a:avLst/>
            </a:prstGeom>
            <a:solidFill>
              <a:srgbClr val="FFFF00"/>
            </a:soli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5244181" y="2905490"/>
              <a:ext cx="1104523" cy="1500708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4562946" y="4723415"/>
              <a:ext cx="1928388" cy="1566249"/>
            </a:xfrm>
            <a:custGeom>
              <a:avLst/>
              <a:gdLst>
                <a:gd name="connsiteX0" fmla="*/ 0 w 1928388"/>
                <a:gd name="connsiteY0" fmla="*/ 1566249 h 1566249"/>
                <a:gd name="connsiteX1" fmla="*/ 534155 w 1928388"/>
                <a:gd name="connsiteY1" fmla="*/ 0 h 1566249"/>
                <a:gd name="connsiteX2" fmla="*/ 1457608 w 1928388"/>
                <a:gd name="connsiteY2" fmla="*/ 561315 h 1566249"/>
                <a:gd name="connsiteX3" fmla="*/ 1928388 w 1928388"/>
                <a:gd name="connsiteY3" fmla="*/ 1403287 h 1566249"/>
                <a:gd name="connsiteX4" fmla="*/ 0 w 1928388"/>
                <a:gd name="connsiteY4" fmla="*/ 1566249 h 1566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28388" h="1566249">
                  <a:moveTo>
                    <a:pt x="0" y="1566249"/>
                  </a:moveTo>
                  <a:lnTo>
                    <a:pt x="534155" y="0"/>
                  </a:lnTo>
                  <a:lnTo>
                    <a:pt x="1457608" y="561315"/>
                  </a:lnTo>
                  <a:lnTo>
                    <a:pt x="1928388" y="1403287"/>
                  </a:lnTo>
                  <a:lnTo>
                    <a:pt x="0" y="1566249"/>
                  </a:lnTo>
                  <a:close/>
                </a:path>
              </a:pathLst>
            </a:custGeom>
            <a:solidFill>
              <a:srgbClr val="FF0000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7400074" y="4477909"/>
              <a:ext cx="1371676" cy="2045206"/>
            </a:xfrm>
            <a:custGeom>
              <a:avLst/>
              <a:gdLst>
                <a:gd name="connsiteX0" fmla="*/ 733331 w 1059255"/>
                <a:gd name="connsiteY0" fmla="*/ 0 h 2625505"/>
                <a:gd name="connsiteX1" fmla="*/ 1059255 w 1059255"/>
                <a:gd name="connsiteY1" fmla="*/ 1303699 h 2625505"/>
                <a:gd name="connsiteX2" fmla="*/ 18107 w 1059255"/>
                <a:gd name="connsiteY2" fmla="*/ 2625505 h 2625505"/>
                <a:gd name="connsiteX3" fmla="*/ 0 w 1059255"/>
                <a:gd name="connsiteY3" fmla="*/ 1493822 h 2625505"/>
                <a:gd name="connsiteX4" fmla="*/ 733331 w 1059255"/>
                <a:gd name="connsiteY4" fmla="*/ 0 h 2625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9255" h="2625505">
                  <a:moveTo>
                    <a:pt x="733331" y="0"/>
                  </a:moveTo>
                  <a:lnTo>
                    <a:pt x="1059255" y="1303699"/>
                  </a:lnTo>
                  <a:lnTo>
                    <a:pt x="18107" y="2625505"/>
                  </a:lnTo>
                  <a:lnTo>
                    <a:pt x="0" y="1493822"/>
                  </a:lnTo>
                  <a:lnTo>
                    <a:pt x="733331" y="0"/>
                  </a:lnTo>
                  <a:close/>
                </a:path>
              </a:pathLst>
            </a:cu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1260124" y="3363456"/>
              <a:ext cx="380232" cy="7181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latin typeface="Trebuchet MS" panose="020B0603020202020204" pitchFamily="34" charset="0"/>
                  <a:sym typeface="Symbol" panose="05050102010706020507" pitchFamily="18" charset="2"/>
                </a:rPr>
                <a:t>1</a:t>
              </a:r>
              <a:endParaRPr lang="ru-RU" dirty="0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3507833" y="3465513"/>
              <a:ext cx="380232" cy="7181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latin typeface="Trebuchet MS" panose="020B0603020202020204" pitchFamily="34" charset="0"/>
                  <a:sym typeface="Symbol" panose="05050102010706020507" pitchFamily="18" charset="2"/>
                </a:rPr>
                <a:t>2</a:t>
              </a:r>
              <a:endParaRPr lang="ru-RU" dirty="0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5583884" y="3380256"/>
              <a:ext cx="380232" cy="7181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Trebuchet MS" panose="020B0603020202020204" pitchFamily="34" charset="0"/>
                  <a:sym typeface="Symbol" panose="05050102010706020507" pitchFamily="18" charset="2"/>
                </a:rPr>
                <a:t>3</a:t>
              </a:r>
              <a:endParaRPr lang="ru-RU" dirty="0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1045917" y="5302198"/>
              <a:ext cx="380232" cy="7181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latin typeface="Trebuchet MS" panose="020B0603020202020204" pitchFamily="34" charset="0"/>
                  <a:sym typeface="Symbol" panose="05050102010706020507" pitchFamily="18" charset="2"/>
                </a:rPr>
                <a:t>5</a:t>
              </a:r>
              <a:endParaRPr lang="ru-RU" dirty="0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5255264" y="5402686"/>
              <a:ext cx="380232" cy="7181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latin typeface="Trebuchet MS" panose="020B0603020202020204" pitchFamily="34" charset="0"/>
                  <a:sym typeface="Symbol" panose="05050102010706020507" pitchFamily="18" charset="2"/>
                </a:rPr>
                <a:t>7</a:t>
              </a:r>
              <a:endParaRPr lang="ru-RU" dirty="0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7873354" y="5208123"/>
              <a:ext cx="380232" cy="7181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latin typeface="Trebuchet MS" panose="020B0603020202020204" pitchFamily="34" charset="0"/>
                  <a:sym typeface="Symbol" panose="05050102010706020507" pitchFamily="18" charset="2"/>
                </a:rPr>
                <a:t>8</a:t>
              </a:r>
              <a:endParaRPr lang="ru-RU" dirty="0"/>
            </a:p>
          </p:txBody>
        </p:sp>
      </p:grpSp>
      <p:sp>
        <p:nvSpPr>
          <p:cNvPr id="17" name="Скругленный прямоугольник 16"/>
          <p:cNvSpPr/>
          <p:nvPr/>
        </p:nvSpPr>
        <p:spPr>
          <a:xfrm>
            <a:off x="-9055" y="228403"/>
            <a:ext cx="9144000" cy="857322"/>
          </a:xfrm>
          <a:prstGeom prst="roundRect">
            <a:avLst>
              <a:gd name="adj" fmla="val 26008"/>
            </a:avLst>
          </a:prstGeom>
          <a:solidFill>
            <a:srgbClr val="0070C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81624" tIns="40813" rIns="81624" bIns="40813" rtlCol="0" anchor="ctr"/>
          <a:lstStyle/>
          <a:p>
            <a:pPr algn="ctr"/>
            <a:r>
              <a:rPr lang="en-US" sz="3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QAVARIQ</a:t>
            </a:r>
            <a:endParaRPr lang="ru-RU" sz="3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8614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156017"/>
            <a:ext cx="8557312" cy="5958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1449872"/>
            <a:r>
              <a:rPr lang="en-US" sz="3700" b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Masalalar yechish</a:t>
            </a:r>
            <a:endParaRPr lang="ru-RU" sz="3700" b="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286383" y="4515014"/>
            <a:ext cx="2057258" cy="537283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pPr defTabSz="1449872"/>
            <a:r>
              <a:rPr lang="en-US" sz="2500" i="1" kern="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2500" i="1" kern="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  </a:t>
            </a:r>
            <a:r>
              <a:rPr lang="en-US" sz="2500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2500" kern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37128" y="841519"/>
            <a:ext cx="8563680" cy="1179925"/>
          </a:xfrm>
        </p:spPr>
        <p:txBody>
          <a:bodyPr/>
          <a:lstStyle/>
          <a:p>
            <a:pPr algn="l" defTabSz="1449522" rtl="0">
              <a:lnSpc>
                <a:spcPct val="115000"/>
              </a:lnSpc>
            </a:pP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To‘rtburchakning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perimetri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32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To‘rtburchakning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diagonali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perimetrlari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27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25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uchburchakka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ajratadi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Diagonalning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uzunligini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toping</a:t>
            </a:r>
            <a:endParaRPr lang="ru-RU" sz="2200" kern="1200" dirty="0">
              <a:solidFill>
                <a:prstClr val="black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800361" y="2228821"/>
            <a:ext cx="342876" cy="1257406"/>
          </a:xfrm>
          <a:prstGeom prst="line">
            <a:avLst/>
          </a:prstGeom>
          <a:ln w="190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143237" y="2228821"/>
            <a:ext cx="1371505" cy="114310"/>
          </a:xfrm>
          <a:prstGeom prst="line">
            <a:avLst/>
          </a:prstGeom>
          <a:ln w="190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514742" y="2343131"/>
            <a:ext cx="457168" cy="1600334"/>
          </a:xfrm>
          <a:prstGeom prst="line">
            <a:avLst/>
          </a:prstGeom>
          <a:ln w="190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800361" y="3486227"/>
            <a:ext cx="2171550" cy="457238"/>
          </a:xfrm>
          <a:prstGeom prst="line">
            <a:avLst/>
          </a:prstGeom>
          <a:ln w="190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79723" y="2571751"/>
                <a:ext cx="521379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245" y="1620044"/>
                <a:ext cx="328487" cy="30777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единительная линия 22"/>
          <p:cNvCxnSpPr/>
          <p:nvPr/>
        </p:nvCxnSpPr>
        <p:spPr>
          <a:xfrm>
            <a:off x="1143237" y="2228821"/>
            <a:ext cx="1828674" cy="1714644"/>
          </a:xfrm>
          <a:prstGeom prst="line">
            <a:avLst/>
          </a:prstGeom>
          <a:ln w="19050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828990" y="2571751"/>
                <a:ext cx="518021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2327" y="1620044"/>
                <a:ext cx="326371" cy="3077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566085" y="1854549"/>
                <a:ext cx="515679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688" y="1168251"/>
                <a:ext cx="324896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349521" y="3663345"/>
                <a:ext cx="531148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𝑑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245" y="2307681"/>
                <a:ext cx="334642" cy="3077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703173" y="2683916"/>
                <a:ext cx="498074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𝑐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093" y="1690701"/>
                <a:ext cx="313804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Прямая соединительная линия 32"/>
          <p:cNvCxnSpPr/>
          <p:nvPr/>
        </p:nvCxnSpPr>
        <p:spPr>
          <a:xfrm flipH="1">
            <a:off x="800361" y="2242130"/>
            <a:ext cx="342876" cy="1257406"/>
          </a:xfrm>
          <a:prstGeom prst="line">
            <a:avLst/>
          </a:prstGeom>
          <a:ln w="19050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00361" y="3486227"/>
            <a:ext cx="2171550" cy="457238"/>
          </a:xfrm>
          <a:prstGeom prst="line">
            <a:avLst/>
          </a:prstGeom>
          <a:ln w="19050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1143237" y="2228821"/>
            <a:ext cx="1828674" cy="1714644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2514742" y="2356440"/>
            <a:ext cx="457168" cy="1600334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1143237" y="2228821"/>
            <a:ext cx="1371505" cy="11431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844990" y="2000202"/>
                <a:ext cx="3432955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</a:rPr>
                        <m:t>𝑏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</a:rPr>
                        <m:t>𝑑</m:t>
                      </m:r>
                      <m:r>
                        <a:rPr lang="en-US" b="0" i="1" smtClean="0">
                          <a:latin typeface="Cambria Math"/>
                        </a:rPr>
                        <m:t>=32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2477" y="1260004"/>
                <a:ext cx="2140009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833450" y="2427842"/>
                <a:ext cx="2806950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</a:rPr>
                        <m:t>𝑑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=27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5206" y="1529391"/>
                <a:ext cx="1751505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886248" y="2800369"/>
                <a:ext cx="2756296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𝑏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=25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48" y="2800369"/>
                <a:ext cx="2756296" cy="59283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429303" y="1985451"/>
                <a:ext cx="1122642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0719" y="1250712"/>
                <a:ext cx="703013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Правая фигурная скобка 38"/>
          <p:cNvSpPr/>
          <p:nvPr/>
        </p:nvSpPr>
        <p:spPr>
          <a:xfrm>
            <a:off x="6629258" y="2614997"/>
            <a:ext cx="342876" cy="685858"/>
          </a:xfrm>
          <a:prstGeom prst="rightBrac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857842" y="2664776"/>
                <a:ext cx="653796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0679" y="1678645"/>
                <a:ext cx="410690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Прямая соединительная линия 40"/>
          <p:cNvCxnSpPr/>
          <p:nvPr/>
        </p:nvCxnSpPr>
        <p:spPr>
          <a:xfrm>
            <a:off x="3664424" y="3371917"/>
            <a:ext cx="4107756" cy="0"/>
          </a:xfrm>
          <a:prstGeom prst="line">
            <a:avLst/>
          </a:prstGeom>
          <a:ln w="127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429080" y="3371917"/>
                <a:ext cx="4735106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</a:rPr>
                        <m:t>𝑏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</a:rPr>
                        <m:t>𝑑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=52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80" y="3371917"/>
                <a:ext cx="4735106" cy="59283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Правая фигурная скобка 42"/>
          <p:cNvSpPr/>
          <p:nvPr/>
        </p:nvSpPr>
        <p:spPr>
          <a:xfrm rot="5400000">
            <a:off x="4605506" y="2834068"/>
            <a:ext cx="282626" cy="2164790"/>
          </a:xfrm>
          <a:prstGeom prst="rightBrac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468521" y="3926036"/>
                <a:ext cx="728180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32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5323" y="2473161"/>
                <a:ext cx="458779" cy="338554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Правая фигурная скобка 44"/>
          <p:cNvSpPr/>
          <p:nvPr/>
        </p:nvSpPr>
        <p:spPr>
          <a:xfrm rot="5400000">
            <a:off x="6449152" y="3498088"/>
            <a:ext cx="282626" cy="836749"/>
          </a:xfrm>
          <a:prstGeom prst="rightBrac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6172090" y="3928714"/>
                <a:ext cx="730422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2</m:t>
                      </m:r>
                      <m:r>
                        <a:rPr lang="en-US" sz="2500" i="1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8631" y="2474848"/>
                <a:ext cx="460191" cy="338554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3418" y="4285721"/>
                <a:ext cx="2537389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32+2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=52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58" y="2699740"/>
                <a:ext cx="1586268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2898965" y="4286394"/>
                <a:ext cx="1684399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2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=20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6448" y="2700164"/>
                <a:ext cx="1054071" cy="36933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4956222" y="4286394"/>
                <a:ext cx="1479215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=10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2592" y="2700164"/>
                <a:ext cx="925831" cy="36933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162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  <p:bldP spid="17" grpId="0"/>
      <p:bldP spid="26" grpId="0"/>
      <p:bldP spid="30" grpId="0"/>
      <p:bldP spid="31" grpId="0"/>
      <p:bldP spid="32" grpId="0"/>
      <p:bldP spid="4" grpId="0"/>
      <p:bldP spid="6" grpId="0"/>
      <p:bldP spid="38" grpId="0"/>
      <p:bldP spid="7" grpId="0"/>
      <p:bldP spid="39" grpId="0" animBg="1"/>
      <p:bldP spid="40" grpId="0"/>
      <p:bldP spid="42" grpId="0"/>
      <p:bldP spid="43" grpId="0" animBg="1"/>
      <p:bldP spid="44" grpId="0"/>
      <p:bldP spid="45" grpId="0" animBg="1"/>
      <p:bldP spid="46" grpId="0"/>
      <p:bldP spid="8" grpId="0"/>
      <p:bldP spid="47" grpId="0"/>
      <p:bldP spid="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94645" y="44668"/>
            <a:ext cx="8934746" cy="6981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74709"/>
            <a:ext cx="8557312" cy="5958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700" b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Parallelogramm</a:t>
            </a:r>
            <a:r>
              <a:rPr lang="en-US" sz="37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700" b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4645" y="783199"/>
            <a:ext cx="8934746" cy="98488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Qarama</a:t>
            </a:r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tomonlari</a:t>
            </a:r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parallel </a:t>
            </a:r>
            <a:r>
              <a:rPr lang="en-US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to‘rtburchak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parallelogramm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deyiladi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solidFill>
                <a:prstClr val="black"/>
              </a:solidFill>
              <a:latin typeface="Arial" pitchFamily="34" charset="0"/>
              <a:ea typeface="Cambria Math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4644" y="3028989"/>
                <a:ext cx="506623" cy="439724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900" i="1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19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29" y="1908076"/>
                <a:ext cx="319190" cy="27699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13061" y="1825478"/>
                <a:ext cx="515884" cy="439724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900" i="1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9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246" y="1149938"/>
                <a:ext cx="325025" cy="27699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924288" y="1903408"/>
                <a:ext cx="504791" cy="439724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900" i="1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9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2403" y="1199029"/>
                <a:ext cx="318036" cy="27699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411358" y="3143299"/>
                <a:ext cx="524128" cy="439724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900" i="1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sz="19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9239" y="1980084"/>
                <a:ext cx="330219" cy="27699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807082" y="1756832"/>
                <a:ext cx="3386596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𝐴𝐵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𝐶𝐷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𝐵𝐶</m:t>
                    </m:r>
                    <m:r>
                      <a:rPr lang="en-US" b="0" i="1" dirty="0" smtClean="0">
                        <a:latin typeface="Cambria Math"/>
                      </a:rPr>
                      <m:t>=</m:t>
                    </m:r>
                    <m:r>
                      <a:rPr lang="en-US" b="0" i="1" dirty="0" smtClean="0">
                        <a:latin typeface="Cambria Math"/>
                      </a:rPr>
                      <m:t>𝐴𝐷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8594" y="1106696"/>
                <a:ext cx="2110834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776079" y="2214070"/>
                <a:ext cx="3463797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∠</m:t>
                      </m:r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  <m:r>
                        <a:rPr lang="en-US" b="0" i="1" smtClean="0">
                          <a:latin typeface="Cambria Math"/>
                        </a:rPr>
                        <m:t>=∠</m:t>
                      </m:r>
                      <m:r>
                        <a:rPr lang="en-US" b="0" i="1" smtClean="0">
                          <a:latin typeface="Cambria Math"/>
                        </a:rPr>
                        <m:t>𝐶</m:t>
                      </m:r>
                      <m:r>
                        <a:rPr lang="en-US" b="0" i="1" smtClean="0">
                          <a:latin typeface="Cambria Math"/>
                        </a:rPr>
                        <m:t>,∠</m:t>
                      </m:r>
                      <m:r>
                        <a:rPr lang="en-US" b="0" i="1" smtClean="0">
                          <a:latin typeface="Cambria Math"/>
                        </a:rPr>
                        <m:t>𝐵</m:t>
                      </m:r>
                      <m:r>
                        <a:rPr lang="en-US" b="0" i="1" smtClean="0">
                          <a:latin typeface="Cambria Math"/>
                        </a:rPr>
                        <m:t>=∠</m:t>
                      </m:r>
                      <m:r>
                        <a:rPr lang="en-US" b="0" i="1" smtClean="0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9061" y="1394728"/>
                <a:ext cx="2157642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44887" y="2262929"/>
                <a:ext cx="555474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287" y="1425506"/>
                <a:ext cx="349968" cy="33855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268474" y="3100249"/>
                <a:ext cx="549571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182" y="1952966"/>
                <a:ext cx="346249" cy="33855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944397" y="2686059"/>
                <a:ext cx="2480323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𝑃</m:t>
                      </m:r>
                      <m:r>
                        <a:rPr lang="en-US" b="0" i="1" smtClean="0">
                          <a:latin typeface="Cambria Math"/>
                        </a:rPr>
                        <m:t>=2(</m:t>
                      </m:r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</a:rPr>
                        <m:t>𝑏</m:t>
                      </m:r>
                      <m:r>
                        <a:rPr lang="en-US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5107" y="1692052"/>
                <a:ext cx="1547540" cy="369332"/>
              </a:xfrm>
              <a:prstGeom prst="rect">
                <a:avLst/>
              </a:prstGeom>
              <a:blipFill rotWithShape="1">
                <a:blip r:embed="rId11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 flipV="1">
            <a:off x="457485" y="2114511"/>
            <a:ext cx="435222" cy="1099908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2629035" y="2114511"/>
            <a:ext cx="435222" cy="1099908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457484" y="3214419"/>
            <a:ext cx="217155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914653" y="2114512"/>
            <a:ext cx="217155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457485" y="2114511"/>
            <a:ext cx="435222" cy="1099908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2629035" y="2114511"/>
            <a:ext cx="435222" cy="1099908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914653" y="2114512"/>
            <a:ext cx="217155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57484" y="3214419"/>
            <a:ext cx="217155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Дуга 30"/>
          <p:cNvSpPr/>
          <p:nvPr/>
        </p:nvSpPr>
        <p:spPr>
          <a:xfrm>
            <a:off x="457485" y="2985800"/>
            <a:ext cx="336916" cy="457238"/>
          </a:xfrm>
          <a:prstGeom prst="arc">
            <a:avLst>
              <a:gd name="adj1" fmla="val 14814253"/>
              <a:gd name="adj2" fmla="val 0"/>
            </a:avLst>
          </a:prstGeom>
          <a:ln w="1905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38" name="Дуга 37"/>
          <p:cNvSpPr/>
          <p:nvPr/>
        </p:nvSpPr>
        <p:spPr>
          <a:xfrm rot="11534405">
            <a:off x="2767029" y="1957579"/>
            <a:ext cx="336916" cy="457238"/>
          </a:xfrm>
          <a:prstGeom prst="arc">
            <a:avLst>
              <a:gd name="adj1" fmla="val 15511428"/>
              <a:gd name="adj2" fmla="val 897513"/>
            </a:avLst>
          </a:prstGeom>
          <a:ln w="1905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39" name="Дуга 38"/>
          <p:cNvSpPr/>
          <p:nvPr/>
        </p:nvSpPr>
        <p:spPr>
          <a:xfrm rot="6647703">
            <a:off x="800285" y="1977873"/>
            <a:ext cx="253169" cy="291276"/>
          </a:xfrm>
          <a:prstGeom prst="arc">
            <a:avLst>
              <a:gd name="adj1" fmla="val 14814253"/>
              <a:gd name="adj2" fmla="val 905745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40" name="Дуга 39"/>
          <p:cNvSpPr/>
          <p:nvPr/>
        </p:nvSpPr>
        <p:spPr>
          <a:xfrm rot="6395385">
            <a:off x="698336" y="1885928"/>
            <a:ext cx="432634" cy="457168"/>
          </a:xfrm>
          <a:prstGeom prst="arc">
            <a:avLst>
              <a:gd name="adj1" fmla="val 14814253"/>
              <a:gd name="adj2" fmla="val 542385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41" name="Дуга 40"/>
          <p:cNvSpPr/>
          <p:nvPr/>
        </p:nvSpPr>
        <p:spPr>
          <a:xfrm rot="17228855">
            <a:off x="2359527" y="2947731"/>
            <a:ext cx="412469" cy="460649"/>
          </a:xfrm>
          <a:prstGeom prst="arc">
            <a:avLst>
              <a:gd name="adj1" fmla="val 14814253"/>
              <a:gd name="adj2" fmla="val 905745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42" name="Дуга 41"/>
          <p:cNvSpPr/>
          <p:nvPr/>
        </p:nvSpPr>
        <p:spPr>
          <a:xfrm rot="17078082">
            <a:off x="2424020" y="3021927"/>
            <a:ext cx="295496" cy="312253"/>
          </a:xfrm>
          <a:prstGeom prst="arc">
            <a:avLst>
              <a:gd name="adj1" fmla="val 14814253"/>
              <a:gd name="adj2" fmla="val 2073180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71777" y="2644349"/>
                <a:ext cx="572672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500" i="1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239" y="1665777"/>
                <a:ext cx="360803" cy="33855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3944397" y="3128547"/>
                <a:ext cx="2307903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𝑆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𝑎𝑏</m:t>
                      </m:r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5107" y="1970792"/>
                <a:ext cx="1437124" cy="36933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169" name="Прямая соединительная линия 7168"/>
          <p:cNvCxnSpPr/>
          <p:nvPr/>
        </p:nvCxnSpPr>
        <p:spPr>
          <a:xfrm>
            <a:off x="914652" y="2125801"/>
            <a:ext cx="2" cy="1131808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171" name="TextBox 7170"/>
              <p:cNvSpPr txBox="1"/>
              <p:nvPr/>
            </p:nvSpPr>
            <p:spPr>
              <a:xfrm rot="10800000">
                <a:off x="729228" y="2913070"/>
                <a:ext cx="517003" cy="439724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900" i="1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1900" dirty="0"/>
              </a:p>
            </p:txBody>
          </p:sp>
        </mc:Choice>
        <mc:Fallback xmlns="">
          <p:sp>
            <p:nvSpPr>
              <p:cNvPr id="7171" name="TextBox 71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459439" y="1835054"/>
                <a:ext cx="325730" cy="27699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800360" y="2457441"/>
                <a:ext cx="519343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255" y="1548036"/>
                <a:ext cx="327204" cy="307777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988251" y="3585786"/>
                <a:ext cx="1743133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𝑆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𝑏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h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2737" y="2258824"/>
                <a:ext cx="1087862" cy="36933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173" name="Прямая соединительная линия 7172"/>
          <p:cNvCxnSpPr/>
          <p:nvPr/>
        </p:nvCxnSpPr>
        <p:spPr>
          <a:xfrm>
            <a:off x="892707" y="2125801"/>
            <a:ext cx="1736328" cy="1088619"/>
          </a:xfrm>
          <a:prstGeom prst="line">
            <a:avLst/>
          </a:prstGeom>
          <a:ln w="1905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75" name="Прямая соединительная линия 7174"/>
          <p:cNvCxnSpPr/>
          <p:nvPr/>
        </p:nvCxnSpPr>
        <p:spPr>
          <a:xfrm flipV="1">
            <a:off x="457485" y="2125800"/>
            <a:ext cx="2606772" cy="1055989"/>
          </a:xfrm>
          <a:prstGeom prst="line">
            <a:avLst/>
          </a:prstGeom>
          <a:ln w="1905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6" name="Дуга 7175"/>
          <p:cNvSpPr/>
          <p:nvPr/>
        </p:nvSpPr>
        <p:spPr>
          <a:xfrm rot="3367295">
            <a:off x="1676930" y="2481735"/>
            <a:ext cx="404260" cy="325225"/>
          </a:xfrm>
          <a:prstGeom prst="arc">
            <a:avLst>
              <a:gd name="adj1" fmla="val 16490681"/>
              <a:gd name="adj2" fmla="val 0"/>
            </a:avLst>
          </a:prstGeom>
          <a:ln w="1905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77" name="TextBox 7176"/>
              <p:cNvSpPr txBox="1"/>
              <p:nvPr/>
            </p:nvSpPr>
            <p:spPr>
              <a:xfrm>
                <a:off x="1844264" y="2426097"/>
                <a:ext cx="556187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latin typeface="Cambria Math"/>
                          <a:ea typeface="Cambria Math"/>
                        </a:rPr>
                        <m:t>𝜑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7177" name="TextBox 71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1950" y="1528291"/>
                <a:ext cx="350417" cy="307777"/>
              </a:xfrm>
              <a:prstGeom prst="rect">
                <a:avLst/>
              </a:prstGeom>
              <a:blipFill rotWithShape="1">
                <a:blip r:embed="rId17"/>
                <a:stretch>
                  <a:fillRect b="-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78" name="TextBox 7177"/>
              <p:cNvSpPr txBox="1"/>
              <p:nvPr/>
            </p:nvSpPr>
            <p:spPr>
              <a:xfrm>
                <a:off x="6226175" y="3028988"/>
                <a:ext cx="2951476" cy="982109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𝑆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fun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178" name="TextBox 71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2707" y="1908076"/>
                <a:ext cx="1838132" cy="610936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1760870" y="2109377"/>
                <a:ext cx="646864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sz="2200" i="1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409" y="1328777"/>
                <a:ext cx="407547" cy="307777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2056642" y="2611667"/>
                <a:ext cx="653481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756" y="1645189"/>
                <a:ext cx="411716" cy="307777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79" name="TextBox 7178"/>
              <p:cNvSpPr txBox="1"/>
              <p:nvPr/>
            </p:nvSpPr>
            <p:spPr>
              <a:xfrm>
                <a:off x="4229124" y="4172085"/>
                <a:ext cx="4087621" cy="59886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lang="en-US" b="0" i="1" smtClean="0">
                          <a:latin typeface="Cambria Math"/>
                        </a:rPr>
                        <m:t>=2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179" name="TextBox 71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4495" y="2628156"/>
                <a:ext cx="2546787" cy="373051"/>
              </a:xfrm>
              <a:prstGeom prst="rect">
                <a:avLst/>
              </a:prstGeom>
              <a:blipFill rotWithShape="1">
                <a:blip r:embed="rId21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1504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" grpId="0"/>
      <p:bldP spid="17" grpId="0"/>
      <p:bldP spid="20" grpId="0"/>
      <p:bldP spid="22" grpId="0"/>
      <p:bldP spid="8" grpId="0"/>
      <p:bldP spid="13" grpId="0"/>
      <p:bldP spid="14" grpId="0"/>
      <p:bldP spid="23" grpId="0"/>
      <p:bldP spid="15" grpId="0"/>
      <p:bldP spid="31" grpId="0" animBg="1"/>
      <p:bldP spid="31" grpId="1" animBg="1"/>
      <p:bldP spid="31" grpId="2" animBg="1"/>
      <p:bldP spid="31" grpId="3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/>
      <p:bldP spid="43" grpId="1"/>
      <p:bldP spid="44" grpId="0"/>
      <p:bldP spid="7171" grpId="0"/>
      <p:bldP spid="7171" grpId="1"/>
      <p:bldP spid="48" grpId="0"/>
      <p:bldP spid="48" grpId="1"/>
      <p:bldP spid="49" grpId="0"/>
      <p:bldP spid="7176" grpId="0" animBg="1"/>
      <p:bldP spid="7176" grpId="1" animBg="1"/>
      <p:bldP spid="7177" grpId="0"/>
      <p:bldP spid="7177" grpId="1"/>
      <p:bldP spid="7178" grpId="0"/>
      <p:bldP spid="57" grpId="0"/>
      <p:bldP spid="58" grpId="0"/>
      <p:bldP spid="717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2782" y="748893"/>
            <a:ext cx="8965018" cy="1270050"/>
          </a:xfrm>
          <a:prstGeom prst="rect">
            <a:avLst/>
          </a:prstGeom>
        </p:spPr>
        <p:txBody>
          <a:bodyPr vert="horz" wrap="square" lIns="0" tIns="45298" rIns="0" bIns="0" rtlCol="0">
            <a:spAutoFit/>
          </a:bodyPr>
          <a:lstStyle/>
          <a:p>
            <a:pPr>
              <a:lnSpc>
                <a:spcPct val="107000"/>
              </a:lnSpc>
              <a:spcAft>
                <a:spcPts val="951"/>
              </a:spcAft>
            </a:pP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Parallelogramning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bissektrisasi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tomonni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o‘tmas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uchidan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hisoblaganda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3:2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nisbatda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diagonalni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nisbatda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5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169515" y="74709"/>
            <a:ext cx="8816436" cy="5958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1449872"/>
            <a:r>
              <a:rPr lang="en-US" sz="3700" b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Masalalar yechish</a:t>
            </a:r>
            <a:endParaRPr lang="ru-RU" sz="3700" b="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19802" y="4429818"/>
            <a:ext cx="2373737" cy="515736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pPr algn="r" defTabSz="1449872"/>
            <a:r>
              <a:rPr lang="en-US" sz="2400" i="1" kern="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2400" i="1" kern="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   </a:t>
            </a:r>
            <a:r>
              <a:rPr lang="en-US" sz="2400" i="1" kern="0" dirty="0">
                <a:latin typeface="Arial" pitchFamily="34" charset="0"/>
                <a:cs typeface="Arial" pitchFamily="34" charset="0"/>
              </a:rPr>
              <a:t>3:5</a:t>
            </a:r>
            <a:endParaRPr lang="ru-RU" sz="2400" kern="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85395" y="2000202"/>
                <a:ext cx="3124004" cy="881077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5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500" i="1">
                              <a:latin typeface="Cambria Math"/>
                            </a:rPr>
                            <m:t>𝐵𝐾</m:t>
                          </m:r>
                        </m:num>
                        <m:den>
                          <m:r>
                            <a:rPr lang="en-US" sz="2500" i="1">
                              <a:latin typeface="Cambria Math"/>
                            </a:rPr>
                            <m:t>𝐾𝐶</m:t>
                          </m:r>
                        </m:den>
                      </m:f>
                      <m:r>
                        <a:rPr lang="en-US" sz="25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5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500" i="1">
                              <a:latin typeface="Cambria Math"/>
                            </a:rPr>
                            <m:t>3</m:t>
                          </m:r>
                        </m:num>
                        <m:den>
                          <m:r>
                            <a:rPr lang="en-US" sz="25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500" i="1">
                          <a:latin typeface="Cambria Math"/>
                        </a:rPr>
                        <m:t>,  </m:t>
                      </m:r>
                      <m:f>
                        <m:fPr>
                          <m:ctrlPr>
                            <a:rPr lang="en-US" sz="25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500" i="1">
                              <a:latin typeface="Cambria Math"/>
                            </a:rPr>
                            <m:t>𝐵𝑂</m:t>
                          </m:r>
                        </m:num>
                        <m:den>
                          <m:r>
                            <a:rPr lang="en-US" sz="2500" i="1">
                              <a:latin typeface="Cambria Math"/>
                            </a:rPr>
                            <m:t>𝑂𝐷</m:t>
                          </m:r>
                        </m:den>
                      </m:f>
                      <m:r>
                        <a:rPr lang="en-US" sz="2500" i="1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805" y="1260004"/>
                <a:ext cx="1968231" cy="55502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4829" y="2800369"/>
                <a:ext cx="4610390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500" i="1">
                        <a:latin typeface="Cambria Math"/>
                      </a:rPr>
                      <m:t>∠</m:t>
                    </m:r>
                    <m:r>
                      <a:rPr lang="en-US" sz="2500" i="1">
                        <a:latin typeface="Cambria Math"/>
                      </a:rPr>
                      <m:t>𝐵𝐴𝐾</m:t>
                    </m:r>
                    <m:r>
                      <a:rPr lang="en-US" sz="2500" i="1">
                        <a:latin typeface="Cambria Math"/>
                      </a:rPr>
                      <m:t>=∠</m:t>
                    </m:r>
                    <m:r>
                      <a:rPr lang="en-US" sz="2500" i="1">
                        <a:latin typeface="Cambria Math"/>
                      </a:rPr>
                      <m:t>𝐾𝐴𝐷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chunki</a:t>
                </a:r>
                <a:r>
                  <a:rPr lang="en-US" sz="2500" dirty="0"/>
                  <a:t>  </a:t>
                </a:r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</a:rPr>
                      <m:t>𝐴𝐾</m:t>
                    </m:r>
                    <m:r>
                      <a:rPr lang="en-US" sz="2500" i="1">
                        <a:latin typeface="Cambria Math"/>
                      </a:rPr>
                      <m:t>=</m:t>
                    </m:r>
                    <m:r>
                      <a:rPr lang="en-US" sz="2500" i="1">
                        <a:latin typeface="Cambria Math"/>
                      </a:rPr>
                      <m:t>𝑙</m:t>
                    </m:r>
                  </m:oMath>
                </a14:m>
                <a:endParaRPr lang="ru-RU" sz="25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45" y="1764060"/>
                <a:ext cx="2904706" cy="338554"/>
              </a:xfrm>
              <a:prstGeom prst="rect">
                <a:avLst/>
              </a:prstGeom>
              <a:blipFill rotWithShape="1">
                <a:blip r:embed="rId4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араллелограмм 9"/>
          <p:cNvSpPr/>
          <p:nvPr/>
        </p:nvSpPr>
        <p:spPr>
          <a:xfrm>
            <a:off x="5257753" y="2228821"/>
            <a:ext cx="2400134" cy="914477"/>
          </a:xfrm>
          <a:prstGeom prst="parallelogram">
            <a:avLst>
              <a:gd name="adj" fmla="val 32108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5219757" y="2228821"/>
            <a:ext cx="1600089" cy="91447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Дуга 19"/>
          <p:cNvSpPr/>
          <p:nvPr/>
        </p:nvSpPr>
        <p:spPr>
          <a:xfrm>
            <a:off x="5183134" y="2866218"/>
            <a:ext cx="377825" cy="365693"/>
          </a:xfrm>
          <a:prstGeom prst="arc">
            <a:avLst>
              <a:gd name="adj1" fmla="val 16200000"/>
              <a:gd name="adj2" fmla="val 19942738"/>
            </a:avLst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22" name="Дуга 21"/>
          <p:cNvSpPr/>
          <p:nvPr/>
        </p:nvSpPr>
        <p:spPr>
          <a:xfrm>
            <a:off x="5372046" y="2960451"/>
            <a:ext cx="377825" cy="365693"/>
          </a:xfrm>
          <a:prstGeom prst="arc">
            <a:avLst>
              <a:gd name="adj1" fmla="val 16200000"/>
              <a:gd name="adj2" fmla="val 21221423"/>
            </a:avLst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23" name="Дуга 22"/>
          <p:cNvSpPr/>
          <p:nvPr/>
        </p:nvSpPr>
        <p:spPr>
          <a:xfrm rot="12536653">
            <a:off x="6395145" y="2087542"/>
            <a:ext cx="377825" cy="365693"/>
          </a:xfrm>
          <a:prstGeom prst="arc">
            <a:avLst>
              <a:gd name="adj1" fmla="val 16200000"/>
              <a:gd name="adj2" fmla="val 19942738"/>
            </a:avLst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5523647" y="2226629"/>
            <a:ext cx="1868346" cy="914477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885325" y="2974887"/>
                <a:ext cx="540105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7924" y="1873995"/>
                <a:ext cx="340285" cy="3077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149118" y="1885893"/>
                <a:ext cx="552623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4123" y="1187996"/>
                <a:ext cx="348172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486234" y="1949461"/>
                <a:ext cx="539697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588" y="1228040"/>
                <a:ext cx="340028" cy="3077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208664" y="2960452"/>
                <a:ext cx="563515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1709" y="1864902"/>
                <a:ext cx="355034" cy="30777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957466" y="2457441"/>
                <a:ext cx="557001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3411" y="1548036"/>
                <a:ext cx="350930" cy="30777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957466" y="1794590"/>
                <a:ext cx="675769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3</m:t>
                      </m:r>
                      <m:r>
                        <a:rPr lang="en-US" sz="2200" i="1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3411" y="1130481"/>
                <a:ext cx="425758" cy="30777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6982118" y="1802517"/>
                <a:ext cx="675769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2</m:t>
                      </m:r>
                      <m:r>
                        <a:rPr lang="en-US" sz="2200" i="1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8977" y="1135474"/>
                <a:ext cx="425758" cy="30777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537937" y="1890208"/>
                <a:ext cx="563818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𝐾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9127" y="1190714"/>
                <a:ext cx="355225" cy="30777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4873" y="3242857"/>
                <a:ext cx="7292802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500" i="1">
                        <a:latin typeface="Cambria Math"/>
                      </a:rPr>
                      <m:t>∠</m:t>
                    </m:r>
                    <m:r>
                      <a:rPr lang="en-US" sz="2500" i="1">
                        <a:latin typeface="Cambria Math"/>
                      </a:rPr>
                      <m:t>𝐵𝐾𝐴</m:t>
                    </m:r>
                    <m:r>
                      <a:rPr lang="en-US" sz="2500" i="1">
                        <a:latin typeface="Cambria Math"/>
                      </a:rPr>
                      <m:t>=∠</m:t>
                    </m:r>
                    <m:r>
                      <a:rPr lang="en-US" sz="2500" i="1">
                        <a:latin typeface="Cambria Math"/>
                      </a:rPr>
                      <m:t>𝐾𝐴𝐷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chunki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almashinuvchi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endParaRPr lang="ru-RU" sz="2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70" y="2042800"/>
                <a:ext cx="4594719" cy="338554"/>
              </a:xfrm>
              <a:prstGeom prst="rect">
                <a:avLst/>
              </a:prstGeom>
              <a:blipFill rotWithShape="1">
                <a:blip r:embed="rId13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16" y="3600536"/>
                <a:ext cx="8618388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500" i="1">
                          <a:latin typeface="Cambria Math"/>
                        </a:rPr>
                        <m:t>∠</m:t>
                      </m:r>
                      <m:r>
                        <a:rPr lang="en-US" sz="2500" i="1">
                          <a:latin typeface="Cambria Math"/>
                        </a:rPr>
                        <m:t>𝐵𝐴𝐾</m:t>
                      </m:r>
                      <m:r>
                        <a:rPr lang="en-US" sz="2500" i="1">
                          <a:latin typeface="Cambria Math"/>
                        </a:rPr>
                        <m:t>=∠</m:t>
                      </m:r>
                      <m:r>
                        <a:rPr lang="en-US" sz="2500" i="1">
                          <a:latin typeface="Cambria Math"/>
                        </a:rPr>
                        <m:t>𝐵𝐾𝐴</m:t>
                      </m:r>
                      <m:r>
                        <a:rPr lang="en-US" sz="2500" i="1">
                          <a:latin typeface="Cambria Math"/>
                        </a:rPr>
                        <m:t> =&gt;</m:t>
                      </m:r>
                      <m:r>
                        <a:rPr lang="en-US" sz="2500" i="1">
                          <a:latin typeface="Cambria Math"/>
                          <a:ea typeface="Cambria Math"/>
                        </a:rPr>
                        <m:t>𝐴𝐵</m:t>
                      </m:r>
                      <m:r>
                        <a:rPr lang="en-US" sz="25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500" i="1">
                          <a:latin typeface="Cambria Math"/>
                          <a:ea typeface="Cambria Math"/>
                        </a:rPr>
                        <m:t>𝐵𝐾</m:t>
                      </m:r>
                      <m:r>
                        <a:rPr lang="en-US" sz="2500" i="1">
                          <a:latin typeface="Cambria Math"/>
                          <a:ea typeface="Cambria Math"/>
                        </a:rPr>
                        <m:t> =&gt;  </m:t>
                      </m:r>
                      <m:r>
                        <a:rPr lang="en-US" sz="2500" i="1">
                          <a:latin typeface="Cambria Math"/>
                          <a:ea typeface="Cambria Math"/>
                        </a:rPr>
                        <m:t>𝐴𝐵</m:t>
                      </m:r>
                      <m:r>
                        <a:rPr lang="en-US" sz="2500" i="1">
                          <a:latin typeface="Cambria Math"/>
                          <a:ea typeface="Cambria Math"/>
                        </a:rPr>
                        <m:t>=3</m:t>
                      </m:r>
                      <m:r>
                        <a:rPr lang="en-US" sz="2500" i="1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500" i="1">
                          <a:latin typeface="Cambria Math"/>
                          <a:ea typeface="Cambria Math"/>
                        </a:rPr>
                        <m:t>,  </m:t>
                      </m:r>
                      <m:r>
                        <a:rPr lang="en-US" sz="2500" i="1">
                          <a:latin typeface="Cambria Math"/>
                          <a:ea typeface="Cambria Math"/>
                        </a:rPr>
                        <m:t>𝐴𝐷</m:t>
                      </m:r>
                      <m:r>
                        <a:rPr lang="en-US" sz="2500" i="1">
                          <a:latin typeface="Cambria Math"/>
                          <a:ea typeface="Cambria Math"/>
                        </a:rPr>
                        <m:t>=5</m:t>
                      </m:r>
                      <m:r>
                        <a:rPr lang="en-US" sz="2500" i="1"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" y="2268116"/>
                <a:ext cx="5429884" cy="338554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16" name="TextBox 9215"/>
              <p:cNvSpPr txBox="1"/>
              <p:nvPr/>
            </p:nvSpPr>
            <p:spPr>
              <a:xfrm>
                <a:off x="343193" y="4148398"/>
                <a:ext cx="4949087" cy="881077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𝐴𝐾</m:t>
                      </m:r>
                      <m:r>
                        <a:rPr lang="en-US" sz="2500" i="1">
                          <a:latin typeface="Cambria Math"/>
                        </a:rPr>
                        <m:t>=</m:t>
                      </m:r>
                      <m:r>
                        <a:rPr lang="en-US" sz="2500" i="1">
                          <a:latin typeface="Cambria Math"/>
                        </a:rPr>
                        <m:t>𝑙</m:t>
                      </m:r>
                      <m:r>
                        <a:rPr lang="en-US" sz="2500" i="1">
                          <a:latin typeface="Cambria Math"/>
                        </a:rPr>
                        <m:t> =&gt;  </m:t>
                      </m:r>
                      <m:f>
                        <m:fPr>
                          <m:ctrlPr>
                            <a:rPr lang="en-US" sz="25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𝐵𝑂</m:t>
                          </m:r>
                        </m:num>
                        <m:den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𝑂𝐷</m:t>
                          </m:r>
                        </m:den>
                      </m:f>
                      <m:r>
                        <a:rPr lang="en-US" sz="2500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𝐴𝐵</m:t>
                          </m:r>
                        </m:num>
                        <m:den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𝐴𝐷</m:t>
                          </m:r>
                        </m:den>
                      </m:f>
                      <m:r>
                        <a:rPr lang="en-US" sz="2500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3</m:t>
                          </m:r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num>
                        <m:den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5</m:t>
                          </m:r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den>
                      </m:f>
                      <m:r>
                        <a:rPr lang="en-US" sz="2500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3</m:t>
                          </m:r>
                        </m:num>
                        <m:den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9216" name="TextBox 92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23" y="2613235"/>
                <a:ext cx="3118097" cy="555024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>
            <a:off x="5372045" y="2521837"/>
            <a:ext cx="188912" cy="49913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957467" y="2120039"/>
            <a:ext cx="62335" cy="201893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3516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3" grpId="0"/>
      <p:bldP spid="4" grpId="0"/>
      <p:bldP spid="10" grpId="0" animBg="1"/>
      <p:bldP spid="20" grpId="0" animBg="1"/>
      <p:bldP spid="22" grpId="0" animBg="1"/>
      <p:bldP spid="23" grpId="0" animBg="1"/>
      <p:bldP spid="27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28" grpId="0"/>
      <p:bldP spid="92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74709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000" b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To‘g‘ri to‘rtburchak</a:t>
            </a:r>
            <a:endParaRPr lang="ru-RU" sz="4000" b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88706" y="2114512"/>
                <a:ext cx="2683204" cy="830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pPr algn="ctr"/>
                <a:r>
                  <a:rPr lang="en-US" sz="240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Perimetri</a:t>
                </a: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𝑃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=2(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𝑎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𝑏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)</m:t>
                      </m:r>
                    </m:oMath>
                  </m:oMathPara>
                </a14:m>
                <a:endParaRPr lang="en-US" sz="2400">
                  <a:solidFill>
                    <a:prstClr val="black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895" y="1332012"/>
                <a:ext cx="1690512" cy="5234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41122" y="3112469"/>
                <a:ext cx="2302205" cy="830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pPr algn="ctr"/>
                <a:r>
                  <a:rPr lang="en-US" sz="240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Yuzi</a:t>
                </a:r>
              </a:p>
              <a:p>
                <a:pPr lvl="0" algn="ctr"/>
                <a:r>
                  <a:rPr lang="en-US" sz="240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𝑆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𝑎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𝑏</m:t>
                    </m:r>
                  </m:oMath>
                </a14:m>
                <a:endParaRPr lang="en-US" sz="2400">
                  <a:solidFill>
                    <a:prstClr val="black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922" y="1960663"/>
                <a:ext cx="1450469" cy="5234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19100" y="4286395"/>
                <a:ext cx="2302205" cy="56611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𝑑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47" y="2700164"/>
                <a:ext cx="1450469" cy="35661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218595" y="859870"/>
            <a:ext cx="8580646" cy="103911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145143" tIns="72571" rIns="145143" bIns="72571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burchaklari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parallelogramm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29124" y="2424320"/>
            <a:ext cx="3314471" cy="1404836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V="1">
            <a:off x="4229124" y="2451518"/>
            <a:ext cx="3314471" cy="13506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 rot="16200000">
                <a:off x="4051391" y="2281004"/>
                <a:ext cx="552708" cy="488508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2552544" y="1436868"/>
                <a:ext cx="348172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 rot="10800000">
                <a:off x="4057245" y="3486227"/>
                <a:ext cx="552623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2556205" y="2196108"/>
                <a:ext cx="348172" cy="3077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 rot="5400000">
                <a:off x="7168618" y="3518328"/>
                <a:ext cx="552708" cy="488508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4516505" y="2216306"/>
                <a:ext cx="348172" cy="30777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200719" y="2248905"/>
                <a:ext cx="552623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6703" y="1416671"/>
                <a:ext cx="348172" cy="30777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717687" y="2737487"/>
                <a:ext cx="592370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2272" y="1724448"/>
                <a:ext cx="371448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594578" y="1893828"/>
                <a:ext cx="584996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4778" y="1192995"/>
                <a:ext cx="367665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372045" y="2785618"/>
                <a:ext cx="603077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𝑑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4575" y="1754768"/>
                <a:ext cx="377924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5000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6" grpId="0"/>
      <p:bldP spid="2" grpId="0" animBg="1"/>
      <p:bldP spid="3" grpId="0" animBg="1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4"/>
          <p:cNvSpPr txBox="1">
            <a:spLocks/>
          </p:cNvSpPr>
          <p:nvPr/>
        </p:nvSpPr>
        <p:spPr>
          <a:xfrm>
            <a:off x="0" y="45295"/>
            <a:ext cx="9144000" cy="595813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1449872"/>
            <a:r>
              <a:rPr lang="en-US" sz="3700" b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Masalalar yechish</a:t>
            </a:r>
            <a:endParaRPr lang="ru-RU" sz="3700" b="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00674" y="4172085"/>
            <a:ext cx="2123162" cy="592680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pPr defTabSz="1449872"/>
            <a:r>
              <a:rPr lang="en-US" i="1" kern="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i="1" kern="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kern="0" dirty="0">
                <a:latin typeface="Arial" pitchFamily="34" charset="0"/>
                <a:cs typeface="Arial" pitchFamily="34" charset="0"/>
              </a:rPr>
              <a:t>9</a:t>
            </a:r>
            <a:endParaRPr lang="ru-RU" kern="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4608" y="2114512"/>
                <a:ext cx="3962400" cy="761749"/>
              </a:xfrm>
              <a:prstGeom prst="rect">
                <a:avLst/>
              </a:prstGeom>
              <a:noFill/>
            </p:spPr>
            <p:txBody>
              <a:bodyPr wrap="square" lIns="91440" tIns="45721" rIns="91440" bIns="45721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kern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ker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i="1" ker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i="1" ker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ker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i="1" ker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i="1" ker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i="1" ker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i="1" ker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en-US" i="1" ker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ker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i="1" ker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07" y="1332012"/>
                <a:ext cx="2496450" cy="47366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43191" y="793497"/>
                <a:ext cx="8561770" cy="892552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sz="2900" i="1">
                        <a:solidFill>
                          <a:schemeClr val="tx1"/>
                        </a:solidFill>
                        <a:latin typeface="Cambria Math"/>
                      </a:rPr>
                      <m:t>𝐴𝐵𝐶𝐷</m:t>
                    </m:r>
                  </m:oMath>
                </a14:m>
                <a:r>
                  <a:rPr lang="en-US" sz="29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9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to‘rtburchakda</a:t>
                </a:r>
                <a:r>
                  <a:rPr lang="en-US" sz="29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9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9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29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900" i="1">
                        <a:solidFill>
                          <a:schemeClr val="tx1"/>
                        </a:solidFill>
                        <a:latin typeface="Cambria Math"/>
                      </a:rPr>
                      <m:t>=2;    </m:t>
                    </m:r>
                    <m:sSub>
                      <m:sSubPr>
                        <m:ctrlPr>
                          <a:rPr lang="en-US" sz="29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9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9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29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900" i="1">
                        <a:solidFill>
                          <a:schemeClr val="tx1"/>
                        </a:solidFill>
                        <a:latin typeface="Cambria Math"/>
                      </a:rPr>
                      <m:t>=6;   </m:t>
                    </m:r>
                    <m:sSub>
                      <m:sSubPr>
                        <m:ctrlPr>
                          <a:rPr lang="en-US" sz="29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9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29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US" sz="2900" i="1">
                        <a:solidFill>
                          <a:schemeClr val="tx1"/>
                        </a:solidFill>
                        <a:latin typeface="Cambria Math"/>
                      </a:rPr>
                      <m:t>=3</m:t>
                    </m:r>
                  </m:oMath>
                </a14:m>
                <a:r>
                  <a:rPr lang="en-US" sz="29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9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9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9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29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29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29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9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16222" y="499854"/>
                <a:ext cx="5394213" cy="553998"/>
              </a:xfrm>
              <a:blipFill rotWithShape="1">
                <a:blip r:embed="rId3"/>
                <a:stretch>
                  <a:fillRect l="-2599" t="-14286" b="-241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4642399" y="1771583"/>
            <a:ext cx="3929824" cy="1486025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714921" y="1771583"/>
            <a:ext cx="0" cy="14860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642399" y="2320903"/>
            <a:ext cx="392982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801201" y="1756270"/>
                <a:ext cx="721250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4923" y="1106342"/>
                <a:ext cx="451277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614533" y="1771583"/>
                <a:ext cx="729842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7385" y="1115988"/>
                <a:ext cx="456599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801199" y="2514595"/>
                <a:ext cx="729842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4922" y="1584040"/>
                <a:ext cx="456599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622980" y="2556999"/>
                <a:ext cx="729842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2707" y="1610752"/>
                <a:ext cx="456599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71776" y="3356054"/>
                <a:ext cx="4017217" cy="1058027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6</m:t>
                          </m:r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∙3</m:t>
                          </m:r>
                        </m:num>
                        <m:den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</a:rPr>
                        <m:t>=9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239" y="2114107"/>
                <a:ext cx="2504082" cy="6580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967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2" grpId="0" build="p"/>
      <p:bldP spid="3" grpId="0" animBg="1"/>
      <p:bldP spid="9" grpId="0"/>
      <p:bldP spid="16" grpId="0"/>
      <p:bldP spid="17" grpId="0"/>
      <p:bldP spid="18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1bc856dc4a44675f1dba5d8c68443b89394d2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5391</TotalTime>
  <Words>1372</Words>
  <Application>Microsoft Office PowerPoint</Application>
  <PresentationFormat>Экран (16:9)</PresentationFormat>
  <Paragraphs>269</Paragraphs>
  <Slides>19</Slides>
  <Notes>11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Office Theme</vt:lpstr>
      <vt:lpstr>Equation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549</cp:revision>
  <dcterms:created xsi:type="dcterms:W3CDTF">2020-04-09T07:32:19Z</dcterms:created>
  <dcterms:modified xsi:type="dcterms:W3CDTF">2021-03-04T04:12:09Z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