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1395" r:id="rId2"/>
    <p:sldId id="382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68" r:id="rId19"/>
    <p:sldId id="398" r:id="rId20"/>
  </p:sldIdLst>
  <p:sldSz cx="9144000" cy="5143500" type="screen16x9"/>
  <p:notesSz cx="5765800" cy="3244850"/>
  <p:custDataLst>
    <p:tags r:id="rId22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85" d="100"/>
          <a:sy n="85" d="100"/>
        </p:scale>
        <p:origin x="-906" y="-78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418281" indent="-160877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643509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00913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158316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217999-38D2-4461-9A4C-85397BA2B6AB}" type="slidenum">
              <a:rPr lang="ru-RU" sz="700"/>
              <a:pPr eaLnBrk="1" hangingPunct="1"/>
              <a:t>16</a:t>
            </a:fld>
            <a:endParaRPr lang="ru-RU" sz="7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418281" indent="-160877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643509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00913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158316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07E16D3-F644-4644-8BC8-0203AB2F8656}" type="slidenum">
              <a:rPr lang="ru-RU" sz="700"/>
              <a:pPr eaLnBrk="1" hangingPunct="1"/>
              <a:t>17</a:t>
            </a:fld>
            <a:endParaRPr lang="ru-RU" sz="7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0225" y="242888"/>
            <a:ext cx="2165350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47AFE-8BCC-4A76-8D7F-7E2E28B0DB6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118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79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418281" indent="-160877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643509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00913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158316" indent="-128702" eaLnBrk="0" hangingPunct="0"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AF6954-4D93-4AB7-933F-4E05521C5F72}" type="slidenum">
              <a:rPr lang="ru-RU" sz="700"/>
              <a:pPr eaLnBrk="1" hangingPunct="1"/>
              <a:t>15</a:t>
            </a:fld>
            <a:endParaRPr lang="ru-RU" sz="7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22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54517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4.png"/><Relationship Id="rId18" Type="http://schemas.openxmlformats.org/officeDocument/2006/relationships/image" Target="../media/image75.png"/><Relationship Id="rId7" Type="http://schemas.openxmlformats.org/officeDocument/2006/relationships/image" Target="../media/image78.png"/><Relationship Id="rId12" Type="http://schemas.openxmlformats.org/officeDocument/2006/relationships/image" Target="../media/image83.png"/><Relationship Id="rId17" Type="http://schemas.openxmlformats.org/officeDocument/2006/relationships/image" Target="../media/image74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5" Type="http://schemas.openxmlformats.org/officeDocument/2006/relationships/image" Target="../media/image85.png"/><Relationship Id="rId10" Type="http://schemas.openxmlformats.org/officeDocument/2006/relationships/image" Target="../media/image81.png"/><Relationship Id="rId9" Type="http://schemas.openxmlformats.org/officeDocument/2006/relationships/image" Target="../media/image74.png"/><Relationship Id="rId14" Type="http://schemas.openxmlformats.org/officeDocument/2006/relationships/image" Target="../media/image8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0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0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5" Type="http://schemas.openxmlformats.org/officeDocument/2006/relationships/image" Target="../media/image11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Relationship Id="rId14" Type="http://schemas.openxmlformats.org/officeDocument/2006/relationships/image" Target="../media/image1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image" Target="../media/image124.png"/><Relationship Id="rId3" Type="http://schemas.openxmlformats.org/officeDocument/2006/relationships/image" Target="../media/image114.png"/><Relationship Id="rId7" Type="http://schemas.openxmlformats.org/officeDocument/2006/relationships/image" Target="../media/image118.png"/><Relationship Id="rId12" Type="http://schemas.openxmlformats.org/officeDocument/2006/relationships/image" Target="../media/image123.png"/><Relationship Id="rId17" Type="http://schemas.openxmlformats.org/officeDocument/2006/relationships/image" Target="../media/image128.png"/><Relationship Id="rId2" Type="http://schemas.openxmlformats.org/officeDocument/2006/relationships/image" Target="../media/image113.png"/><Relationship Id="rId16" Type="http://schemas.openxmlformats.org/officeDocument/2006/relationships/image" Target="../media/image1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png"/><Relationship Id="rId11" Type="http://schemas.openxmlformats.org/officeDocument/2006/relationships/image" Target="../media/image122.png"/><Relationship Id="rId5" Type="http://schemas.openxmlformats.org/officeDocument/2006/relationships/image" Target="../media/image116.png"/><Relationship Id="rId15" Type="http://schemas.openxmlformats.org/officeDocument/2006/relationships/image" Target="../media/image126.png"/><Relationship Id="rId10" Type="http://schemas.openxmlformats.org/officeDocument/2006/relationships/image" Target="../media/image121.png"/><Relationship Id="rId4" Type="http://schemas.openxmlformats.org/officeDocument/2006/relationships/image" Target="../media/image115.png"/><Relationship Id="rId9" Type="http://schemas.openxmlformats.org/officeDocument/2006/relationships/image" Target="../media/image120.png"/><Relationship Id="rId14" Type="http://schemas.openxmlformats.org/officeDocument/2006/relationships/image" Target="../media/image12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13" Type="http://schemas.openxmlformats.org/officeDocument/2006/relationships/image" Target="../media/image139.png"/><Relationship Id="rId18" Type="http://schemas.openxmlformats.org/officeDocument/2006/relationships/image" Target="../media/image144.png"/><Relationship Id="rId3" Type="http://schemas.openxmlformats.org/officeDocument/2006/relationships/image" Target="../media/image129.png"/><Relationship Id="rId21" Type="http://schemas.openxmlformats.org/officeDocument/2006/relationships/image" Target="../media/image147.png"/><Relationship Id="rId7" Type="http://schemas.openxmlformats.org/officeDocument/2006/relationships/image" Target="../media/image133.png"/><Relationship Id="rId12" Type="http://schemas.openxmlformats.org/officeDocument/2006/relationships/image" Target="../media/image138.png"/><Relationship Id="rId17" Type="http://schemas.openxmlformats.org/officeDocument/2006/relationships/image" Target="../media/image143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42.png"/><Relationship Id="rId20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5" Type="http://schemas.openxmlformats.org/officeDocument/2006/relationships/image" Target="../media/image131.png"/><Relationship Id="rId15" Type="http://schemas.openxmlformats.org/officeDocument/2006/relationships/image" Target="../media/image141.png"/><Relationship Id="rId10" Type="http://schemas.openxmlformats.org/officeDocument/2006/relationships/image" Target="../media/image136.png"/><Relationship Id="rId19" Type="http://schemas.openxmlformats.org/officeDocument/2006/relationships/image" Target="../media/image145.png"/><Relationship Id="rId4" Type="http://schemas.openxmlformats.org/officeDocument/2006/relationships/image" Target="../media/image130.png"/><Relationship Id="rId9" Type="http://schemas.openxmlformats.org/officeDocument/2006/relationships/image" Target="../media/image135.png"/><Relationship Id="rId14" Type="http://schemas.openxmlformats.org/officeDocument/2006/relationships/image" Target="../media/image140.png"/><Relationship Id="rId22" Type="http://schemas.openxmlformats.org/officeDocument/2006/relationships/image" Target="../media/image14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png"/><Relationship Id="rId3" Type="http://schemas.openxmlformats.org/officeDocument/2006/relationships/image" Target="../media/image149.png"/><Relationship Id="rId7" Type="http://schemas.openxmlformats.org/officeDocument/2006/relationships/image" Target="../media/image153.png"/><Relationship Id="rId12" Type="http://schemas.openxmlformats.org/officeDocument/2006/relationships/image" Target="../media/image15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2.png"/><Relationship Id="rId11" Type="http://schemas.openxmlformats.org/officeDocument/2006/relationships/image" Target="../media/image157.png"/><Relationship Id="rId5" Type="http://schemas.openxmlformats.org/officeDocument/2006/relationships/image" Target="../media/image151.png"/><Relationship Id="rId10" Type="http://schemas.openxmlformats.org/officeDocument/2006/relationships/image" Target="../media/image156.png"/><Relationship Id="rId4" Type="http://schemas.openxmlformats.org/officeDocument/2006/relationships/image" Target="../media/image150.png"/><Relationship Id="rId9" Type="http://schemas.openxmlformats.org/officeDocument/2006/relationships/image" Target="../media/image15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4.png"/><Relationship Id="rId13" Type="http://schemas.openxmlformats.org/officeDocument/2006/relationships/image" Target="../media/image169.png"/><Relationship Id="rId3" Type="http://schemas.openxmlformats.org/officeDocument/2006/relationships/image" Target="../media/image159.png"/><Relationship Id="rId7" Type="http://schemas.openxmlformats.org/officeDocument/2006/relationships/image" Target="../media/image163.png"/><Relationship Id="rId12" Type="http://schemas.openxmlformats.org/officeDocument/2006/relationships/image" Target="../media/image16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2.png"/><Relationship Id="rId11" Type="http://schemas.openxmlformats.org/officeDocument/2006/relationships/image" Target="../media/image167.png"/><Relationship Id="rId5" Type="http://schemas.openxmlformats.org/officeDocument/2006/relationships/image" Target="../media/image161.png"/><Relationship Id="rId15" Type="http://schemas.openxmlformats.org/officeDocument/2006/relationships/image" Target="../media/image171.png"/><Relationship Id="rId10" Type="http://schemas.openxmlformats.org/officeDocument/2006/relationships/image" Target="../media/image166.png"/><Relationship Id="rId4" Type="http://schemas.openxmlformats.org/officeDocument/2006/relationships/image" Target="../media/image160.png"/><Relationship Id="rId9" Type="http://schemas.openxmlformats.org/officeDocument/2006/relationships/image" Target="../media/image165.png"/><Relationship Id="rId14" Type="http://schemas.openxmlformats.org/officeDocument/2006/relationships/image" Target="../media/image17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27.png"/><Relationship Id="rId21" Type="http://schemas.openxmlformats.org/officeDocument/2006/relationships/image" Target="../media/image45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43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54.png"/><Relationship Id="rId3" Type="http://schemas.openxmlformats.org/officeDocument/2006/relationships/image" Target="../media/image46.png"/><Relationship Id="rId7" Type="http://schemas.openxmlformats.org/officeDocument/2006/relationships/image" Target="../media/image49.png"/><Relationship Id="rId12" Type="http://schemas.openxmlformats.org/officeDocument/2006/relationships/image" Target="../media/image5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52.png"/><Relationship Id="rId5" Type="http://schemas.openxmlformats.org/officeDocument/2006/relationships/image" Target="../media/image48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4" Type="http://schemas.openxmlformats.org/officeDocument/2006/relationships/image" Target="../media/image47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6766" y="11626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512300" y="2025111"/>
            <a:ext cx="6444076" cy="817449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000" dirty="0" err="1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en-US" sz="3000" b="1" dirty="0" err="1">
                <a:solidFill>
                  <a:srgbClr val="002060"/>
                </a:solidFill>
                <a:latin typeface="Arial"/>
                <a:cs typeface="Arial"/>
              </a:rPr>
              <a:t>Takrorlash</a:t>
            </a:r>
            <a:r>
              <a:rPr lang="en-US" sz="3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/>
                <a:cs typeface="Arial"/>
              </a:rPr>
              <a:t>Uchburchaklar</a:t>
            </a:r>
            <a:r>
              <a:rPr lang="en-US" sz="3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3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/>
                <a:cs typeface="Arial"/>
              </a:rPr>
              <a:t>to‘rtburchaklar</a:t>
            </a:r>
            <a:r>
              <a:rPr lang="en-US" sz="3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6190" y="1983317"/>
            <a:ext cx="545553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6190" y="3328580"/>
            <a:ext cx="545553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7807736" y="394730"/>
            <a:ext cx="274790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7722278" y="859056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xmlns="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1983591" y="341099"/>
            <a:ext cx="4509421" cy="85440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610">
              <a:spcBef>
                <a:spcPts val="181"/>
              </a:spcBef>
              <a:defRPr/>
            </a:pPr>
            <a:r>
              <a:rPr lang="en-US" sz="5400" spc="8" dirty="0" err="1"/>
              <a:t>Geometriya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A33E4F2D-554C-4576-B654-C390DC0FFF38}"/>
              </a:ext>
            </a:extLst>
          </p:cNvPr>
          <p:cNvSpPr/>
          <p:nvPr/>
        </p:nvSpPr>
        <p:spPr>
          <a:xfrm>
            <a:off x="483870" y="389245"/>
            <a:ext cx="577604" cy="796348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45145" y="3291830"/>
            <a:ext cx="4711031" cy="1130355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Bef>
                <a:spcPts val="175"/>
              </a:spcBef>
            </a:pP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Komilov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Mirodil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Xosiljonovich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X.T.V.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tasarrufidagi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AFIDUM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matematika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fani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o‘qituvchisi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23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74709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b="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Romb</a:t>
            </a:r>
            <a:endParaRPr lang="ru-RU" sz="40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9100" y="3829156"/>
                <a:ext cx="2302205" cy="4587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47" y="2412132"/>
                <a:ext cx="1450469" cy="28900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4827" y="859870"/>
            <a:ext cx="9118101" cy="5928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r>
              <a:rPr lang="en-US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4343416" y="1771583"/>
            <a:ext cx="4114516" cy="1828954"/>
          </a:xfrm>
          <a:prstGeom prst="flowChartDecision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2"/>
          </p:cNvCxnSpPr>
          <p:nvPr/>
        </p:nvCxnSpPr>
        <p:spPr>
          <a:xfrm>
            <a:off x="6400674" y="1771583"/>
            <a:ext cx="0" cy="182895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1"/>
            <a:endCxn id="4" idx="3"/>
          </p:cNvCxnSpPr>
          <p:nvPr/>
        </p:nvCxnSpPr>
        <p:spPr>
          <a:xfrm>
            <a:off x="4343416" y="2686060"/>
            <a:ext cx="411451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0"/>
          </p:cNvCxnSpPr>
          <p:nvPr/>
        </p:nvCxnSpPr>
        <p:spPr>
          <a:xfrm flipH="1">
            <a:off x="5600629" y="1771583"/>
            <a:ext cx="800045" cy="148602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974488" y="2964458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100" y="1867426"/>
                <a:ext cx="37144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914877" y="1821362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543" y="1147346"/>
                <a:ext cx="37144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07191" y="2524583"/>
                <a:ext cx="61211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ru-RU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5729" y="1590332"/>
                <a:ext cx="38343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906175" y="2428412"/>
                <a:ext cx="61058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7030A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175" y="2428412"/>
                <a:ext cx="610580" cy="59283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Дуга 14"/>
          <p:cNvSpPr/>
          <p:nvPr/>
        </p:nvSpPr>
        <p:spPr>
          <a:xfrm rot="3021821">
            <a:off x="4339562" y="2411382"/>
            <a:ext cx="457238" cy="521689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 rot="12261028">
                <a:off x="5473104" y="2969961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2261028">
                <a:off x="3448246" y="1870892"/>
                <a:ext cx="348172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76681" y="3257607"/>
                <a:ext cx="1748904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𝑆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h</m:t>
                      </m:r>
                    </m:oMath>
                  </m:oMathPara>
                </a14:m>
                <a:endParaRPr lang="en-US" i="1" dirty="0">
                  <a:solidFill>
                    <a:prstClr val="black"/>
                  </a:solidFill>
                  <a:latin typeface="Cambria Math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47" y="2052092"/>
                <a:ext cx="1090042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 rot="10800000">
                <a:off x="6232939" y="2389165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926968" y="1505026"/>
                <a:ext cx="348172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15790" y="2866348"/>
                <a:ext cx="64686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167" y="1805622"/>
                <a:ext cx="407547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086426" y="2280292"/>
                <a:ext cx="65348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695" y="1436443"/>
                <a:ext cx="411716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79206" y="4240126"/>
                <a:ext cx="2302205" cy="77839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𝑆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16" y="2671018"/>
                <a:ext cx="1450469" cy="49034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556572" y="4404965"/>
                <a:ext cx="2694932" cy="59886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764" y="2774856"/>
                <a:ext cx="1679498" cy="373051"/>
              </a:xfrm>
              <a:prstGeom prst="rect">
                <a:avLst/>
              </a:prstGeom>
              <a:blipFill rotWithShape="1">
                <a:blip r:embed="rId1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751568" y="3765395"/>
            <a:ext cx="6227438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75029" y="1446169"/>
                <a:ext cx="1780708" cy="103911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 algn="ctr"/>
                <a:r>
                  <a:rPr lang="en-US" b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Perimetri</a:t>
                </a:r>
                <a:endParaRPr lang="en-U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47" y="910997"/>
                <a:ext cx="1107997" cy="646331"/>
              </a:xfrm>
              <a:prstGeom prst="rect">
                <a:avLst/>
              </a:prstGeom>
              <a:blipFill rotWithShape="1">
                <a:blip r:embed="rId17"/>
                <a:stretch>
                  <a:fillRect l="-4945" t="-4717" r="-49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7328" y="2328908"/>
                <a:ext cx="2281037" cy="103911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 algn="ctr"/>
                <a:r>
                  <a:rPr lang="en-US" b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endParaRPr lang="en-U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02" y="1467068"/>
                <a:ext cx="1420004" cy="646331"/>
              </a:xfrm>
              <a:prstGeom prst="rect">
                <a:avLst/>
              </a:prstGeom>
              <a:blipFill rotWithShape="1">
                <a:blip r:embed="rId18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367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 animBg="1"/>
      <p:bldP spid="4" grpId="0" animBg="1"/>
      <p:bldP spid="14" grpId="0"/>
      <p:bldP spid="30" grpId="0"/>
      <p:bldP spid="31" grpId="0"/>
      <p:bldP spid="31" grpId="1"/>
      <p:bldP spid="32" grpId="0"/>
      <p:bldP spid="32" grpId="1"/>
      <p:bldP spid="15" grpId="0" animBg="1"/>
      <p:bldP spid="15" grpId="1" animBg="1"/>
      <p:bldP spid="17" grpId="0"/>
      <p:bldP spid="17" grpId="1"/>
      <p:bldP spid="19" grpId="0"/>
      <p:bldP spid="35" grpId="0"/>
      <p:bldP spid="20" grpId="0"/>
      <p:bldP spid="36" grpId="0"/>
      <p:bldP spid="37" grpId="0"/>
      <p:bldP spid="22" grpId="0"/>
      <p:bldP spid="3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"/>
          <p:cNvSpPr txBox="1">
            <a:spLocks/>
          </p:cNvSpPr>
          <p:nvPr/>
        </p:nvSpPr>
        <p:spPr>
          <a:xfrm>
            <a:off x="151252" y="45295"/>
            <a:ext cx="8753710" cy="59581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57843" y="4271801"/>
            <a:ext cx="2295323" cy="592680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pPr defTabSz="1449872"/>
            <a:r>
              <a:rPr lang="en-US" i="1" kern="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i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kern="0" dirty="0">
                <a:latin typeface="Arial" pitchFamily="34" charset="0"/>
                <a:cs typeface="Arial" pitchFamily="34" charset="0"/>
              </a:rPr>
              <a:t>122</a:t>
            </a:r>
            <a:endParaRPr lang="ru-RU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Текст 2"/>
          <p:cNvSpPr>
            <a:spLocks noGrp="1"/>
          </p:cNvSpPr>
          <p:nvPr>
            <p:ph type="body" idx="1"/>
          </p:nvPr>
        </p:nvSpPr>
        <p:spPr>
          <a:xfrm>
            <a:off x="239039" y="663516"/>
            <a:ext cx="8561770" cy="892552"/>
          </a:xfrm>
        </p:spPr>
        <p:txBody>
          <a:bodyPr/>
          <a:lstStyle/>
          <a:p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2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решение 14"/>
          <p:cNvSpPr/>
          <p:nvPr/>
        </p:nvSpPr>
        <p:spPr>
          <a:xfrm>
            <a:off x="4343416" y="1657273"/>
            <a:ext cx="4114516" cy="1828954"/>
          </a:xfrm>
          <a:prstGeom prst="flowChartDecision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>
            <a:stCxn id="15" idx="0"/>
            <a:endCxn id="15" idx="2"/>
          </p:cNvCxnSpPr>
          <p:nvPr/>
        </p:nvCxnSpPr>
        <p:spPr>
          <a:xfrm>
            <a:off x="6400674" y="1657273"/>
            <a:ext cx="0" cy="182895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5" idx="1"/>
            <a:endCxn id="15" idx="3"/>
          </p:cNvCxnSpPr>
          <p:nvPr/>
        </p:nvCxnSpPr>
        <p:spPr>
          <a:xfrm>
            <a:off x="4343416" y="2571750"/>
            <a:ext cx="411451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974488" y="2850148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100" y="1795418"/>
                <a:ext cx="37144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14877" y="1707053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543" y="1075338"/>
                <a:ext cx="3714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 rot="10800000">
                <a:off x="6232939" y="2274855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3926968" y="1433018"/>
                <a:ext cx="34817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315790" y="2752038"/>
                <a:ext cx="64686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167" y="1733614"/>
                <a:ext cx="407547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86426" y="2165982"/>
                <a:ext cx="65348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695" y="1364435"/>
                <a:ext cx="411716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7" y="1428654"/>
                <a:ext cx="535027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=11,  </m:t>
                      </m:r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=60,  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899964"/>
                <a:ext cx="333155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0479" y="2049978"/>
                <a:ext cx="2694932" cy="59886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ru-RU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16" y="1291359"/>
                <a:ext cx="1679499" cy="373051"/>
              </a:xfrm>
              <a:prstGeom prst="rect">
                <a:avLst/>
              </a:prstGeom>
              <a:blipFill rotWithShape="1"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43193" y="2665405"/>
                <a:ext cx="306246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679041"/>
                <a:ext cx="191174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43192" y="3128547"/>
                <a:ext cx="333292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=121+3600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970792"/>
                <a:ext cx="208178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43192" y="3585786"/>
                <a:ext cx="227475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=3721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258824"/>
                <a:ext cx="142135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14608" y="4043024"/>
                <a:ext cx="2151322" cy="982109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3721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2546856"/>
                <a:ext cx="1344406" cy="61093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96969" y="4057775"/>
                <a:ext cx="1486653" cy="982109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61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170" y="2556148"/>
                <a:ext cx="929293" cy="61093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71955" y="4057775"/>
                <a:ext cx="3072023" cy="982109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=4∙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=122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463" y="2556148"/>
                <a:ext cx="1918346" cy="61093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707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/>
      <p:bldP spid="15" grpId="0" animBg="1"/>
      <p:bldP spid="22" grpId="0"/>
      <p:bldP spid="23" grpId="0"/>
      <p:bldP spid="28" grpId="0"/>
      <p:bldP spid="29" grpId="0"/>
      <p:bldP spid="30" grpId="0"/>
      <p:bldP spid="4" grpId="0"/>
      <p:bldP spid="7" grpId="0"/>
      <p:bldP spid="31" grpId="0"/>
      <p:bldP spid="32" grpId="0"/>
      <p:bldP spid="33" grpId="0"/>
      <p:bldP spid="34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74709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b="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Kvadrat</a:t>
            </a:r>
            <a:endParaRPr lang="ru-RU" sz="40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294" y="839078"/>
            <a:ext cx="8571908" cy="10391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25443" y="2415700"/>
            <a:ext cx="1942966" cy="164207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554117" y="2879885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391" y="1814150"/>
                <a:ext cx="3714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02142" y="3928714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607" y="2474848"/>
                <a:ext cx="37144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402142" y="1805332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607" y="1137248"/>
                <a:ext cx="37144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/>
          <p:cNvCxnSpPr/>
          <p:nvPr/>
        </p:nvCxnSpPr>
        <p:spPr>
          <a:xfrm>
            <a:off x="6725443" y="2415570"/>
            <a:ext cx="1942966" cy="164220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725443" y="2415700"/>
            <a:ext cx="1942966" cy="164207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 rot="10800000">
                <a:off x="6545317" y="3751544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123777" y="2363241"/>
                <a:ext cx="34817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250168" y="2899928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823" y="1826776"/>
                <a:ext cx="37144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 rot="5400000">
                <a:off x="8275326" y="3746948"/>
                <a:ext cx="552708" cy="488508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5213770" y="2360322"/>
                <a:ext cx="348172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277805" y="2276042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5305" y="1433766"/>
                <a:ext cx="348172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 rot="16200000">
                <a:off x="6547711" y="2244016"/>
                <a:ext cx="552708" cy="488508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125312" y="1413568"/>
                <a:ext cx="348172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 rot="7978586">
                <a:off x="7420572" y="2898050"/>
                <a:ext cx="552708" cy="488508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7978586">
                <a:off x="4675245" y="1825569"/>
                <a:ext cx="34817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769209" y="3013936"/>
                <a:ext cx="60307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872" y="1898594"/>
                <a:ext cx="37792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я соединительная линия 43"/>
          <p:cNvCxnSpPr/>
          <p:nvPr/>
        </p:nvCxnSpPr>
        <p:spPr>
          <a:xfrm>
            <a:off x="7223279" y="3486227"/>
            <a:ext cx="187917" cy="18411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8063993" y="3535130"/>
            <a:ext cx="147249" cy="17971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7182611" y="2734963"/>
            <a:ext cx="147249" cy="17971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23324" y="2800369"/>
            <a:ext cx="187917" cy="18411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16" y="1934033"/>
            <a:ext cx="4611611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16" y="2328380"/>
            <a:ext cx="4303834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17" y="2686059"/>
            <a:ext cx="6000132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16" y="3128547"/>
            <a:ext cx="5401892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7" y="3600537"/>
            <a:ext cx="6392547" cy="1039111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Дуга 51"/>
          <p:cNvSpPr/>
          <p:nvPr/>
        </p:nvSpPr>
        <p:spPr>
          <a:xfrm rot="19322821">
            <a:off x="6635874" y="3698715"/>
            <a:ext cx="407720" cy="46000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58" name="Дуга 57"/>
          <p:cNvSpPr/>
          <p:nvPr/>
        </p:nvSpPr>
        <p:spPr>
          <a:xfrm rot="1312123">
            <a:off x="6727259" y="3774242"/>
            <a:ext cx="407720" cy="46000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 rot="9926379">
            <a:off x="8389823" y="2353444"/>
            <a:ext cx="407720" cy="46000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0" name="Дуга 59"/>
          <p:cNvSpPr/>
          <p:nvPr/>
        </p:nvSpPr>
        <p:spPr>
          <a:xfrm rot="12441187">
            <a:off x="8278965" y="2236656"/>
            <a:ext cx="407720" cy="460002"/>
          </a:xfrm>
          <a:prstGeom prst="arc">
            <a:avLst>
              <a:gd name="adj1" fmla="val 16200000"/>
              <a:gd name="adj2" fmla="val 21078902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 rot="6096546">
            <a:off x="6580883" y="2399548"/>
            <a:ext cx="407783" cy="45993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2" name="Дуга 61"/>
          <p:cNvSpPr/>
          <p:nvPr/>
        </p:nvSpPr>
        <p:spPr>
          <a:xfrm rot="2603228">
            <a:off x="6681744" y="2338311"/>
            <a:ext cx="407720" cy="46000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3" name="Дуга 62"/>
          <p:cNvSpPr/>
          <p:nvPr/>
        </p:nvSpPr>
        <p:spPr>
          <a:xfrm rot="14462363">
            <a:off x="8292124" y="3730139"/>
            <a:ext cx="407783" cy="45993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4" name="Дуга 63"/>
          <p:cNvSpPr/>
          <p:nvPr/>
        </p:nvSpPr>
        <p:spPr>
          <a:xfrm rot="17236027">
            <a:off x="8394112" y="3652992"/>
            <a:ext cx="407783" cy="459932"/>
          </a:xfrm>
          <a:prstGeom prst="arc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265114" y="4385953"/>
                <a:ext cx="152140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101" y="2762880"/>
                <a:ext cx="949362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8" name="TextBox 2047"/>
              <p:cNvSpPr txBox="1"/>
              <p:nvPr/>
            </p:nvSpPr>
            <p:spPr>
              <a:xfrm>
                <a:off x="4229125" y="4400703"/>
                <a:ext cx="145324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48" name="TextBox 20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495" y="2772172"/>
                <a:ext cx="906467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9" name="TextBox 2048"/>
              <p:cNvSpPr txBox="1"/>
              <p:nvPr/>
            </p:nvSpPr>
            <p:spPr>
              <a:xfrm>
                <a:off x="6037367" y="4400704"/>
                <a:ext cx="1752303" cy="645479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49" name="TextBox 20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751" y="2772172"/>
                <a:ext cx="1092992" cy="40197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7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/>
      <p:bldP spid="27" grpId="0"/>
      <p:bldP spid="28" grpId="0"/>
      <p:bldP spid="33" grpId="0"/>
      <p:bldP spid="34" grpId="0"/>
      <p:bldP spid="38" grpId="0"/>
      <p:bldP spid="39" grpId="0"/>
      <p:bldP spid="40" grpId="0"/>
      <p:bldP spid="41" grpId="0"/>
      <p:bldP spid="42" grpId="0"/>
      <p:bldP spid="50" grpId="0"/>
      <p:bldP spid="53" grpId="0"/>
      <p:bldP spid="54" grpId="0"/>
      <p:bldP spid="55" grpId="0"/>
      <p:bldP spid="56" grpId="0"/>
      <p:bldP spid="52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57" grpId="0"/>
      <p:bldP spid="2048" grpId="0"/>
      <p:bldP spid="20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"/>
          <p:cNvSpPr txBox="1">
            <a:spLocks/>
          </p:cNvSpPr>
          <p:nvPr/>
        </p:nvSpPr>
        <p:spPr>
          <a:xfrm>
            <a:off x="151252" y="45295"/>
            <a:ext cx="8753710" cy="59581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69249" y="4557359"/>
            <a:ext cx="2295323" cy="537283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pPr defTabSz="1449872"/>
            <a:r>
              <a:rPr lang="en-US" sz="2500" i="1" kern="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500" i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2500" kern="0" dirty="0">
                <a:latin typeface="Arial" pitchFamily="34" charset="0"/>
                <a:cs typeface="Arial" pitchFamily="34" charset="0"/>
              </a:rPr>
              <a:t>36%</a:t>
            </a:r>
            <a:endParaRPr lang="ru-RU" sz="2500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Текст 2"/>
          <p:cNvSpPr>
            <a:spLocks noGrp="1"/>
          </p:cNvSpPr>
          <p:nvPr>
            <p:ph type="body" idx="1"/>
          </p:nvPr>
        </p:nvSpPr>
        <p:spPr>
          <a:xfrm>
            <a:off x="228901" y="649625"/>
            <a:ext cx="8561770" cy="781732"/>
          </a:xfrm>
        </p:spPr>
        <p:txBody>
          <a:bodyPr/>
          <a:lstStyle/>
          <a:p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20 %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kamaysa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foizga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86292" y="1386913"/>
            <a:ext cx="1942966" cy="164207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362991" y="776546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871" y="489176"/>
                <a:ext cx="37144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211017" y="1871142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3087" y="1178704"/>
                <a:ext cx="3714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/>
          <p:cNvSpPr/>
          <p:nvPr/>
        </p:nvSpPr>
        <p:spPr>
          <a:xfrm>
            <a:off x="7412810" y="1724277"/>
            <a:ext cx="1459780" cy="135708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769249" y="2116888"/>
                <a:ext cx="74721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4862" y="1333509"/>
                <a:ext cx="46782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782085" y="1185284"/>
                <a:ext cx="74721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984" y="746656"/>
                <a:ext cx="46782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860927" y="1580427"/>
                <a:ext cx="152140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553" y="995572"/>
                <a:ext cx="94936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60928" y="1985451"/>
                <a:ext cx="145324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553" y="1250712"/>
                <a:ext cx="90646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256007" y="1883967"/>
                <a:ext cx="179115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37" y="1186783"/>
                <a:ext cx="111729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53964" y="2410037"/>
                <a:ext cx="1593605" cy="59809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253" y="1518175"/>
                <a:ext cx="993862" cy="372538"/>
              </a:xfrm>
              <a:prstGeom prst="rect">
                <a:avLst/>
              </a:prstGeom>
              <a:blipFill rotWithShape="1">
                <a:blip r:embed="rId9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1253" y="1542964"/>
                <a:ext cx="1868032" cy="92830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𝑃</m:t>
                      </m:r>
                      <m:r>
                        <a:rPr lang="en-US" sz="2500" i="1">
                          <a:latin typeface="Cambria Math"/>
                        </a:rPr>
                        <m:t>−100 %</m:t>
                      </m:r>
                    </m:oMath>
                  </m:oMathPara>
                </a14:m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>
                          <a:latin typeface="Cambria Math"/>
                        </a:rPr>
                        <m:t> −80 %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94" y="971972"/>
                <a:ext cx="1176925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174747" y="1585983"/>
                <a:ext cx="2054377" cy="92830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4</m:t>
                      </m:r>
                      <m:r>
                        <a:rPr lang="en-US" sz="2500" i="1">
                          <a:latin typeface="Cambria Math"/>
                        </a:rPr>
                        <m:t>𝑎</m:t>
                      </m:r>
                      <m:r>
                        <a:rPr lang="en-US" sz="2500" i="1">
                          <a:latin typeface="Cambria Math"/>
                        </a:rPr>
                        <m:t>−100 %</m:t>
                      </m:r>
                    </m:oMath>
                  </m:oMathPara>
                </a14:m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4</m:t>
                          </m:r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>
                          <a:latin typeface="Cambria Math"/>
                        </a:rPr>
                        <m:t> −80 %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166" y="999071"/>
                <a:ext cx="1294329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4997" y="2571750"/>
                <a:ext cx="3404082" cy="89624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4</m:t>
                          </m:r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∙80%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4</m:t>
                          </m:r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∙100%</m:t>
                          </m:r>
                        </m:den>
                      </m:f>
                      <m:r>
                        <a:rPr lang="en-US" sz="2500" i="1">
                          <a:latin typeface="Cambria Math"/>
                        </a:rPr>
                        <m:t>=0,8</m:t>
                      </m:r>
                      <m:r>
                        <a:rPr lang="en-US" sz="2500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9" y="1620044"/>
                <a:ext cx="2144690" cy="56457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4608" y="3486227"/>
                <a:ext cx="4268942" cy="54202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25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5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500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5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500" i="1">
                                  <a:latin typeface="Cambria Math"/>
                                </a:rPr>
                                <m:t>0,8</m:t>
                              </m:r>
                              <m:r>
                                <a:rPr lang="en-US" sz="2500" i="1">
                                  <a:latin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500" i="1">
                          <a:latin typeface="Cambria Math"/>
                        </a:rPr>
                        <m:t>=0,64</m:t>
                      </m:r>
                      <m:sSup>
                        <m:sSupPr>
                          <m:ctrlPr>
                            <a:rPr lang="en-US" sz="25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2196108"/>
                <a:ext cx="2689582" cy="34144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41583" y="4023667"/>
                <a:ext cx="1933165" cy="92830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𝑆</m:t>
                      </m:r>
                      <m:r>
                        <a:rPr lang="en-US" sz="2500" i="1">
                          <a:latin typeface="Cambria Math"/>
                        </a:rPr>
                        <m:t>−100 %</m:t>
                      </m:r>
                    </m:oMath>
                  </m:oMathPara>
                </a14:m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>
                          <a:latin typeface="Cambria Math"/>
                        </a:rPr>
                        <m:t> −</m:t>
                      </m:r>
                      <m:r>
                        <m:rPr>
                          <m:sty m:val="p"/>
                        </m:rPr>
                        <a:rPr lang="en-US" sz="2500">
                          <a:latin typeface="Cambria Math"/>
                        </a:rPr>
                        <m:t>x</m:t>
                      </m:r>
                      <m:r>
                        <a:rPr lang="en-US" sz="2500">
                          <a:latin typeface="Cambria Math"/>
                        </a:rPr>
                        <m:t>  %   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205" y="2534662"/>
                <a:ext cx="1217961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285580" y="4043947"/>
                <a:ext cx="2507466" cy="92830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5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500" i="1">
                          <a:latin typeface="Cambria Math"/>
                        </a:rPr>
                        <m:t>−100 %</m:t>
                      </m:r>
                    </m:oMath>
                  </m:oMathPara>
                </a14:m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0,64</m:t>
                      </m:r>
                      <m:sSup>
                        <m:sSupPr>
                          <m:ctrlPr>
                            <a:rPr lang="en-US" sz="25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5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50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500">
                          <a:latin typeface="Cambria Math"/>
                        </a:rPr>
                        <m:t>x</m:t>
                      </m:r>
                      <m:r>
                        <a:rPr lang="en-US" sz="2500">
                          <a:latin typeface="Cambria Math"/>
                        </a:rPr>
                        <m:t>  %   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9994" y="2547437"/>
                <a:ext cx="1579791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56426" y="3257608"/>
                <a:ext cx="4057257" cy="93095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𝑥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0,64</m:t>
                          </m:r>
                          <m:sSup>
                            <m:sSupPr>
                              <m:ctrlPr>
                                <a:rPr lang="en-US" sz="25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500" i="1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5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∙100%</m:t>
                          </m:r>
                        </m:num>
                        <m:den>
                          <m:sSup>
                            <m:sSupPr>
                              <m:ctrlPr>
                                <a:rPr lang="en-US" sz="25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500" i="1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5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500" i="1">
                          <a:latin typeface="Cambria Math"/>
                        </a:rPr>
                        <m:t>=64%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713" y="2052092"/>
                <a:ext cx="2556213" cy="58644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93046" y="4172084"/>
                <a:ext cx="331574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100%−64%=36%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785" y="2628156"/>
                <a:ext cx="2089033" cy="33855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077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build="p"/>
      <p:bldP spid="21" grpId="0" animBg="1"/>
      <p:bldP spid="24" grpId="0"/>
      <p:bldP spid="25" grpId="0"/>
      <p:bldP spid="26" grpId="0" animBg="1"/>
      <p:bldP spid="35" grpId="0"/>
      <p:bldP spid="36" grpId="0"/>
      <p:bldP spid="3" grpId="0"/>
      <p:bldP spid="5" grpId="0"/>
      <p:bldP spid="6" grpId="0"/>
      <p:bldP spid="8" grpId="0"/>
      <p:bldP spid="9" grpId="0"/>
      <p:bldP spid="37" grpId="0"/>
      <p:bldP spid="10" grpId="0"/>
      <p:bldP spid="16" grpId="0"/>
      <p:bldP spid="38" grpId="0"/>
      <p:bldP spid="39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74709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b="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Trapetsiya</a:t>
            </a:r>
            <a:endParaRPr lang="ru-RU" sz="40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608" y="859870"/>
            <a:ext cx="8571908" cy="10391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parallel,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en-US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4572000" y="2228821"/>
            <a:ext cx="3085887" cy="1371715"/>
          </a:xfrm>
          <a:prstGeom prst="trapezoid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3" idx="1"/>
            <a:endCxn id="3" idx="3"/>
          </p:cNvCxnSpPr>
          <p:nvPr/>
        </p:nvCxnSpPr>
        <p:spPr>
          <a:xfrm>
            <a:off x="4743438" y="2914679"/>
            <a:ext cx="2743010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14876" y="2228821"/>
            <a:ext cx="0" cy="137171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572000" y="2228821"/>
            <a:ext cx="2743010" cy="1371715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914877" y="2228821"/>
            <a:ext cx="2743010" cy="1371715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30509" y="3356245"/>
                <a:ext cx="54010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364" y="2114227"/>
                <a:ext cx="340285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572000" y="1885893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519" y="1187996"/>
                <a:ext cx="34817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7216600" y="1968858"/>
                <a:ext cx="539697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709" y="1240259"/>
                <a:ext cx="340028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551540" y="3340573"/>
                <a:ext cx="56351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733" y="2104355"/>
                <a:ext cx="355034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165907" y="2670387"/>
                <a:ext cx="563818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666" y="1682179"/>
                <a:ext cx="355225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7371299" y="2670387"/>
                <a:ext cx="515172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175" y="1682179"/>
                <a:ext cx="324576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800585" y="2883335"/>
                <a:ext cx="64686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1816323"/>
                <a:ext cx="407547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714249" y="2571751"/>
                <a:ext cx="600762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210" y="1620044"/>
                <a:ext cx="378501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836443" y="2457441"/>
                <a:ext cx="55700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162" y="1548036"/>
                <a:ext cx="35093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775821" y="2943344"/>
                <a:ext cx="65348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003" y="1854125"/>
                <a:ext cx="411716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4608" y="1885892"/>
                <a:ext cx="349598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∥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</a:rPr>
                        <m:t>,  </m:t>
                      </m:r>
                      <m:r>
                        <a:rPr lang="en-US" sz="2500" i="1">
                          <a:latin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</a:rPr>
                        <m:t>∦</m:t>
                      </m:r>
                      <m:r>
                        <a:rPr lang="en-US" sz="2500" i="1">
                          <a:latin typeface="Cambria Math"/>
                        </a:rPr>
                        <m:t>𝐶𝐷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187996"/>
                <a:ext cx="2202590" cy="338554"/>
              </a:xfrm>
              <a:prstGeom prst="rect">
                <a:avLst/>
              </a:prstGeom>
              <a:blipFill rotWithShape="1">
                <a:blip r:embed="rId13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40161" y="2343132"/>
                <a:ext cx="3153824" cy="87843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𝐾𝐿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</a:rPr>
                        <m:t>𝑚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𝐵𝐶</m:t>
                          </m:r>
                          <m:r>
                            <a:rPr lang="en-US" sz="2500" i="1">
                              <a:latin typeface="Cambria Math"/>
                            </a:rPr>
                            <m:t>+</m:t>
                          </m:r>
                          <m:r>
                            <a:rPr lang="en-US" sz="2500" i="1">
                              <a:latin typeface="Cambria Math"/>
                            </a:rPr>
                            <m:t>𝐴𝐷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06" y="1476028"/>
                <a:ext cx="1987019" cy="55335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800584" y="2454761"/>
                <a:ext cx="51934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1546348"/>
                <a:ext cx="32720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686293" y="3486227"/>
                <a:ext cx="563818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527" y="2196108"/>
                <a:ext cx="355225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 rot="10800000">
                <a:off x="4729725" y="3241937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2979891" y="2042220"/>
                <a:ext cx="348172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16" y="3143298"/>
                <a:ext cx="1428374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𝐵𝐾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1980084"/>
                <a:ext cx="899925" cy="33855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357008" y="3143298"/>
                <a:ext cx="2872116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𝐴𝐶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500" i="1">
                          <a:latin typeface="Cambria Math"/>
                        </a:rPr>
                        <m:t>, </m:t>
                      </m:r>
                      <m:r>
                        <a:rPr lang="en-US" sz="2500" i="1">
                          <a:latin typeface="Cambria Math"/>
                        </a:rPr>
                        <m:t>𝐵𝐷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5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5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962" y="1980084"/>
                <a:ext cx="1809533" cy="33855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16" y="3600536"/>
                <a:ext cx="3889435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𝑃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𝐶𝐷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2268116"/>
                <a:ext cx="2450479" cy="33855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-15093" y="4057776"/>
                <a:ext cx="4015632" cy="87843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𝑆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𝐵𝐶</m:t>
                          </m:r>
                          <m:r>
                            <a:rPr lang="en-US" sz="2500" i="1">
                              <a:latin typeface="Cambria Math"/>
                            </a:rPr>
                            <m:t>+</m:t>
                          </m:r>
                          <m:r>
                            <a:rPr lang="en-US" sz="2500" i="1">
                              <a:latin typeface="Cambria Math"/>
                            </a:rPr>
                            <m:t>𝐴𝐷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𝐵𝐾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509" y="2556148"/>
                <a:ext cx="2529988" cy="55335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>
            <a:off x="4611629" y="2943343"/>
            <a:ext cx="26747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7347174" y="2943343"/>
            <a:ext cx="26747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998987" y="3829157"/>
                <a:ext cx="4801822" cy="87843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𝐴𝐾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𝐴𝐷</m:t>
                          </m:r>
                          <m:r>
                            <a:rPr lang="en-US" sz="2500" i="1">
                              <a:latin typeface="Cambria Math"/>
                            </a:rPr>
                            <m:t>−</m:t>
                          </m:r>
                          <m:r>
                            <a:rPr lang="en-US" sz="2500" i="1"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latin typeface="Cambria Math"/>
                        </a:rPr>
                        <m:t>, </m:t>
                      </m:r>
                      <m:r>
                        <a:rPr lang="en-US" sz="2500" i="1">
                          <a:latin typeface="Cambria Math"/>
                        </a:rPr>
                        <m:t>𝐾𝐷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𝐴𝐷</m:t>
                          </m:r>
                          <m:r>
                            <a:rPr lang="en-US" sz="2500" i="1">
                              <a:latin typeface="Cambria Math"/>
                            </a:rPr>
                            <m:t>+</m:t>
                          </m:r>
                          <m:r>
                            <a:rPr lang="en-US" sz="2500" i="1"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500" y="2412132"/>
                <a:ext cx="3025315" cy="55335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63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7" grpId="0"/>
      <p:bldP spid="65" grpId="0"/>
      <p:bldP spid="66" grpId="0"/>
      <p:bldP spid="67" grpId="0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19" grpId="0"/>
      <p:bldP spid="20" grpId="0"/>
      <p:bldP spid="74" grpId="0"/>
      <p:bldP spid="75" grpId="0"/>
      <p:bldP spid="22" grpId="0"/>
      <p:bldP spid="23" grpId="0"/>
      <p:bldP spid="25" grpId="0"/>
      <p:bldP spid="26" grpId="0"/>
      <p:bldP spid="76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228601" y="771550"/>
            <a:ext cx="8839199" cy="86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500" dirty="0" err="1"/>
              <a:t>To‘g‘ri</a:t>
            </a:r>
            <a:r>
              <a:rPr lang="en-US" sz="2500" dirty="0"/>
              <a:t> </a:t>
            </a:r>
            <a:r>
              <a:rPr lang="en-US" sz="2500" dirty="0" err="1"/>
              <a:t>burchakli</a:t>
            </a:r>
            <a:r>
              <a:rPr lang="en-US" sz="2500" dirty="0"/>
              <a:t> </a:t>
            </a:r>
            <a:r>
              <a:rPr lang="en-US" sz="2500" dirty="0" err="1"/>
              <a:t>trapetsiyaning</a:t>
            </a:r>
            <a:r>
              <a:rPr lang="en-US" sz="2500" dirty="0"/>
              <a:t> </a:t>
            </a:r>
            <a:r>
              <a:rPr lang="en-US" sz="2500" dirty="0" err="1"/>
              <a:t>kichik</a:t>
            </a:r>
            <a:r>
              <a:rPr lang="en-US" sz="2500" dirty="0"/>
              <a:t> yon </a:t>
            </a:r>
            <a:r>
              <a:rPr lang="en-US" sz="2500" dirty="0" err="1"/>
              <a:t>tomoni</a:t>
            </a:r>
            <a:r>
              <a:rPr lang="en-US" sz="2500" dirty="0"/>
              <a:t> 6 </a:t>
            </a:r>
            <a:r>
              <a:rPr lang="en-US" sz="2500" dirty="0" err="1"/>
              <a:t>ga</a:t>
            </a:r>
            <a:r>
              <a:rPr lang="en-US" sz="2500" dirty="0"/>
              <a:t>, </a:t>
            </a:r>
            <a:r>
              <a:rPr lang="en-US" sz="2500" dirty="0" err="1"/>
              <a:t>asoslari</a:t>
            </a:r>
            <a:r>
              <a:rPr lang="en-US" sz="2500" dirty="0"/>
              <a:t> 9 </a:t>
            </a:r>
            <a:r>
              <a:rPr lang="en-US" sz="2500" dirty="0" err="1"/>
              <a:t>va</a:t>
            </a:r>
            <a:r>
              <a:rPr lang="en-US" sz="2500" dirty="0"/>
              <a:t> 12 </a:t>
            </a:r>
            <a:r>
              <a:rPr lang="en-US" sz="2500" dirty="0" err="1"/>
              <a:t>bo‘lsa</a:t>
            </a:r>
            <a:r>
              <a:rPr lang="en-US" sz="2500" dirty="0"/>
              <a:t> </a:t>
            </a:r>
            <a:r>
              <a:rPr lang="en-US" sz="2500" dirty="0" err="1"/>
              <a:t>uning</a:t>
            </a:r>
            <a:r>
              <a:rPr lang="en-US" sz="2500" dirty="0"/>
              <a:t> </a:t>
            </a:r>
            <a:r>
              <a:rPr lang="en-US" sz="2500" dirty="0" err="1"/>
              <a:t>yuzini</a:t>
            </a:r>
            <a:r>
              <a:rPr lang="en-US" sz="2500" dirty="0"/>
              <a:t> toping.</a:t>
            </a:r>
            <a:endParaRPr lang="ru-RU" sz="2500" dirty="0"/>
          </a:p>
        </p:txBody>
      </p:sp>
      <p:sp>
        <p:nvSpPr>
          <p:cNvPr id="15" name="object 4"/>
          <p:cNvSpPr txBox="1">
            <a:spLocks/>
          </p:cNvSpPr>
          <p:nvPr/>
        </p:nvSpPr>
        <p:spPr>
          <a:xfrm>
            <a:off x="151252" y="45295"/>
            <a:ext cx="8753710" cy="59581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7484" y="3773798"/>
                <a:ext cx="5714605" cy="982109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9+12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∙6</m:t>
                      </m:r>
                      <m:r>
                        <a:rPr lang="en-US" b="0" i="1" smtClean="0">
                          <a:latin typeface="Cambria Math"/>
                        </a:rPr>
                        <m:t>=21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∙3=63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31" y="2377260"/>
                <a:ext cx="3600400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571776" y="2114512"/>
            <a:ext cx="0" cy="13717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71776" y="2114512"/>
            <a:ext cx="171438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71776" y="3486227"/>
            <a:ext cx="308588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286158" y="2114512"/>
            <a:ext cx="1371505" cy="13717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 rot="10800000">
                <a:off x="404099" y="3145373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254596" y="1981391"/>
                <a:ext cx="34817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5056" y="3238155"/>
                <a:ext cx="57613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90" y="2039838"/>
                <a:ext cx="36298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168720" y="1738345"/>
                <a:ext cx="574606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6369" y="1095050"/>
                <a:ext cx="362022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10999" y="1691381"/>
                <a:ext cx="589363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936" y="1065466"/>
                <a:ext cx="371319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511932" y="3238155"/>
                <a:ext cx="602900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639" y="2039838"/>
                <a:ext cx="379848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408803" y="1809047"/>
                <a:ext cx="5163421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=9,   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</a:rPr>
                        <m:t>=12,  </m:t>
                      </m:r>
                      <m:r>
                        <a:rPr lang="en-US" sz="2500" i="1">
                          <a:latin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664" y="1139588"/>
                <a:ext cx="3253135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96530" y="2262929"/>
                <a:ext cx="1018436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𝑆</m:t>
                      </m:r>
                      <m:r>
                        <a:rPr lang="en-US" sz="2500" i="1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005" y="1425506"/>
                <a:ext cx="641650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52512" y="2686061"/>
                <a:ext cx="2401647" cy="99102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258" y="1692052"/>
                <a:ext cx="1497461" cy="61645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535243" y="4043024"/>
                <a:ext cx="1465521" cy="592835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=63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430" y="2546856"/>
                <a:ext cx="92332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89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2" grpId="0"/>
      <p:bldP spid="13" grpId="0"/>
      <p:bldP spid="14" grpId="0"/>
      <p:bldP spid="28" grpId="0"/>
      <p:bldP spid="29" grpId="0"/>
      <p:bldP spid="30" grpId="0"/>
      <p:bldP spid="16" grpId="0"/>
      <p:bldP spid="17" grpId="0"/>
      <p:bldP spid="18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5"/>
          <p:cNvSpPr txBox="1">
            <a:spLocks noChangeArrowheads="1"/>
          </p:cNvSpPr>
          <p:nvPr/>
        </p:nvSpPr>
        <p:spPr bwMode="auto">
          <a:xfrm>
            <a:off x="76203" y="890826"/>
            <a:ext cx="8991600" cy="86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500" dirty="0" err="1"/>
              <a:t>Teng</a:t>
            </a:r>
            <a:r>
              <a:rPr lang="en-US" sz="2500" dirty="0"/>
              <a:t> </a:t>
            </a:r>
            <a:r>
              <a:rPr lang="en-US" sz="2500" dirty="0" err="1"/>
              <a:t>yonli</a:t>
            </a:r>
            <a:r>
              <a:rPr lang="en-US" sz="2500" dirty="0"/>
              <a:t> </a:t>
            </a:r>
            <a:r>
              <a:rPr lang="en-US" sz="2500" dirty="0" err="1"/>
              <a:t>trapetsiyaning</a:t>
            </a:r>
            <a:r>
              <a:rPr lang="en-US" sz="2500" dirty="0"/>
              <a:t> </a:t>
            </a:r>
            <a:r>
              <a:rPr lang="en-US" sz="2500" dirty="0" err="1"/>
              <a:t>perimetri</a:t>
            </a:r>
            <a:r>
              <a:rPr lang="en-US" sz="2500" dirty="0"/>
              <a:t> 32, yon </a:t>
            </a:r>
            <a:r>
              <a:rPr lang="en-US" sz="2500" dirty="0" err="1"/>
              <a:t>tomoni</a:t>
            </a:r>
            <a:r>
              <a:rPr lang="en-US" sz="2500" dirty="0"/>
              <a:t> 5 </a:t>
            </a:r>
            <a:r>
              <a:rPr lang="en-US" sz="2500" dirty="0" err="1"/>
              <a:t>va</a:t>
            </a:r>
            <a:r>
              <a:rPr lang="en-US" sz="2500" dirty="0"/>
              <a:t> </a:t>
            </a:r>
            <a:r>
              <a:rPr lang="en-US" sz="2500" dirty="0" err="1"/>
              <a:t>yuzi</a:t>
            </a:r>
            <a:r>
              <a:rPr lang="en-US" sz="2500" dirty="0"/>
              <a:t> 44 </a:t>
            </a:r>
            <a:r>
              <a:rPr lang="en-US" sz="2500" dirty="0" err="1"/>
              <a:t>ga</a:t>
            </a:r>
            <a:r>
              <a:rPr lang="en-US" sz="2500" dirty="0"/>
              <a:t> </a:t>
            </a:r>
            <a:r>
              <a:rPr lang="en-US" sz="2500" dirty="0" err="1"/>
              <a:t>teng</a:t>
            </a:r>
            <a:r>
              <a:rPr lang="en-US" sz="2500" dirty="0"/>
              <a:t>. </a:t>
            </a:r>
            <a:r>
              <a:rPr lang="en-US" sz="2500" dirty="0" err="1"/>
              <a:t>Trapetsiyaning</a:t>
            </a:r>
            <a:r>
              <a:rPr lang="en-US" sz="2500" dirty="0"/>
              <a:t> </a:t>
            </a:r>
            <a:r>
              <a:rPr lang="en-US" sz="2500" dirty="0" err="1"/>
              <a:t>balandligini</a:t>
            </a:r>
            <a:r>
              <a:rPr lang="en-US" sz="2500" dirty="0"/>
              <a:t> toping. </a:t>
            </a:r>
            <a:endParaRPr lang="ru-RU" sz="25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151252" y="45295"/>
            <a:ext cx="8753710" cy="59581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</a:t>
            </a:r>
            <a:r>
              <a:rPr lang="en-US" sz="3700" b="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914653" y="2228821"/>
            <a:ext cx="2514426" cy="1371715"/>
          </a:xfrm>
          <a:prstGeom prst="trapezoi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257529" y="2228821"/>
            <a:ext cx="0" cy="13717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5962" y="3371917"/>
                <a:ext cx="57613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72" y="2124100"/>
                <a:ext cx="362983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868828" y="1803340"/>
                <a:ext cx="574606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461" y="1135993"/>
                <a:ext cx="362022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00361" y="1907604"/>
                <a:ext cx="589363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55" y="1201673"/>
                <a:ext cx="371319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97203" y="3520335"/>
                <a:ext cx="603203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72" y="2217594"/>
                <a:ext cx="380039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14787" y="3371917"/>
                <a:ext cx="602900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431" y="2124100"/>
                <a:ext cx="379848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3328" y="1809047"/>
                <a:ext cx="457090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𝑃</m:t>
                    </m:r>
                    <m:r>
                      <a:rPr lang="en-US" sz="2500" i="1">
                        <a:latin typeface="Cambria Math"/>
                      </a:rPr>
                      <m:t>=32,</m:t>
                    </m:r>
                  </m:oMath>
                </a14:m>
                <a:r>
                  <a:rPr lang="en-US" sz="2500" dirty="0"/>
                  <a:t>  </a:t>
                </a:r>
                <a14:m>
                  <m:oMath xmlns:m="http://schemas.openxmlformats.org/officeDocument/2006/math">
                    <m:r>
                      <a:rPr lang="en-US" sz="2500" i="1" dirty="0">
                        <a:latin typeface="Cambria Math"/>
                      </a:rPr>
                      <m:t>𝑆</m:t>
                    </m:r>
                    <m:r>
                      <a:rPr lang="en-US" sz="2500" i="1" dirty="0">
                        <a:latin typeface="Cambria Math"/>
                      </a:rPr>
                      <m:t>=44,</m:t>
                    </m:r>
                  </m:oMath>
                </a14:m>
                <a:r>
                  <a:rPr lang="en-US" sz="2500" dirty="0"/>
                  <a:t>  </a:t>
                </a:r>
                <a14:m>
                  <m:oMath xmlns:m="http://schemas.openxmlformats.org/officeDocument/2006/math">
                    <m:r>
                      <a:rPr lang="en-US" sz="2500" i="1" dirty="0">
                        <a:latin typeface="Cambria Math"/>
                      </a:rPr>
                      <m:t>𝐴𝐵</m:t>
                    </m:r>
                    <m:r>
                      <a:rPr lang="en-US" sz="2500" i="1" dirty="0">
                        <a:latin typeface="Cambria Math"/>
                      </a:rPr>
                      <m:t>=</m:t>
                    </m:r>
                    <m:r>
                      <a:rPr lang="en-US" sz="2500" i="1" dirty="0">
                        <a:latin typeface="Cambria Math"/>
                      </a:rPr>
                      <m:t>𝐶𝐷</m:t>
                    </m:r>
                    <m:r>
                      <a:rPr lang="en-US" sz="2500" i="1" dirty="0">
                        <a:latin typeface="Cambria Math"/>
                      </a:rPr>
                      <m:t>=5</m:t>
                    </m:r>
                  </m:oMath>
                </a14:m>
                <a:endParaRPr lang="ru-RU" sz="25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829" y="1139588"/>
                <a:ext cx="2879827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53529" y="2228821"/>
                <a:ext cx="1289048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𝐵𝐾</m:t>
                      </m:r>
                      <m:r>
                        <a:rPr lang="en-US" sz="2500" i="1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916" y="1404020"/>
                <a:ext cx="812145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86248" y="2800369"/>
                <a:ext cx="4041786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𝐶𝐷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</a:rPr>
                        <m:t>=32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471" y="1764060"/>
                <a:ext cx="2546466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31" y="3177406"/>
                <a:ext cx="3545138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5+</m:t>
                      </m:r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+5+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</a:rPr>
                        <m:t>=32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487" y="2001570"/>
                <a:ext cx="223356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66235" y="3600536"/>
                <a:ext cx="2405899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𝐵𝐶</m:t>
                      </m:r>
                      <m:r>
                        <a:rPr lang="en-US" sz="2500" i="1">
                          <a:latin typeface="Cambria Math"/>
                        </a:rPr>
                        <m:t>+</m:t>
                      </m:r>
                      <m:r>
                        <a:rPr lang="en-US" sz="2500" i="1">
                          <a:latin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</a:rPr>
                        <m:t>=22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6887" y="2268116"/>
                <a:ext cx="1515800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5670" y="3943466"/>
                <a:ext cx="2900205" cy="87843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𝑆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𝐵𝐶</m:t>
                          </m:r>
                          <m:r>
                            <a:rPr lang="en-US" sz="2500" i="1">
                              <a:latin typeface="Cambria Math"/>
                            </a:rPr>
                            <m:t>+</m:t>
                          </m:r>
                          <m:r>
                            <a:rPr lang="en-US" sz="2500" i="1">
                              <a:latin typeface="Cambria Math"/>
                            </a:rPr>
                            <m:t>𝐴𝐷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𝐵𝐾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83" y="2484140"/>
                <a:ext cx="1827230" cy="5533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314787" y="3943466"/>
                <a:ext cx="2190854" cy="87843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44=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22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𝐵𝐾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431" y="2484140"/>
                <a:ext cx="1380314" cy="55335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714922" y="4157334"/>
                <a:ext cx="1422777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  <a:ea typeface="Cambria Math"/>
                        </a:rPr>
                        <m:t>𝐵𝐾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=4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599" y="2618864"/>
                <a:ext cx="896399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971799" y="2914679"/>
            <a:ext cx="17143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200495" y="2914679"/>
            <a:ext cx="17143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3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3" grpId="0" animBg="1"/>
      <p:bldP spid="8" grpId="0"/>
      <p:bldP spid="31" grpId="0"/>
      <p:bldP spid="32" grpId="0"/>
      <p:bldP spid="33" grpId="0"/>
      <p:bldP spid="34" grpId="0"/>
      <p:bldP spid="9" grpId="0"/>
      <p:bldP spid="10" grpId="0"/>
      <p:bldP spid="11" grpId="0"/>
      <p:bldP spid="38" grpId="0"/>
      <p:bldP spid="39" grpId="0"/>
      <p:bldP spid="12" grpId="0"/>
      <p:bldP spid="41" grpId="0"/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Freeform 2"/>
          <p:cNvSpPr>
            <a:spLocks/>
          </p:cNvSpPr>
          <p:nvPr/>
        </p:nvSpPr>
        <p:spPr bwMode="auto">
          <a:xfrm>
            <a:off x="571777" y="2377909"/>
            <a:ext cx="5372100" cy="2057400"/>
          </a:xfrm>
          <a:custGeom>
            <a:avLst/>
            <a:gdLst>
              <a:gd name="T0" fmla="*/ 1054100 w 3384"/>
              <a:gd name="T1" fmla="*/ 25400 h 1728"/>
              <a:gd name="T2" fmla="*/ 0 w 3384"/>
              <a:gd name="T3" fmla="*/ 2743200 h 1728"/>
              <a:gd name="T4" fmla="*/ 5372100 w 3384"/>
              <a:gd name="T5" fmla="*/ 2717800 h 1728"/>
              <a:gd name="T6" fmla="*/ 3298826 w 3384"/>
              <a:gd name="T7" fmla="*/ 0 h 1728"/>
              <a:gd name="T8" fmla="*/ 1054100 w 3384"/>
              <a:gd name="T9" fmla="*/ 25400 h 1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84"/>
              <a:gd name="T16" fmla="*/ 0 h 1728"/>
              <a:gd name="T17" fmla="*/ 3384 w 3384"/>
              <a:gd name="T18" fmla="*/ 1728 h 1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84" h="1728">
                <a:moveTo>
                  <a:pt x="664" y="16"/>
                </a:moveTo>
                <a:lnTo>
                  <a:pt x="0" y="1728"/>
                </a:lnTo>
                <a:lnTo>
                  <a:pt x="3384" y="1712"/>
                </a:lnTo>
                <a:lnTo>
                  <a:pt x="2078" y="0"/>
                </a:lnTo>
                <a:lnTo>
                  <a:pt x="664" y="1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lIns="81628" tIns="40814" rIns="81628" bIns="40814"/>
          <a:lstStyle/>
          <a:p>
            <a:endParaRPr lang="ru-RU"/>
          </a:p>
        </p:txBody>
      </p:sp>
      <p:sp>
        <p:nvSpPr>
          <p:cNvPr id="12296" name="Text Box 3"/>
          <p:cNvSpPr txBox="1">
            <a:spLocks noChangeArrowheads="1"/>
          </p:cNvSpPr>
          <p:nvPr/>
        </p:nvSpPr>
        <p:spPr bwMode="auto">
          <a:xfrm>
            <a:off x="1181376" y="1988575"/>
            <a:ext cx="381214" cy="47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50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12297" name="Text Box 4"/>
          <p:cNvSpPr txBox="1">
            <a:spLocks noChangeArrowheads="1"/>
          </p:cNvSpPr>
          <p:nvPr/>
        </p:nvSpPr>
        <p:spPr bwMode="auto">
          <a:xfrm>
            <a:off x="304801" y="4286320"/>
            <a:ext cx="381214" cy="47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500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12298" name="Text Box 5"/>
          <p:cNvSpPr txBox="1">
            <a:spLocks noChangeArrowheads="1"/>
          </p:cNvSpPr>
          <p:nvPr/>
        </p:nvSpPr>
        <p:spPr bwMode="auto">
          <a:xfrm>
            <a:off x="76203" y="57150"/>
            <a:ext cx="8991600" cy="125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500" b="1" dirty="0"/>
              <a:t> </a:t>
            </a:r>
            <a:r>
              <a:rPr lang="ru-RU" sz="2500" dirty="0"/>
              <a:t>АВС</a:t>
            </a:r>
            <a:r>
              <a:rPr lang="en-US" sz="2500" dirty="0"/>
              <a:t>D</a:t>
            </a:r>
            <a:r>
              <a:rPr lang="ru-RU" sz="2500" dirty="0"/>
              <a:t> </a:t>
            </a:r>
            <a:r>
              <a:rPr lang="en-US" sz="2500" dirty="0"/>
              <a:t> </a:t>
            </a:r>
            <a:r>
              <a:rPr lang="en-US" sz="2500" dirty="0" err="1"/>
              <a:t>trapetsiyaning</a:t>
            </a:r>
            <a:r>
              <a:rPr lang="en-US" sz="2500" dirty="0"/>
              <a:t> </a:t>
            </a:r>
            <a:r>
              <a:rPr lang="ru-RU" sz="2500" dirty="0"/>
              <a:t> А</a:t>
            </a:r>
            <a:r>
              <a:rPr lang="en-US" sz="2500" dirty="0"/>
              <a:t>D </a:t>
            </a:r>
            <a:r>
              <a:rPr lang="en-US" sz="2500" dirty="0" err="1"/>
              <a:t>va</a:t>
            </a:r>
            <a:r>
              <a:rPr lang="ru-RU" sz="2500" dirty="0"/>
              <a:t> </a:t>
            </a:r>
            <a:r>
              <a:rPr lang="en-US" sz="2500" dirty="0"/>
              <a:t>BC</a:t>
            </a:r>
            <a:r>
              <a:rPr lang="ru-RU" sz="2500" dirty="0"/>
              <a:t> </a:t>
            </a:r>
            <a:r>
              <a:rPr lang="en-US" sz="2500" dirty="0" err="1"/>
              <a:t>asoslari</a:t>
            </a:r>
            <a:r>
              <a:rPr lang="ru-RU" sz="2500" dirty="0"/>
              <a:t> 10 </a:t>
            </a:r>
            <a:r>
              <a:rPr lang="en-US" sz="2500" dirty="0" err="1"/>
              <a:t>va</a:t>
            </a:r>
            <a:r>
              <a:rPr lang="en-US" sz="2500" dirty="0"/>
              <a:t> </a:t>
            </a:r>
            <a:r>
              <a:rPr lang="ru-RU" sz="2500" dirty="0"/>
              <a:t>8 </a:t>
            </a:r>
            <a:r>
              <a:rPr lang="en-US" sz="2500" dirty="0"/>
              <a:t> </a:t>
            </a:r>
            <a:r>
              <a:rPr lang="en-US" sz="2500" dirty="0" err="1"/>
              <a:t>ga</a:t>
            </a:r>
            <a:r>
              <a:rPr lang="en-US" sz="2500" dirty="0"/>
              <a:t> </a:t>
            </a:r>
            <a:r>
              <a:rPr lang="en-US" sz="2500" dirty="0" err="1"/>
              <a:t>teng</a:t>
            </a:r>
            <a:r>
              <a:rPr lang="en-US" sz="2500" dirty="0"/>
              <a:t>.</a:t>
            </a:r>
            <a:r>
              <a:rPr lang="ru-RU" sz="2500" dirty="0"/>
              <a:t> АС</a:t>
            </a:r>
            <a:r>
              <a:rPr lang="en-US" sz="2500" dirty="0"/>
              <a:t>D </a:t>
            </a:r>
            <a:r>
              <a:rPr lang="en-US" sz="2500" dirty="0" err="1"/>
              <a:t>uchburchakning</a:t>
            </a:r>
            <a:r>
              <a:rPr lang="en-US" sz="2500" dirty="0"/>
              <a:t> </a:t>
            </a:r>
            <a:r>
              <a:rPr lang="en-US" sz="2500" dirty="0" err="1"/>
              <a:t>yuzi</a:t>
            </a:r>
            <a:r>
              <a:rPr lang="ru-RU" sz="2500" dirty="0"/>
              <a:t> 30</a:t>
            </a:r>
            <a:r>
              <a:rPr lang="en-US" sz="2500" dirty="0"/>
              <a:t> </a:t>
            </a:r>
            <a:r>
              <a:rPr lang="en-US" sz="2500" dirty="0" err="1"/>
              <a:t>ga</a:t>
            </a:r>
            <a:r>
              <a:rPr lang="en-US" sz="2500" dirty="0"/>
              <a:t> </a:t>
            </a:r>
            <a:r>
              <a:rPr lang="en-US" sz="2500" dirty="0" err="1"/>
              <a:t>teng</a:t>
            </a:r>
            <a:r>
              <a:rPr lang="en-US" sz="2500" dirty="0"/>
              <a:t> </a:t>
            </a:r>
            <a:r>
              <a:rPr lang="en-US" sz="2500" dirty="0" err="1"/>
              <a:t>bo‘lsa</a:t>
            </a:r>
            <a:r>
              <a:rPr lang="en-US" sz="2500" dirty="0"/>
              <a:t>, </a:t>
            </a:r>
            <a:r>
              <a:rPr lang="en-US" sz="2500" dirty="0" err="1"/>
              <a:t>trapetsiya</a:t>
            </a:r>
            <a:r>
              <a:rPr lang="en-US" sz="2500" dirty="0"/>
              <a:t> </a:t>
            </a:r>
            <a:r>
              <a:rPr lang="en-US" sz="2500" dirty="0" err="1"/>
              <a:t>yuzini</a:t>
            </a:r>
            <a:r>
              <a:rPr lang="en-US" sz="2500" dirty="0"/>
              <a:t> toping.</a:t>
            </a:r>
            <a:endParaRPr lang="ru-RU" sz="2500" dirty="0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848376" y="2045725"/>
            <a:ext cx="399029" cy="47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500">
                <a:solidFill>
                  <a:srgbClr val="0000FF"/>
                </a:solidFill>
              </a:rPr>
              <a:t>С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753378" y="4388874"/>
            <a:ext cx="399029" cy="47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FF"/>
                </a:solidFill>
              </a:rPr>
              <a:t>D</a:t>
            </a:r>
            <a:endParaRPr lang="ru-RU" sz="2500">
              <a:solidFill>
                <a:srgbClr val="0000FF"/>
              </a:solidFill>
            </a:endParaRPr>
          </a:p>
        </p:txBody>
      </p:sp>
      <p:sp>
        <p:nvSpPr>
          <p:cNvPr id="387087" name="Freeform 15"/>
          <p:cNvSpPr>
            <a:spLocks/>
          </p:cNvSpPr>
          <p:nvPr/>
        </p:nvSpPr>
        <p:spPr bwMode="auto">
          <a:xfrm>
            <a:off x="571777" y="2377909"/>
            <a:ext cx="5372100" cy="2057400"/>
          </a:xfrm>
          <a:custGeom>
            <a:avLst/>
            <a:gdLst>
              <a:gd name="T0" fmla="*/ 3289301 w 3384"/>
              <a:gd name="T1" fmla="*/ 0 h 1728"/>
              <a:gd name="T2" fmla="*/ 0 w 3384"/>
              <a:gd name="T3" fmla="*/ 2743200 h 1728"/>
              <a:gd name="T4" fmla="*/ 5372100 w 3384"/>
              <a:gd name="T5" fmla="*/ 2717800 h 1728"/>
              <a:gd name="T6" fmla="*/ 3289301 w 3384"/>
              <a:gd name="T7" fmla="*/ 0 h 1728"/>
              <a:gd name="T8" fmla="*/ 0 60000 65536"/>
              <a:gd name="T9" fmla="*/ 0 60000 65536"/>
              <a:gd name="T10" fmla="*/ 0 60000 65536"/>
              <a:gd name="T11" fmla="*/ 0 60000 65536"/>
              <a:gd name="T12" fmla="*/ 0 w 3384"/>
              <a:gd name="T13" fmla="*/ 0 h 1728"/>
              <a:gd name="T14" fmla="*/ 3384 w 3384"/>
              <a:gd name="T15" fmla="*/ 1728 h 1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84" h="1728">
                <a:moveTo>
                  <a:pt x="2072" y="0"/>
                </a:moveTo>
                <a:lnTo>
                  <a:pt x="0" y="1728"/>
                </a:lnTo>
                <a:lnTo>
                  <a:pt x="3384" y="1712"/>
                </a:lnTo>
                <a:lnTo>
                  <a:pt x="207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lIns="81628" tIns="40814" rIns="81628" bIns="40814"/>
          <a:lstStyle/>
          <a:p>
            <a:endParaRPr lang="ru-RU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635653" y="2377906"/>
            <a:ext cx="415925" cy="2447556"/>
            <a:chOff x="2160" y="1488"/>
            <a:chExt cx="262" cy="1789"/>
          </a:xfrm>
        </p:grpSpPr>
        <p:grpSp>
          <p:nvGrpSpPr>
            <p:cNvPr id="12311" name="Group 7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2313" name="Line 8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4" name="Freeform 9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12" name="Text Box 10"/>
            <p:cNvSpPr txBox="1">
              <a:spLocks noChangeArrowheads="1"/>
            </p:cNvSpPr>
            <p:nvPr/>
          </p:nvSpPr>
          <p:spPr bwMode="auto">
            <a:xfrm>
              <a:off x="2160" y="2928"/>
              <a:ext cx="262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500" b="1"/>
                <a:t>R</a:t>
              </a:r>
              <a:endParaRPr lang="ru-RU" sz="2500" b="1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47975" y="1977859"/>
            <a:ext cx="5181600" cy="3277791"/>
            <a:chOff x="384" y="864"/>
            <a:chExt cx="3264" cy="2753"/>
          </a:xfrm>
        </p:grpSpPr>
        <p:sp>
          <p:nvSpPr>
            <p:cNvPr id="12307" name="Rectangle 13"/>
            <p:cNvSpPr>
              <a:spLocks noChangeArrowheads="1"/>
            </p:cNvSpPr>
            <p:nvPr/>
          </p:nvSpPr>
          <p:spPr bwMode="auto">
            <a:xfrm>
              <a:off x="1584" y="864"/>
              <a:ext cx="218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500" b="1"/>
                <a:t>8</a:t>
              </a:r>
            </a:p>
          </p:txBody>
        </p:sp>
        <p:grpSp>
          <p:nvGrpSpPr>
            <p:cNvPr id="12308" name="Group 17"/>
            <p:cNvGrpSpPr>
              <a:grpSpLocks/>
            </p:cNvGrpSpPr>
            <p:nvPr/>
          </p:nvGrpSpPr>
          <p:grpSpPr bwMode="auto">
            <a:xfrm>
              <a:off x="384" y="2976"/>
              <a:ext cx="3264" cy="641"/>
              <a:chOff x="384" y="2976"/>
              <a:chExt cx="3264" cy="641"/>
            </a:xfrm>
          </p:grpSpPr>
          <p:sp>
            <p:nvSpPr>
              <p:cNvPr id="12309" name="Rectangle 14"/>
              <p:cNvSpPr>
                <a:spLocks noChangeArrowheads="1"/>
              </p:cNvSpPr>
              <p:nvPr/>
            </p:nvSpPr>
            <p:spPr bwMode="auto">
              <a:xfrm>
                <a:off x="1728" y="3216"/>
                <a:ext cx="798" cy="4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sz="2500" b="1" dirty="0"/>
                  <a:t>10</a:t>
                </a:r>
              </a:p>
            </p:txBody>
          </p:sp>
          <p:sp>
            <p:nvSpPr>
              <p:cNvPr id="12310" name="Freeform 16"/>
              <p:cNvSpPr>
                <a:spLocks/>
              </p:cNvSpPr>
              <p:nvPr/>
            </p:nvSpPr>
            <p:spPr bwMode="auto">
              <a:xfrm>
                <a:off x="384" y="2976"/>
                <a:ext cx="3264" cy="288"/>
              </a:xfrm>
              <a:custGeom>
                <a:avLst/>
                <a:gdLst>
                  <a:gd name="T0" fmla="*/ 0 w 3264"/>
                  <a:gd name="T1" fmla="*/ 0 h 288"/>
                  <a:gd name="T2" fmla="*/ 1632 w 3264"/>
                  <a:gd name="T3" fmla="*/ 288 h 288"/>
                  <a:gd name="T4" fmla="*/ 3264 w 3264"/>
                  <a:gd name="T5" fmla="*/ 0 h 288"/>
                  <a:gd name="T6" fmla="*/ 0 60000 65536"/>
                  <a:gd name="T7" fmla="*/ 0 60000 65536"/>
                  <a:gd name="T8" fmla="*/ 0 60000 65536"/>
                  <a:gd name="T9" fmla="*/ 0 w 3264"/>
                  <a:gd name="T10" fmla="*/ 0 h 288"/>
                  <a:gd name="T11" fmla="*/ 3264 w 3264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64" h="288">
                    <a:moveTo>
                      <a:pt x="0" y="0"/>
                    </a:moveTo>
                    <a:cubicBezTo>
                      <a:pt x="544" y="144"/>
                      <a:pt x="1088" y="288"/>
                      <a:pt x="1632" y="288"/>
                    </a:cubicBezTo>
                    <a:cubicBezTo>
                      <a:pt x="2176" y="288"/>
                      <a:pt x="2720" y="144"/>
                      <a:pt x="3264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387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338399"/>
              </p:ext>
            </p:extLst>
          </p:nvPr>
        </p:nvGraphicFramePr>
        <p:xfrm>
          <a:off x="391420" y="1197200"/>
          <a:ext cx="3494828" cy="91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2" name="Equation" r:id="rId4" imgW="1269720" imgH="444240" progId="Equation.DSMT4">
                  <p:embed/>
                </p:oleObj>
              </mc:Choice>
              <mc:Fallback>
                <p:oleObj name="Equation" r:id="rId4" imgW="126972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20" y="1197200"/>
                        <a:ext cx="3494828" cy="91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057797"/>
              </p:ext>
            </p:extLst>
          </p:nvPr>
        </p:nvGraphicFramePr>
        <p:xfrm>
          <a:off x="4193140" y="1164213"/>
          <a:ext cx="2551113" cy="812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Формула" r:id="rId6" imgW="927000" imgH="393480" progId="Equation.3">
                  <p:embed/>
                </p:oleObj>
              </mc:Choice>
              <mc:Fallback>
                <p:oleObj name="Формула" r:id="rId6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140" y="1164213"/>
                        <a:ext cx="2551113" cy="812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233225"/>
              </p:ext>
            </p:extLst>
          </p:nvPr>
        </p:nvGraphicFramePr>
        <p:xfrm>
          <a:off x="7657887" y="1314344"/>
          <a:ext cx="129381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Формула" r:id="rId8" imgW="469800" imgH="177480" progId="Equation.3">
                  <p:embed/>
                </p:oleObj>
              </mc:Choice>
              <mc:Fallback>
                <p:oleObj name="Формула" r:id="rId8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7887" y="1314344"/>
                        <a:ext cx="129381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0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217729"/>
              </p:ext>
            </p:extLst>
          </p:nvPr>
        </p:nvGraphicFramePr>
        <p:xfrm>
          <a:off x="5209876" y="1885893"/>
          <a:ext cx="3705224" cy="812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" name="Формула" r:id="rId10" imgW="1346040" imgH="393480" progId="Equation.3">
                  <p:embed/>
                </p:oleObj>
              </mc:Choice>
              <mc:Fallback>
                <p:oleObj name="Формула" r:id="rId10" imgW="1346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876" y="1885893"/>
                        <a:ext cx="3705224" cy="8120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09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915771"/>
              </p:ext>
            </p:extLst>
          </p:nvPr>
        </p:nvGraphicFramePr>
        <p:xfrm>
          <a:off x="4800585" y="2571751"/>
          <a:ext cx="4230581" cy="919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Equation" r:id="rId12" imgW="1536480" imgH="444240" progId="Equation.DSMT4">
                  <p:embed/>
                </p:oleObj>
              </mc:Choice>
              <mc:Fallback>
                <p:oleObj name="Equation" r:id="rId12" imgW="15364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85" y="2571751"/>
                        <a:ext cx="4230581" cy="919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7098" name="Text Box 26"/>
          <p:cNvSpPr txBox="1">
            <a:spLocks noChangeArrowheads="1"/>
          </p:cNvSpPr>
          <p:nvPr/>
        </p:nvSpPr>
        <p:spPr bwMode="auto">
          <a:xfrm>
            <a:off x="3989912" y="3194580"/>
            <a:ext cx="345584" cy="47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81628" tIns="40814" rIns="81628" bIns="40814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500" b="1" dirty="0">
                <a:solidFill>
                  <a:srgbClr val="002060"/>
                </a:solidFill>
              </a:rPr>
              <a:t>6</a:t>
            </a:r>
            <a:endParaRPr lang="ru-RU" sz="25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31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7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87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7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7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8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7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7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87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87" grpId="0" animBg="1"/>
      <p:bldP spid="387087" grpId="1" animBg="1"/>
      <p:bldP spid="3870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914653" y="891807"/>
            <a:ext cx="7771863" cy="1059613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dirty="0" err="1">
                <a:solidFill>
                  <a:schemeClr val="tx1"/>
                </a:solidFill>
              </a:rPr>
              <a:t>Darslikning</a:t>
            </a:r>
            <a:r>
              <a:rPr lang="en-US" sz="3200" dirty="0"/>
              <a:t> </a:t>
            </a:r>
            <a:endParaRPr lang="ru-RU" sz="3200" dirty="0"/>
          </a:p>
          <a:p>
            <a:r>
              <a:rPr lang="en-US" sz="3200" dirty="0">
                <a:solidFill>
                  <a:srgbClr val="7030A0"/>
                </a:solidFill>
              </a:rPr>
              <a:t>8</a:t>
            </a:r>
            <a:r>
              <a:rPr lang="en-US" sz="3200" dirty="0"/>
              <a:t> </a:t>
            </a:r>
            <a:r>
              <a:rPr lang="en-US" sz="3200" dirty="0" err="1">
                <a:solidFill>
                  <a:schemeClr val="tx1"/>
                </a:solidFill>
              </a:rPr>
              <a:t>betidag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16, 17, 18, 19, 20 </a:t>
            </a:r>
            <a:r>
              <a:rPr lang="en-US" sz="3200" dirty="0" err="1">
                <a:solidFill>
                  <a:schemeClr val="tx1"/>
                </a:solidFill>
              </a:rPr>
              <a:t>mashqlar</a:t>
            </a:r>
            <a:r>
              <a:rPr lang="en-US" sz="3200" dirty="0">
                <a:solidFill>
                  <a:schemeClr val="tx1"/>
                </a:solidFill>
              </a:rPr>
              <a:t>;</a:t>
            </a:r>
            <a:r>
              <a:rPr lang="en-US" sz="3200" dirty="0"/>
              <a:t> </a:t>
            </a:r>
            <a:endParaRPr lang="ru-RU" sz="3200" dirty="0"/>
          </a:p>
        </p:txBody>
      </p:sp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81" y="2343131"/>
            <a:ext cx="4392488" cy="230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4">
            <a:extLst>
              <a:ext uri="{FF2B5EF4-FFF2-40B4-BE49-F238E27FC236}">
                <a16:creationId xmlns:a16="http://schemas.microsoft.com/office/drawing/2014/main" xmlns="" id="{5A0435BB-14CB-416F-8B11-BF132D927AA1}"/>
              </a:ext>
            </a:extLst>
          </p:cNvPr>
          <p:cNvSpPr txBox="1">
            <a:spLocks/>
          </p:cNvSpPr>
          <p:nvPr/>
        </p:nvSpPr>
        <p:spPr>
          <a:xfrm>
            <a:off x="151252" y="123478"/>
            <a:ext cx="8753710" cy="580424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600" dirty="0" err="1"/>
              <a:t>Mustaqil</a:t>
            </a:r>
            <a:r>
              <a:rPr lang="en-US" sz="3600" dirty="0"/>
              <a:t> </a:t>
            </a:r>
            <a:r>
              <a:rPr lang="en-US" sz="3600" dirty="0" err="1"/>
              <a:t>yechish</a:t>
            </a:r>
            <a:r>
              <a:rPr lang="en-US" sz="3600" dirty="0"/>
              <a:t> </a:t>
            </a:r>
            <a:r>
              <a:rPr lang="en-US" sz="3600" dirty="0" err="1"/>
              <a:t>uchun</a:t>
            </a:r>
            <a:r>
              <a:rPr lang="en-US" sz="3600" dirty="0"/>
              <a:t> </a:t>
            </a:r>
            <a:r>
              <a:rPr lang="en-US" sz="3600" dirty="0" err="1"/>
              <a:t>topshiriq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23295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 noGrp="1"/>
          </p:cNvSpPr>
          <p:nvPr>
            <p:ph type="title" idx="4294967295"/>
          </p:nvPr>
        </p:nvSpPr>
        <p:spPr>
          <a:xfrm>
            <a:off x="886935" y="1979466"/>
            <a:ext cx="6893905" cy="1392452"/>
          </a:xfrm>
          <a:prstGeom prst="rect">
            <a:avLst/>
          </a:prstGeom>
        </p:spPr>
        <p:txBody>
          <a:bodyPr vert="horz" wrap="square" lIns="0" tIns="24184" rIns="0" bIns="0" rtlCol="0">
            <a:spAutoFit/>
          </a:bodyPr>
          <a:lstStyle/>
          <a:p>
            <a:pPr marL="62478" algn="ctr">
              <a:spcBef>
                <a:spcPts val="190"/>
              </a:spcBef>
            </a:pP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E’TIBORINGIZ UCHUN RAHMAT!</a:t>
            </a:r>
            <a:endParaRPr spc="16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1594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Qavariq to‘rtburchak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523" y="860066"/>
            <a:ext cx="8695869" cy="12649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r>
              <a:rPr lang="en-US" sz="2500" dirty="0">
                <a:latin typeface="Arial" pitchFamily="34" charset="0"/>
                <a:cs typeface="Arial" pitchFamily="34" charset="0"/>
              </a:rPr>
              <a:t>Agar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ixtiyoriy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tomonini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o‘z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ichiga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olgan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chiziq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bitta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yarim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tekislikda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yotsa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, u </a:t>
            </a:r>
            <a:r>
              <a:rPr lang="en-US" sz="25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qavariq</a:t>
            </a:r>
            <a:r>
              <a:rPr lang="en-US" sz="25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25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deyiladi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28902" y="2301489"/>
                <a:ext cx="3200401" cy="73866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:r>
                  <a:rPr lang="en-US" sz="2100" dirty="0" err="1">
                    <a:latin typeface="Arial" pitchFamily="34" charset="0"/>
                    <a:cs typeface="Arial" pitchFamily="34" charset="0"/>
                  </a:rPr>
                  <a:t>Perimetri</a:t>
                </a:r>
                <a:endParaRPr lang="en-US" sz="2100" dirty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𝑃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𝐴𝐵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𝐵𝐶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𝐶𝐷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𝐴𝐷</m:t>
                      </m:r>
                    </m:oMath>
                  </m:oMathPara>
                </a14:m>
                <a:endParaRPr lang="en-US" sz="21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355" y="1449796"/>
                <a:ext cx="2016364" cy="45828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09362" y="4082097"/>
                <a:ext cx="5091446" cy="102053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Yuzi </a:t>
                </a: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𝑆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𝐴𝐶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𝐵𝐷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𝑠𝑖𝑛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𝛼</m:t>
                      </m:r>
                      <m:r>
                        <a:rPr lang="en-US" sz="21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      </m:t>
                      </m:r>
                      <m:r>
                        <a:rPr lang="en-US" sz="21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𝑆</m:t>
                      </m:r>
                      <m:r>
                        <a:rPr lang="en-US" sz="21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  <m:func>
                        <m:funcPr>
                          <m:ctrlP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sz="2100" i="1" dirty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sz="21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027" y="2571469"/>
                <a:ext cx="3207788" cy="63275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52623" y="3215965"/>
                <a:ext cx="3848140" cy="738666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:r>
                  <a:rPr lang="en-US" sz="2100" dirty="0" err="1">
                    <a:latin typeface="Arial" pitchFamily="34" charset="0"/>
                    <a:cs typeface="Arial" pitchFamily="34" charset="0"/>
                  </a:rPr>
                  <a:t>Ichki</a:t>
                </a:r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100" dirty="0" err="1">
                    <a:latin typeface="Arial" pitchFamily="34" charset="0"/>
                    <a:cs typeface="Arial" pitchFamily="34" charset="0"/>
                  </a:rPr>
                  <a:t>burchaklari</a:t>
                </a:r>
                <a:r>
                  <a:rPr lang="en-US" sz="2100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2100">
                          <a:solidFill>
                            <a:prstClr val="black"/>
                          </a:solidFill>
                          <a:ea typeface="Cambria Math"/>
                        </a:rPr>
                        <m:t>∠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100">
                          <a:solidFill>
                            <a:prstClr val="black"/>
                          </a:solidFill>
                          <a:ea typeface="Cambria Math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B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100">
                          <a:solidFill>
                            <a:prstClr val="black"/>
                          </a:solidFill>
                          <a:ea typeface="Cambria Math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C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100">
                          <a:solidFill>
                            <a:prstClr val="black"/>
                          </a:solidFill>
                          <a:ea typeface="Cambria Math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100">
                          <a:solidFill>
                            <a:prstClr val="black"/>
                          </a:solidFill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360</m:t>
                          </m:r>
                        </m:e>
                        <m:sup>
                          <m: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1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297" y="2025860"/>
                <a:ext cx="2424462" cy="4582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800361" y="2769025"/>
            <a:ext cx="342876" cy="1257406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143237" y="2769025"/>
            <a:ext cx="1371505" cy="114310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14742" y="2883335"/>
            <a:ext cx="457168" cy="160033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00361" y="4026431"/>
            <a:ext cx="2171550" cy="457238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61" name="TextBox 6160"/>
              <p:cNvSpPr txBox="1"/>
              <p:nvPr/>
            </p:nvSpPr>
            <p:spPr>
              <a:xfrm>
                <a:off x="382051" y="3845107"/>
                <a:ext cx="54010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161" name="TextBox 61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5" y="2422180"/>
                <a:ext cx="340285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17153" y="2464251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831" y="1552326"/>
                <a:ext cx="348172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432213" y="2637617"/>
                <a:ext cx="539697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379" y="1661536"/>
                <a:ext cx="340028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783353" y="4255050"/>
                <a:ext cx="56351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609" y="2680419"/>
                <a:ext cx="355034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62" name="Дуга 6161"/>
          <p:cNvSpPr/>
          <p:nvPr/>
        </p:nvSpPr>
        <p:spPr>
          <a:xfrm>
            <a:off x="717152" y="3797811"/>
            <a:ext cx="390604" cy="457238"/>
          </a:xfrm>
          <a:prstGeom prst="arc">
            <a:avLst>
              <a:gd name="adj1" fmla="val 16200000"/>
              <a:gd name="adj2" fmla="val 134054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3" name="Дуга 62"/>
          <p:cNvSpPr/>
          <p:nvPr/>
        </p:nvSpPr>
        <p:spPr>
          <a:xfrm rot="6745102">
            <a:off x="995801" y="2597596"/>
            <a:ext cx="390664" cy="457168"/>
          </a:xfrm>
          <a:prstGeom prst="arc">
            <a:avLst>
              <a:gd name="adj1" fmla="val 14548254"/>
              <a:gd name="adj2" fmla="val 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4" name="Дуга 63"/>
          <p:cNvSpPr/>
          <p:nvPr/>
        </p:nvSpPr>
        <p:spPr>
          <a:xfrm rot="10327553">
            <a:off x="2281983" y="2677383"/>
            <a:ext cx="390604" cy="457238"/>
          </a:xfrm>
          <a:prstGeom prst="arc">
            <a:avLst>
              <a:gd name="adj1" fmla="val 15577803"/>
              <a:gd name="adj2" fmla="val 124331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65" name="Дуга 64"/>
          <p:cNvSpPr/>
          <p:nvPr/>
        </p:nvSpPr>
        <p:spPr>
          <a:xfrm rot="16638662">
            <a:off x="2618198" y="4129211"/>
            <a:ext cx="390664" cy="457168"/>
          </a:xfrm>
          <a:prstGeom prst="arc">
            <a:avLst>
              <a:gd name="adj1" fmla="val 15555578"/>
              <a:gd name="adj2" fmla="val 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6164" name="Прямая соединительная линия 6163"/>
          <p:cNvCxnSpPr/>
          <p:nvPr/>
        </p:nvCxnSpPr>
        <p:spPr>
          <a:xfrm>
            <a:off x="1143237" y="2769025"/>
            <a:ext cx="1828674" cy="1714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8" name="Прямая соединительная линия 6167"/>
          <p:cNvCxnSpPr/>
          <p:nvPr/>
        </p:nvCxnSpPr>
        <p:spPr>
          <a:xfrm flipV="1">
            <a:off x="800360" y="2906002"/>
            <a:ext cx="1714382" cy="1120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Дуга 71"/>
          <p:cNvSpPr/>
          <p:nvPr/>
        </p:nvSpPr>
        <p:spPr>
          <a:xfrm rot="1780457">
            <a:off x="1753649" y="3274479"/>
            <a:ext cx="242534" cy="312300"/>
          </a:xfrm>
          <a:prstGeom prst="arc">
            <a:avLst>
              <a:gd name="adj1" fmla="val 16200000"/>
              <a:gd name="adj2" fmla="val 134054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2051135" y="3537848"/>
                <a:ext cx="65348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286" y="2228626"/>
                <a:ext cx="411716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971800" y="3362941"/>
                <a:ext cx="64686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67" y="2118445"/>
                <a:ext cx="407547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1828990" y="3186338"/>
                <a:ext cx="535832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327" y="2007196"/>
                <a:ext cx="337593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23261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2" grpId="0" animBg="1"/>
      <p:bldP spid="6161" grpId="0"/>
      <p:bldP spid="59" grpId="0"/>
      <p:bldP spid="60" grpId="0"/>
      <p:bldP spid="61" grpId="0"/>
      <p:bldP spid="6162" grpId="0" animBg="1"/>
      <p:bldP spid="63" grpId="0" animBg="1"/>
      <p:bldP spid="64" grpId="0" animBg="1"/>
      <p:bldP spid="65" grpId="0" animBg="1"/>
      <p:bldP spid="72" grpId="0" animBg="1"/>
      <p:bldP spid="73" grpId="0"/>
      <p:bldP spid="74" grpId="0"/>
      <p:bldP spid="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3"/>
          <p:cNvSpPr txBox="1">
            <a:spLocks/>
          </p:cNvSpPr>
          <p:nvPr/>
        </p:nvSpPr>
        <p:spPr>
          <a:xfrm>
            <a:off x="122222" y="171249"/>
            <a:ext cx="8881449" cy="649895"/>
          </a:xfrm>
          <a:prstGeom prst="rect">
            <a:avLst/>
          </a:prstGeom>
        </p:spPr>
        <p:txBody>
          <a:bodyPr lIns="81624" tIns="40813" rIns="81624" bIns="40813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TO‘RTBURCHAKLAR</a:t>
            </a:r>
            <a:endParaRPr lang="uk-UA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2223" y="826630"/>
            <a:ext cx="8881448" cy="800167"/>
          </a:xfrm>
          <a:prstGeom prst="roundRect">
            <a:avLst>
              <a:gd name="adj" fmla="val 26008"/>
            </a:avLst>
          </a:prstGeom>
          <a:solidFill>
            <a:srgbClr val="0070C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624" tIns="40813" rIns="81624" bIns="40813"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QAVARIQ VA BOTIQ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497939" y="2091353"/>
            <a:ext cx="8313751" cy="2800987"/>
            <a:chOff x="458000" y="2788467"/>
            <a:chExt cx="8313750" cy="3734648"/>
          </a:xfrm>
          <a:effectLst/>
        </p:grpSpPr>
        <p:sp>
          <p:nvSpPr>
            <p:cNvPr id="13" name="Параллелограмм 12"/>
            <p:cNvSpPr/>
            <p:nvPr/>
          </p:nvSpPr>
          <p:spPr>
            <a:xfrm>
              <a:off x="497941" y="3018311"/>
              <a:ext cx="1949482" cy="1275066"/>
            </a:xfrm>
            <a:prstGeom prst="parallelogram">
              <a:avLst>
                <a:gd name="adj" fmla="val 33520"/>
              </a:avLst>
            </a:prstGeom>
            <a:solidFill>
              <a:srgbClr val="FF0000"/>
            </a:solidFill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Трапеция 13"/>
            <p:cNvSpPr/>
            <p:nvPr/>
          </p:nvSpPr>
          <p:spPr>
            <a:xfrm rot="10800000">
              <a:off x="458000" y="4989603"/>
              <a:ext cx="1537334" cy="1216152"/>
            </a:xfrm>
            <a:prstGeom prst="trapezoid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Ромб 14"/>
            <p:cNvSpPr/>
            <p:nvPr/>
          </p:nvSpPr>
          <p:spPr>
            <a:xfrm>
              <a:off x="3087233" y="2856103"/>
              <a:ext cx="1266316" cy="1867312"/>
            </a:xfrm>
            <a:prstGeom prst="diamond">
              <a:avLst/>
            </a:prstGeom>
            <a:solidFill>
              <a:srgbClr val="FFFF00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244181" y="2905490"/>
              <a:ext cx="1104523" cy="15007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4562946" y="4723415"/>
              <a:ext cx="1928388" cy="1566249"/>
            </a:xfrm>
            <a:custGeom>
              <a:avLst/>
              <a:gdLst>
                <a:gd name="connsiteX0" fmla="*/ 0 w 1928388"/>
                <a:gd name="connsiteY0" fmla="*/ 1566249 h 1566249"/>
                <a:gd name="connsiteX1" fmla="*/ 534155 w 1928388"/>
                <a:gd name="connsiteY1" fmla="*/ 0 h 1566249"/>
                <a:gd name="connsiteX2" fmla="*/ 1457608 w 1928388"/>
                <a:gd name="connsiteY2" fmla="*/ 561315 h 1566249"/>
                <a:gd name="connsiteX3" fmla="*/ 1928388 w 1928388"/>
                <a:gd name="connsiteY3" fmla="*/ 1403287 h 1566249"/>
                <a:gd name="connsiteX4" fmla="*/ 0 w 1928388"/>
                <a:gd name="connsiteY4" fmla="*/ 1566249 h 1566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8388" h="1566249">
                  <a:moveTo>
                    <a:pt x="0" y="1566249"/>
                  </a:moveTo>
                  <a:lnTo>
                    <a:pt x="534155" y="0"/>
                  </a:lnTo>
                  <a:lnTo>
                    <a:pt x="1457608" y="561315"/>
                  </a:lnTo>
                  <a:lnTo>
                    <a:pt x="1928388" y="1403287"/>
                  </a:lnTo>
                  <a:lnTo>
                    <a:pt x="0" y="1566249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 rot="10800000">
              <a:off x="2453254" y="4406198"/>
              <a:ext cx="1692998" cy="1982709"/>
            </a:xfrm>
            <a:custGeom>
              <a:avLst/>
              <a:gdLst>
                <a:gd name="connsiteX0" fmla="*/ 932507 w 1692998"/>
                <a:gd name="connsiteY0" fmla="*/ 0 h 1982709"/>
                <a:gd name="connsiteX1" fmla="*/ 0 w 1692998"/>
                <a:gd name="connsiteY1" fmla="*/ 742384 h 1982709"/>
                <a:gd name="connsiteX2" fmla="*/ 1692998 w 1692998"/>
                <a:gd name="connsiteY2" fmla="*/ 1982709 h 1982709"/>
                <a:gd name="connsiteX3" fmla="*/ 950614 w 1692998"/>
                <a:gd name="connsiteY3" fmla="*/ 932507 h 1982709"/>
                <a:gd name="connsiteX4" fmla="*/ 932507 w 1692998"/>
                <a:gd name="connsiteY4" fmla="*/ 0 h 1982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2998" h="1982709">
                  <a:moveTo>
                    <a:pt x="932507" y="0"/>
                  </a:moveTo>
                  <a:lnTo>
                    <a:pt x="0" y="742384"/>
                  </a:lnTo>
                  <a:lnTo>
                    <a:pt x="1692998" y="1982709"/>
                  </a:lnTo>
                  <a:lnTo>
                    <a:pt x="950614" y="932507"/>
                  </a:lnTo>
                  <a:lnTo>
                    <a:pt x="932507" y="0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7400074" y="4477909"/>
              <a:ext cx="1371676" cy="2045206"/>
            </a:xfrm>
            <a:custGeom>
              <a:avLst/>
              <a:gdLst>
                <a:gd name="connsiteX0" fmla="*/ 733331 w 1059255"/>
                <a:gd name="connsiteY0" fmla="*/ 0 h 2625505"/>
                <a:gd name="connsiteX1" fmla="*/ 1059255 w 1059255"/>
                <a:gd name="connsiteY1" fmla="*/ 1303699 h 2625505"/>
                <a:gd name="connsiteX2" fmla="*/ 18107 w 1059255"/>
                <a:gd name="connsiteY2" fmla="*/ 2625505 h 2625505"/>
                <a:gd name="connsiteX3" fmla="*/ 0 w 1059255"/>
                <a:gd name="connsiteY3" fmla="*/ 1493822 h 2625505"/>
                <a:gd name="connsiteX4" fmla="*/ 733331 w 1059255"/>
                <a:gd name="connsiteY4" fmla="*/ 0 h 2625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9255" h="2625505">
                  <a:moveTo>
                    <a:pt x="733331" y="0"/>
                  </a:moveTo>
                  <a:lnTo>
                    <a:pt x="1059255" y="1303699"/>
                  </a:lnTo>
                  <a:lnTo>
                    <a:pt x="18107" y="2625505"/>
                  </a:lnTo>
                  <a:lnTo>
                    <a:pt x="0" y="1493822"/>
                  </a:lnTo>
                  <a:lnTo>
                    <a:pt x="733331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7052650" y="2788467"/>
              <a:ext cx="1530035" cy="2525917"/>
            </a:xfrm>
            <a:custGeom>
              <a:avLst/>
              <a:gdLst>
                <a:gd name="connsiteX0" fmla="*/ 9053 w 1530035"/>
                <a:gd name="connsiteY0" fmla="*/ 0 h 2525917"/>
                <a:gd name="connsiteX1" fmla="*/ 0 w 1530035"/>
                <a:gd name="connsiteY1" fmla="*/ 2525917 h 2525917"/>
                <a:gd name="connsiteX2" fmla="*/ 1530035 w 1530035"/>
                <a:gd name="connsiteY2" fmla="*/ 443620 h 2525917"/>
                <a:gd name="connsiteX3" fmla="*/ 398352 w 1530035"/>
                <a:gd name="connsiteY3" fmla="*/ 1285592 h 2525917"/>
                <a:gd name="connsiteX4" fmla="*/ 9053 w 1530035"/>
                <a:gd name="connsiteY4" fmla="*/ 0 h 2525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0035" h="2525917">
                  <a:moveTo>
                    <a:pt x="9053" y="0"/>
                  </a:moveTo>
                  <a:cubicBezTo>
                    <a:pt x="6035" y="841972"/>
                    <a:pt x="3018" y="1683945"/>
                    <a:pt x="0" y="2525917"/>
                  </a:cubicBezTo>
                  <a:lnTo>
                    <a:pt x="1530035" y="443620"/>
                  </a:lnTo>
                  <a:lnTo>
                    <a:pt x="398352" y="1285592"/>
                  </a:lnTo>
                  <a:lnTo>
                    <a:pt x="9053" y="0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260124" y="3363456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1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507833" y="3465513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2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583884" y="3380256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3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7161525" y="4135595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4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045917" y="5302198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5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3299752" y="5314383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6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5255264" y="5402683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7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873354" y="5208123"/>
              <a:ext cx="391454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Arial" pitchFamily="34" charset="0"/>
                  <a:cs typeface="Arial" pitchFamily="34" charset="0"/>
                  <a:sym typeface="Symbol" panose="05050102010706020507" pitchFamily="18" charset="2"/>
                </a:rPr>
                <a:t>8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" name="Прямая соединительная линия 2"/>
          <p:cNvCxnSpPr>
            <a:stCxn id="20" idx="2"/>
          </p:cNvCxnSpPr>
          <p:nvPr/>
        </p:nvCxnSpPr>
        <p:spPr>
          <a:xfrm flipH="1">
            <a:off x="6629258" y="2424067"/>
            <a:ext cx="1993366" cy="11184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18" idx="0"/>
          </p:cNvCxnSpPr>
          <p:nvPr/>
        </p:nvCxnSpPr>
        <p:spPr>
          <a:xfrm flipH="1" flipV="1">
            <a:off x="3200496" y="3358434"/>
            <a:ext cx="53189" cy="14332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1661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457998" y="1904056"/>
            <a:ext cx="8313751" cy="2750260"/>
            <a:chOff x="458000" y="2856103"/>
            <a:chExt cx="8313750" cy="3667012"/>
          </a:xfrm>
        </p:grpSpPr>
        <p:sp>
          <p:nvSpPr>
            <p:cNvPr id="2" name="Параллелограмм 1"/>
            <p:cNvSpPr/>
            <p:nvPr/>
          </p:nvSpPr>
          <p:spPr>
            <a:xfrm>
              <a:off x="497941" y="3018311"/>
              <a:ext cx="1949482" cy="1275066"/>
            </a:xfrm>
            <a:prstGeom prst="parallelogram">
              <a:avLst>
                <a:gd name="adj" fmla="val 33520"/>
              </a:avLst>
            </a:prstGeom>
            <a:solidFill>
              <a:srgbClr val="FF0000"/>
            </a:solidFill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6" name="Трапеция 5"/>
            <p:cNvSpPr/>
            <p:nvPr/>
          </p:nvSpPr>
          <p:spPr>
            <a:xfrm rot="10800000">
              <a:off x="458000" y="4989603"/>
              <a:ext cx="1537334" cy="1216152"/>
            </a:xfrm>
            <a:prstGeom prst="trapezoid">
              <a:avLst/>
            </a:prstGeom>
            <a:solidFill>
              <a:srgbClr val="0070C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Ромб 6"/>
            <p:cNvSpPr/>
            <p:nvPr/>
          </p:nvSpPr>
          <p:spPr>
            <a:xfrm>
              <a:off x="3087233" y="2856103"/>
              <a:ext cx="1266316" cy="1867312"/>
            </a:xfrm>
            <a:prstGeom prst="diamond">
              <a:avLst/>
            </a:prstGeom>
            <a:solidFill>
              <a:srgbClr val="FFFF00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244181" y="2905490"/>
              <a:ext cx="1104523" cy="15007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4562946" y="4723415"/>
              <a:ext cx="1928388" cy="1566249"/>
            </a:xfrm>
            <a:custGeom>
              <a:avLst/>
              <a:gdLst>
                <a:gd name="connsiteX0" fmla="*/ 0 w 1928388"/>
                <a:gd name="connsiteY0" fmla="*/ 1566249 h 1566249"/>
                <a:gd name="connsiteX1" fmla="*/ 534155 w 1928388"/>
                <a:gd name="connsiteY1" fmla="*/ 0 h 1566249"/>
                <a:gd name="connsiteX2" fmla="*/ 1457608 w 1928388"/>
                <a:gd name="connsiteY2" fmla="*/ 561315 h 1566249"/>
                <a:gd name="connsiteX3" fmla="*/ 1928388 w 1928388"/>
                <a:gd name="connsiteY3" fmla="*/ 1403287 h 1566249"/>
                <a:gd name="connsiteX4" fmla="*/ 0 w 1928388"/>
                <a:gd name="connsiteY4" fmla="*/ 1566249 h 1566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8388" h="1566249">
                  <a:moveTo>
                    <a:pt x="0" y="1566249"/>
                  </a:moveTo>
                  <a:lnTo>
                    <a:pt x="534155" y="0"/>
                  </a:lnTo>
                  <a:lnTo>
                    <a:pt x="1457608" y="561315"/>
                  </a:lnTo>
                  <a:lnTo>
                    <a:pt x="1928388" y="1403287"/>
                  </a:lnTo>
                  <a:lnTo>
                    <a:pt x="0" y="1566249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7400074" y="4477909"/>
              <a:ext cx="1371676" cy="2045206"/>
            </a:xfrm>
            <a:custGeom>
              <a:avLst/>
              <a:gdLst>
                <a:gd name="connsiteX0" fmla="*/ 733331 w 1059255"/>
                <a:gd name="connsiteY0" fmla="*/ 0 h 2625505"/>
                <a:gd name="connsiteX1" fmla="*/ 1059255 w 1059255"/>
                <a:gd name="connsiteY1" fmla="*/ 1303699 h 2625505"/>
                <a:gd name="connsiteX2" fmla="*/ 18107 w 1059255"/>
                <a:gd name="connsiteY2" fmla="*/ 2625505 h 2625505"/>
                <a:gd name="connsiteX3" fmla="*/ 0 w 1059255"/>
                <a:gd name="connsiteY3" fmla="*/ 1493822 h 2625505"/>
                <a:gd name="connsiteX4" fmla="*/ 733331 w 1059255"/>
                <a:gd name="connsiteY4" fmla="*/ 0 h 2625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9255" h="2625505">
                  <a:moveTo>
                    <a:pt x="733331" y="0"/>
                  </a:moveTo>
                  <a:lnTo>
                    <a:pt x="1059255" y="1303699"/>
                  </a:lnTo>
                  <a:lnTo>
                    <a:pt x="18107" y="2625505"/>
                  </a:lnTo>
                  <a:lnTo>
                    <a:pt x="0" y="1493822"/>
                  </a:lnTo>
                  <a:lnTo>
                    <a:pt x="733331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260124" y="3363456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Trebuchet MS" panose="020B0603020202020204" pitchFamily="34" charset="0"/>
                  <a:sym typeface="Symbol" panose="05050102010706020507" pitchFamily="18" charset="2"/>
                </a:rPr>
                <a:t>1</a:t>
              </a:r>
              <a:endParaRPr lang="ru-RU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3507833" y="3465513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Trebuchet MS" panose="020B0603020202020204" pitchFamily="34" charset="0"/>
                  <a:sym typeface="Symbol" panose="05050102010706020507" pitchFamily="18" charset="2"/>
                </a:rPr>
                <a:t>2</a:t>
              </a:r>
              <a:endParaRPr lang="ru-RU" dirty="0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5583884" y="3380256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Trebuchet MS" panose="020B0603020202020204" pitchFamily="34" charset="0"/>
                  <a:sym typeface="Symbol" panose="05050102010706020507" pitchFamily="18" charset="2"/>
                </a:rPr>
                <a:t>3</a:t>
              </a:r>
              <a:endParaRPr lang="ru-RU" dirty="0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1045917" y="5302198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Trebuchet MS" panose="020B0603020202020204" pitchFamily="34" charset="0"/>
                  <a:sym typeface="Symbol" panose="05050102010706020507" pitchFamily="18" charset="2"/>
                </a:rPr>
                <a:t>5</a:t>
              </a:r>
              <a:endParaRPr lang="ru-RU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255264" y="5402686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Trebuchet MS" panose="020B0603020202020204" pitchFamily="34" charset="0"/>
                  <a:sym typeface="Symbol" panose="05050102010706020507" pitchFamily="18" charset="2"/>
                </a:rPr>
                <a:t>7</a:t>
              </a:r>
              <a:endParaRPr lang="ru-RU" dirty="0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873354" y="5208123"/>
              <a:ext cx="380232" cy="7181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dirty="0">
                  <a:latin typeface="Trebuchet MS" panose="020B0603020202020204" pitchFamily="34" charset="0"/>
                  <a:sym typeface="Symbol" panose="05050102010706020507" pitchFamily="18" charset="2"/>
                </a:rPr>
                <a:t>8</a:t>
              </a:r>
              <a:endParaRPr lang="ru-RU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-9055" y="228403"/>
            <a:ext cx="9144000" cy="857322"/>
          </a:xfrm>
          <a:prstGeom prst="roundRect">
            <a:avLst>
              <a:gd name="adj" fmla="val 26008"/>
            </a:avLst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1624" tIns="40813" rIns="81624" bIns="40813" rtlCol="0" anchor="ctr"/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QAVARIQ</a:t>
            </a:r>
            <a:endParaRPr lang="ru-RU"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8614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86383" y="4515014"/>
            <a:ext cx="2057258" cy="537283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pPr defTabSz="1449872"/>
            <a:r>
              <a:rPr lang="en-US" sz="2500" i="1" kern="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500" i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en-US" sz="25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25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7128" y="841519"/>
            <a:ext cx="8563680" cy="1179925"/>
          </a:xfrm>
        </p:spPr>
        <p:txBody>
          <a:bodyPr/>
          <a:lstStyle/>
          <a:p>
            <a:pPr algn="l" defTabSz="1449522" rtl="0">
              <a:lnSpc>
                <a:spcPct val="115000"/>
              </a:lnSpc>
            </a:pP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32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diagonali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perimetrlari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27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uchburchakka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ajratadi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Diagonalning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toping</a:t>
            </a:r>
            <a:endParaRPr lang="ru-RU" sz="2200" kern="1200" dirty="0">
              <a:solidFill>
                <a:prstClr val="black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800361" y="2228821"/>
            <a:ext cx="342876" cy="1257406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43237" y="2228821"/>
            <a:ext cx="1371505" cy="114310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14742" y="2343131"/>
            <a:ext cx="457168" cy="160033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00361" y="3486227"/>
            <a:ext cx="2171550" cy="457238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9723" y="2571751"/>
                <a:ext cx="521379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245" y="1620044"/>
                <a:ext cx="328487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>
            <a:off x="1143237" y="2228821"/>
            <a:ext cx="1828674" cy="1714644"/>
          </a:xfrm>
          <a:prstGeom prst="line">
            <a:avLst/>
          </a:prstGeom>
          <a:ln w="190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28990" y="2571751"/>
                <a:ext cx="51802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327" y="1620044"/>
                <a:ext cx="326371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566085" y="1854549"/>
                <a:ext cx="515679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688" y="1168251"/>
                <a:ext cx="324896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349521" y="3663345"/>
                <a:ext cx="531148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245" y="2307681"/>
                <a:ext cx="334642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703173" y="2683916"/>
                <a:ext cx="49807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093" y="1690701"/>
                <a:ext cx="313804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>
            <a:off x="800361" y="2242130"/>
            <a:ext cx="342876" cy="1257406"/>
          </a:xfrm>
          <a:prstGeom prst="line">
            <a:avLst/>
          </a:prstGeom>
          <a:ln w="190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00361" y="3486227"/>
            <a:ext cx="2171550" cy="457238"/>
          </a:xfrm>
          <a:prstGeom prst="line">
            <a:avLst/>
          </a:prstGeom>
          <a:ln w="190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43237" y="2228821"/>
            <a:ext cx="1828674" cy="171464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514742" y="2356440"/>
            <a:ext cx="457168" cy="160033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143237" y="2228821"/>
            <a:ext cx="1371505" cy="11431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44990" y="2000202"/>
                <a:ext cx="343295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</a:rPr>
                        <m:t>=32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477" y="1260004"/>
                <a:ext cx="214000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33450" y="2427842"/>
                <a:ext cx="280695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=27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206" y="1529391"/>
                <a:ext cx="17515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86248" y="2800369"/>
                <a:ext cx="275629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48" y="2800369"/>
                <a:ext cx="2756296" cy="59283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29303" y="1985451"/>
                <a:ext cx="112264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719" y="1250712"/>
                <a:ext cx="70301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Правая фигурная скобка 38"/>
          <p:cNvSpPr/>
          <p:nvPr/>
        </p:nvSpPr>
        <p:spPr>
          <a:xfrm>
            <a:off x="6629258" y="2614997"/>
            <a:ext cx="342876" cy="685858"/>
          </a:xfrm>
          <a:prstGeom prst="righ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857842" y="2664776"/>
                <a:ext cx="65379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679" y="1678645"/>
                <a:ext cx="41069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единительная линия 40"/>
          <p:cNvCxnSpPr/>
          <p:nvPr/>
        </p:nvCxnSpPr>
        <p:spPr>
          <a:xfrm>
            <a:off x="3664424" y="3371917"/>
            <a:ext cx="4107756" cy="0"/>
          </a:xfrm>
          <a:prstGeom prst="line">
            <a:avLst/>
          </a:prstGeom>
          <a:ln w="127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429080" y="3371917"/>
                <a:ext cx="473510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80" y="3371917"/>
                <a:ext cx="4735106" cy="59283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авая фигурная скобка 42"/>
          <p:cNvSpPr/>
          <p:nvPr/>
        </p:nvSpPr>
        <p:spPr>
          <a:xfrm rot="5400000">
            <a:off x="4605506" y="2834068"/>
            <a:ext cx="282626" cy="2164790"/>
          </a:xfrm>
          <a:prstGeom prst="rightBrac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468521" y="3926036"/>
                <a:ext cx="728180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32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323" y="2473161"/>
                <a:ext cx="458779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авая фигурная скобка 44"/>
          <p:cNvSpPr/>
          <p:nvPr/>
        </p:nvSpPr>
        <p:spPr>
          <a:xfrm rot="5400000">
            <a:off x="6449152" y="3498088"/>
            <a:ext cx="282626" cy="836749"/>
          </a:xfrm>
          <a:prstGeom prst="rightBrac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172090" y="3928714"/>
                <a:ext cx="73042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2</m:t>
                      </m:r>
                      <m:r>
                        <a:rPr lang="en-US" sz="25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631" y="2474848"/>
                <a:ext cx="460191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3418" y="4285721"/>
                <a:ext cx="253738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32+2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8" y="2699740"/>
                <a:ext cx="1586268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898965" y="4286394"/>
                <a:ext cx="168439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6448" y="2700164"/>
                <a:ext cx="1054071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56222" y="4286394"/>
                <a:ext cx="147921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592" y="2700164"/>
                <a:ext cx="925831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162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17" grpId="0"/>
      <p:bldP spid="26" grpId="0"/>
      <p:bldP spid="30" grpId="0"/>
      <p:bldP spid="31" grpId="0"/>
      <p:bldP spid="32" grpId="0"/>
      <p:bldP spid="4" grpId="0"/>
      <p:bldP spid="6" grpId="0"/>
      <p:bldP spid="38" grpId="0"/>
      <p:bldP spid="7" grpId="0"/>
      <p:bldP spid="39" grpId="0" animBg="1"/>
      <p:bldP spid="40" grpId="0"/>
      <p:bldP spid="42" grpId="0"/>
      <p:bldP spid="43" grpId="0" animBg="1"/>
      <p:bldP spid="44" grpId="0"/>
      <p:bldP spid="45" grpId="0" animBg="1"/>
      <p:bldP spid="46" grpId="0"/>
      <p:bldP spid="8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94645" y="44668"/>
            <a:ext cx="8934746" cy="6981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74709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7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37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7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645" y="783199"/>
            <a:ext cx="8934746" cy="9848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Qarama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to‘rtburchak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deyiladi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solidFill>
                <a:prstClr val="black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4644" y="3028989"/>
                <a:ext cx="506623" cy="439724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9" y="1908076"/>
                <a:ext cx="319190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3061" y="1825478"/>
                <a:ext cx="515884" cy="439724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46" y="1149938"/>
                <a:ext cx="325025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924288" y="1903408"/>
                <a:ext cx="504791" cy="439724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403" y="1199029"/>
                <a:ext cx="318036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411358" y="3143299"/>
                <a:ext cx="524128" cy="439724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9239" y="1980084"/>
                <a:ext cx="330219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07082" y="1756832"/>
                <a:ext cx="338659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𝐴𝐵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𝐶𝐷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𝐵𝐶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𝐴𝐷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594" y="1106696"/>
                <a:ext cx="211083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76079" y="2214070"/>
                <a:ext cx="346379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=∠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,∠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=∠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061" y="1394728"/>
                <a:ext cx="215764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44887" y="2262929"/>
                <a:ext cx="555474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87" y="1425506"/>
                <a:ext cx="349968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68474" y="3100249"/>
                <a:ext cx="549571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182" y="1952966"/>
                <a:ext cx="34624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44397" y="2686059"/>
                <a:ext cx="248032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=2(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107" y="1692052"/>
                <a:ext cx="1547540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457485" y="2114511"/>
            <a:ext cx="435222" cy="109990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629035" y="2114511"/>
            <a:ext cx="435222" cy="109990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7484" y="3214419"/>
            <a:ext cx="21715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914653" y="2114512"/>
            <a:ext cx="21715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57485" y="2114511"/>
            <a:ext cx="435222" cy="109990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2629035" y="2114511"/>
            <a:ext cx="435222" cy="109990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914653" y="2114512"/>
            <a:ext cx="217155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57484" y="3214419"/>
            <a:ext cx="217155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>
            <a:off x="457485" y="2985800"/>
            <a:ext cx="336916" cy="457238"/>
          </a:xfrm>
          <a:prstGeom prst="arc">
            <a:avLst>
              <a:gd name="adj1" fmla="val 14814253"/>
              <a:gd name="adj2" fmla="val 0"/>
            </a:avLst>
          </a:prstGeom>
          <a:ln w="1905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1534405">
            <a:off x="2767029" y="1957579"/>
            <a:ext cx="336916" cy="457238"/>
          </a:xfrm>
          <a:prstGeom prst="arc">
            <a:avLst>
              <a:gd name="adj1" fmla="val 15511428"/>
              <a:gd name="adj2" fmla="val 897513"/>
            </a:avLst>
          </a:prstGeom>
          <a:ln w="1905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6647703">
            <a:off x="800285" y="1977873"/>
            <a:ext cx="253169" cy="291276"/>
          </a:xfrm>
          <a:prstGeom prst="arc">
            <a:avLst>
              <a:gd name="adj1" fmla="val 14814253"/>
              <a:gd name="adj2" fmla="val 905745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6395385">
            <a:off x="698336" y="1885928"/>
            <a:ext cx="432634" cy="457168"/>
          </a:xfrm>
          <a:prstGeom prst="arc">
            <a:avLst>
              <a:gd name="adj1" fmla="val 14814253"/>
              <a:gd name="adj2" fmla="val 542385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17228855">
            <a:off x="2359527" y="2947731"/>
            <a:ext cx="412469" cy="460649"/>
          </a:xfrm>
          <a:prstGeom prst="arc">
            <a:avLst>
              <a:gd name="adj1" fmla="val 14814253"/>
              <a:gd name="adj2" fmla="val 905745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7078082">
            <a:off x="2424020" y="3021927"/>
            <a:ext cx="295496" cy="312253"/>
          </a:xfrm>
          <a:prstGeom prst="arc">
            <a:avLst>
              <a:gd name="adj1" fmla="val 14814253"/>
              <a:gd name="adj2" fmla="val 207318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1777" y="2644349"/>
                <a:ext cx="57267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500" i="1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39" y="1665777"/>
                <a:ext cx="360803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944397" y="3128547"/>
                <a:ext cx="230790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𝑎𝑏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107" y="1970792"/>
                <a:ext cx="1437124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69" name="Прямая соединительная линия 7168"/>
          <p:cNvCxnSpPr/>
          <p:nvPr/>
        </p:nvCxnSpPr>
        <p:spPr>
          <a:xfrm>
            <a:off x="914652" y="2125801"/>
            <a:ext cx="2" cy="1131808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7170"/>
              <p:cNvSpPr txBox="1"/>
              <p:nvPr/>
            </p:nvSpPr>
            <p:spPr>
              <a:xfrm rot="10800000">
                <a:off x="729228" y="2913070"/>
                <a:ext cx="517003" cy="439724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9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1900" dirty="0"/>
              </a:p>
            </p:txBody>
          </p:sp>
        </mc:Choice>
        <mc:Fallback xmlns="">
          <p:sp>
            <p:nvSpPr>
              <p:cNvPr id="7171" name="TextBox 71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59439" y="1835054"/>
                <a:ext cx="325730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800360" y="2457441"/>
                <a:ext cx="51934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55" y="1548036"/>
                <a:ext cx="32720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988251" y="3585786"/>
                <a:ext cx="174313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h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2737" y="2258824"/>
                <a:ext cx="1087862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73" name="Прямая соединительная линия 7172"/>
          <p:cNvCxnSpPr/>
          <p:nvPr/>
        </p:nvCxnSpPr>
        <p:spPr>
          <a:xfrm>
            <a:off x="892707" y="2125801"/>
            <a:ext cx="1736328" cy="1088619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5" name="Прямая соединительная линия 7174"/>
          <p:cNvCxnSpPr/>
          <p:nvPr/>
        </p:nvCxnSpPr>
        <p:spPr>
          <a:xfrm flipV="1">
            <a:off x="457485" y="2125800"/>
            <a:ext cx="2606772" cy="1055989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Дуга 7175"/>
          <p:cNvSpPr/>
          <p:nvPr/>
        </p:nvSpPr>
        <p:spPr>
          <a:xfrm rot="3367295">
            <a:off x="1676930" y="2481735"/>
            <a:ext cx="404260" cy="325225"/>
          </a:xfrm>
          <a:prstGeom prst="arc">
            <a:avLst>
              <a:gd name="adj1" fmla="val 16490681"/>
              <a:gd name="adj2" fmla="val 0"/>
            </a:avLst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7" name="TextBox 7176"/>
              <p:cNvSpPr txBox="1"/>
              <p:nvPr/>
            </p:nvSpPr>
            <p:spPr>
              <a:xfrm>
                <a:off x="1844264" y="2426097"/>
                <a:ext cx="556187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  <a:ea typeface="Cambria Math"/>
                        </a:rPr>
                        <m:t>𝜑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177" name="TextBox 71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950" y="1528291"/>
                <a:ext cx="350417" cy="307777"/>
              </a:xfrm>
              <a:prstGeom prst="rect">
                <a:avLst/>
              </a:prstGeom>
              <a:blipFill rotWithShape="1">
                <a:blip r:embed="rId17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78" name="TextBox 7177"/>
              <p:cNvSpPr txBox="1"/>
              <p:nvPr/>
            </p:nvSpPr>
            <p:spPr>
              <a:xfrm>
                <a:off x="6226175" y="3028988"/>
                <a:ext cx="2951476" cy="982109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178" name="TextBox 71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707" y="1908076"/>
                <a:ext cx="1838132" cy="61093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760870" y="2109377"/>
                <a:ext cx="646864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409" y="1328777"/>
                <a:ext cx="407547" cy="3077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2056642" y="2611667"/>
                <a:ext cx="65348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756" y="1645189"/>
                <a:ext cx="411716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79" name="TextBox 7178"/>
              <p:cNvSpPr txBox="1"/>
              <p:nvPr/>
            </p:nvSpPr>
            <p:spPr>
              <a:xfrm>
                <a:off x="4229124" y="4172085"/>
                <a:ext cx="4087621" cy="59886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179" name="TextBox 71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495" y="2628156"/>
                <a:ext cx="2546787" cy="373051"/>
              </a:xfrm>
              <a:prstGeom prst="rect">
                <a:avLst/>
              </a:prstGeom>
              <a:blipFill rotWithShape="1">
                <a:blip r:embed="rId21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50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  <p:bldP spid="17" grpId="0"/>
      <p:bldP spid="20" grpId="0"/>
      <p:bldP spid="22" grpId="0"/>
      <p:bldP spid="8" grpId="0"/>
      <p:bldP spid="13" grpId="0"/>
      <p:bldP spid="14" grpId="0"/>
      <p:bldP spid="23" grpId="0"/>
      <p:bldP spid="15" grpId="0"/>
      <p:bldP spid="31" grpId="0" animBg="1"/>
      <p:bldP spid="31" grpId="1" animBg="1"/>
      <p:bldP spid="31" grpId="2" animBg="1"/>
      <p:bldP spid="31" grpId="3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/>
      <p:bldP spid="43" grpId="1"/>
      <p:bldP spid="44" grpId="0"/>
      <p:bldP spid="7171" grpId="0"/>
      <p:bldP spid="7171" grpId="1"/>
      <p:bldP spid="48" grpId="0"/>
      <p:bldP spid="48" grpId="1"/>
      <p:bldP spid="49" grpId="0"/>
      <p:bldP spid="7176" grpId="0" animBg="1"/>
      <p:bldP spid="7176" grpId="1" animBg="1"/>
      <p:bldP spid="7177" grpId="0"/>
      <p:bldP spid="7177" grpId="1"/>
      <p:bldP spid="7178" grpId="0"/>
      <p:bldP spid="57" grpId="0"/>
      <p:bldP spid="58" grpId="0"/>
      <p:bldP spid="7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2782" y="748893"/>
            <a:ext cx="8965018" cy="1270050"/>
          </a:xfrm>
          <a:prstGeom prst="rect">
            <a:avLst/>
          </a:prstGeom>
        </p:spPr>
        <p:txBody>
          <a:bodyPr vert="horz" wrap="square" lIns="0" tIns="45298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951"/>
              </a:spcAf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Parallelogramning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hisoblaganda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3:2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diagonalni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5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169515" y="74709"/>
            <a:ext cx="8816436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19802" y="4429818"/>
            <a:ext cx="2373737" cy="515736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pPr algn="r" defTabSz="1449872"/>
            <a:r>
              <a:rPr lang="en-US" sz="2400" i="1" kern="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400" i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  </a:t>
            </a:r>
            <a:r>
              <a:rPr lang="en-US" sz="2400" i="1" kern="0" dirty="0">
                <a:latin typeface="Arial" pitchFamily="34" charset="0"/>
                <a:cs typeface="Arial" pitchFamily="34" charset="0"/>
              </a:rPr>
              <a:t>3:5</a:t>
            </a:r>
            <a:endParaRPr lang="ru-RU" sz="2400" kern="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5395" y="2000202"/>
                <a:ext cx="3124004" cy="881077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𝐵𝐾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𝐾𝐶</m:t>
                          </m:r>
                        </m:den>
                      </m:f>
                      <m:r>
                        <a:rPr lang="en-US" sz="25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latin typeface="Cambria Math"/>
                        </a:rPr>
                        <m:t>,  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</a:rPr>
                            <m:t>𝐵𝑂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</a:rPr>
                            <m:t>𝑂𝐷</m:t>
                          </m:r>
                        </m:den>
                      </m:f>
                      <m:r>
                        <a:rPr lang="en-US" sz="2500" i="1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05" y="1260004"/>
                <a:ext cx="1968231" cy="5550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829" y="2800369"/>
                <a:ext cx="4610390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500" i="1">
                        <a:latin typeface="Cambria Math"/>
                      </a:rPr>
                      <m:t>∠</m:t>
                    </m:r>
                    <m:r>
                      <a:rPr lang="en-US" sz="2500" i="1">
                        <a:latin typeface="Cambria Math"/>
                      </a:rPr>
                      <m:t>𝐵𝐴𝐾</m:t>
                    </m:r>
                    <m:r>
                      <a:rPr lang="en-US" sz="2500" i="1">
                        <a:latin typeface="Cambria Math"/>
                      </a:rPr>
                      <m:t>=∠</m:t>
                    </m:r>
                    <m:r>
                      <a:rPr lang="en-US" sz="2500" i="1">
                        <a:latin typeface="Cambria Math"/>
                      </a:rPr>
                      <m:t>𝐾𝐴𝐷</m:t>
                    </m:r>
                  </m:oMath>
                </a14:m>
                <a:r>
                  <a:rPr lang="en-US" sz="2500" dirty="0"/>
                  <a:t> 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chunki</a:t>
                </a:r>
                <a:r>
                  <a:rPr lang="en-US" sz="2500" dirty="0"/>
                  <a:t> 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𝐴𝐾</m:t>
                    </m:r>
                    <m:r>
                      <a:rPr lang="en-US" sz="2500" i="1">
                        <a:latin typeface="Cambria Math"/>
                      </a:rPr>
                      <m:t>=</m:t>
                    </m:r>
                    <m:r>
                      <a:rPr lang="en-US" sz="2500" i="1">
                        <a:latin typeface="Cambria Math"/>
                      </a:rPr>
                      <m:t>𝑙</m:t>
                    </m:r>
                  </m:oMath>
                </a14:m>
                <a:endParaRPr lang="ru-RU" sz="2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5" y="1764060"/>
                <a:ext cx="290470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араллелограмм 9"/>
          <p:cNvSpPr/>
          <p:nvPr/>
        </p:nvSpPr>
        <p:spPr>
          <a:xfrm>
            <a:off x="5257753" y="2228821"/>
            <a:ext cx="2400134" cy="914477"/>
          </a:xfrm>
          <a:prstGeom prst="parallelogram">
            <a:avLst>
              <a:gd name="adj" fmla="val 3210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5219757" y="2228821"/>
            <a:ext cx="1600089" cy="91447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>
            <a:off x="5183134" y="2866218"/>
            <a:ext cx="377825" cy="365693"/>
          </a:xfrm>
          <a:prstGeom prst="arc">
            <a:avLst>
              <a:gd name="adj1" fmla="val 16200000"/>
              <a:gd name="adj2" fmla="val 19942738"/>
            </a:avLst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>
            <a:off x="5372046" y="2960451"/>
            <a:ext cx="377825" cy="365693"/>
          </a:xfrm>
          <a:prstGeom prst="arc">
            <a:avLst>
              <a:gd name="adj1" fmla="val 16200000"/>
              <a:gd name="adj2" fmla="val 21221423"/>
            </a:avLst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2536653">
            <a:off x="6395145" y="2087542"/>
            <a:ext cx="377825" cy="365693"/>
          </a:xfrm>
          <a:prstGeom prst="arc">
            <a:avLst>
              <a:gd name="adj1" fmla="val 16200000"/>
              <a:gd name="adj2" fmla="val 19942738"/>
            </a:avLst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5523647" y="2226629"/>
            <a:ext cx="1868346" cy="91447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885325" y="2974887"/>
                <a:ext cx="54010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7924" y="1873995"/>
                <a:ext cx="340285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149118" y="1885893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123" y="1187996"/>
                <a:ext cx="34817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86234" y="1949461"/>
                <a:ext cx="539697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588" y="1228040"/>
                <a:ext cx="340028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208664" y="2960452"/>
                <a:ext cx="563515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709" y="1864902"/>
                <a:ext cx="355034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957466" y="2457441"/>
                <a:ext cx="557001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411" y="1548036"/>
                <a:ext cx="35093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957466" y="1794590"/>
                <a:ext cx="675769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3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411" y="1130481"/>
                <a:ext cx="42575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982118" y="1802517"/>
                <a:ext cx="675769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2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8977" y="1135474"/>
                <a:ext cx="425758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537937" y="1890208"/>
                <a:ext cx="563818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127" y="1190714"/>
                <a:ext cx="355225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4873" y="3242857"/>
                <a:ext cx="7292802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500" i="1">
                        <a:latin typeface="Cambria Math"/>
                      </a:rPr>
                      <m:t>∠</m:t>
                    </m:r>
                    <m:r>
                      <a:rPr lang="en-US" sz="2500" i="1">
                        <a:latin typeface="Cambria Math"/>
                      </a:rPr>
                      <m:t>𝐵𝐾𝐴</m:t>
                    </m:r>
                    <m:r>
                      <a:rPr lang="en-US" sz="2500" i="1">
                        <a:latin typeface="Cambria Math"/>
                      </a:rPr>
                      <m:t>=∠</m:t>
                    </m:r>
                    <m:r>
                      <a:rPr lang="en-US" sz="2500" i="1">
                        <a:latin typeface="Cambria Math"/>
                      </a:rPr>
                      <m:t>𝐾𝐴𝐷</m:t>
                    </m:r>
                  </m:oMath>
                </a14:m>
                <a:r>
                  <a:rPr lang="en-US" sz="2500" dirty="0"/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chunki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almashinuvchi</a:t>
                </a: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endParaRPr lang="ru-RU" sz="2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0" y="2042800"/>
                <a:ext cx="4594719" cy="338554"/>
              </a:xfrm>
              <a:prstGeom prst="rect">
                <a:avLst/>
              </a:prstGeom>
              <a:blipFill rotWithShape="1">
                <a:blip r:embed="rId13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6" y="3600536"/>
                <a:ext cx="8618388" cy="537440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500" i="1">
                          <a:latin typeface="Cambria Math"/>
                        </a:rPr>
                        <m:t>∠</m:t>
                      </m:r>
                      <m:r>
                        <a:rPr lang="en-US" sz="2500" i="1">
                          <a:latin typeface="Cambria Math"/>
                        </a:rPr>
                        <m:t>𝐵𝐴𝐾</m:t>
                      </m:r>
                      <m:r>
                        <a:rPr lang="en-US" sz="2500" i="1">
                          <a:latin typeface="Cambria Math"/>
                        </a:rPr>
                        <m:t>=∠</m:t>
                      </m:r>
                      <m:r>
                        <a:rPr lang="en-US" sz="2500" i="1">
                          <a:latin typeface="Cambria Math"/>
                        </a:rPr>
                        <m:t>𝐵𝐾𝐴</m:t>
                      </m:r>
                      <m:r>
                        <a:rPr lang="en-US" sz="2500" i="1">
                          <a:latin typeface="Cambria Math"/>
                        </a:rPr>
                        <m:t> =&gt;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𝐵𝐾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 =&gt;  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=3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,  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𝐴𝐷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=5</m:t>
                      </m:r>
                      <m:r>
                        <a:rPr lang="en-US" sz="2500" i="1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2268116"/>
                <a:ext cx="5429884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16" name="TextBox 9215"/>
              <p:cNvSpPr txBox="1"/>
              <p:nvPr/>
            </p:nvSpPr>
            <p:spPr>
              <a:xfrm>
                <a:off x="343193" y="4148398"/>
                <a:ext cx="4949087" cy="881077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>
                          <a:latin typeface="Cambria Math"/>
                        </a:rPr>
                        <m:t>𝐴𝐾</m:t>
                      </m:r>
                      <m:r>
                        <a:rPr lang="en-US" sz="2500" i="1">
                          <a:latin typeface="Cambria Math"/>
                        </a:rPr>
                        <m:t>=</m:t>
                      </m:r>
                      <m:r>
                        <a:rPr lang="en-US" sz="2500" i="1">
                          <a:latin typeface="Cambria Math"/>
                        </a:rPr>
                        <m:t>𝑙</m:t>
                      </m:r>
                      <m:r>
                        <a:rPr lang="en-US" sz="2500" i="1">
                          <a:latin typeface="Cambria Math"/>
                        </a:rPr>
                        <m:t> =&gt;  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𝐵𝑂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𝑂𝐷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𝐴𝐷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5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5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9216" name="TextBox 92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613235"/>
                <a:ext cx="3118097" cy="55502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5372045" y="2521837"/>
            <a:ext cx="188912" cy="4991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957467" y="2120039"/>
            <a:ext cx="62335" cy="20189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51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3" grpId="0"/>
      <p:bldP spid="4" grpId="0"/>
      <p:bldP spid="10" grpId="0" animBg="1"/>
      <p:bldP spid="20" grpId="0" animBg="1"/>
      <p:bldP spid="22" grpId="0" animBg="1"/>
      <p:bldP spid="23" grpId="0" animBg="1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28" grpId="0"/>
      <p:bldP spid="92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74709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0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To‘g‘ri to‘rtburchak</a:t>
            </a:r>
            <a:endParaRPr lang="ru-RU" sz="4000" b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88706" y="2114512"/>
                <a:ext cx="2683204" cy="830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:r>
                  <a:rPr lang="en-US" sz="240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Perimetri</a:t>
                </a: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𝑃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=2(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)</m:t>
                      </m:r>
                    </m:oMath>
                  </m:oMathPara>
                </a14:m>
                <a:endParaRPr lang="en-US" sz="240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95" y="1332012"/>
                <a:ext cx="1690512" cy="5234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1122" y="3112469"/>
                <a:ext cx="2302205" cy="830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:r>
                  <a:rPr lang="en-US" sz="240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Yuzi</a:t>
                </a:r>
              </a:p>
              <a:p>
                <a:pPr lvl="0" algn="ctr"/>
                <a:r>
                  <a:rPr lang="en-US" sz="240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𝑆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𝑏</m:t>
                    </m:r>
                  </m:oMath>
                </a14:m>
                <a:endParaRPr lang="en-US" sz="240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22" y="1960663"/>
                <a:ext cx="1450469" cy="5234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9100" y="4286395"/>
                <a:ext cx="2302205" cy="56611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𝑑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47" y="2700164"/>
                <a:ext cx="1450469" cy="35661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218595" y="859870"/>
            <a:ext cx="8580646" cy="10391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29124" y="2424320"/>
            <a:ext cx="3314471" cy="140483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4229124" y="2451518"/>
            <a:ext cx="3314471" cy="1350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 rot="16200000">
                <a:off x="4051391" y="2281004"/>
                <a:ext cx="552708" cy="488508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552544" y="1436868"/>
                <a:ext cx="34817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 rot="10800000">
                <a:off x="4057245" y="3486227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2556205" y="2196108"/>
                <a:ext cx="348172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5400000">
                <a:off x="7168618" y="3518328"/>
                <a:ext cx="552708" cy="488508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4516505" y="2216306"/>
                <a:ext cx="348172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200719" y="2248905"/>
                <a:ext cx="552623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200" i="1">
                          <a:latin typeface="Cambria Math"/>
                        </a:rPr>
                        <m:t>∟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703" y="1416671"/>
                <a:ext cx="348172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717687" y="2737487"/>
                <a:ext cx="5923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2272" y="1724448"/>
                <a:ext cx="37144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94578" y="1893828"/>
                <a:ext cx="58499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778" y="1192995"/>
                <a:ext cx="36766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72045" y="2785618"/>
                <a:ext cx="60307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4575" y="1754768"/>
                <a:ext cx="377924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500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6" grpId="0"/>
      <p:bldP spid="2" grpId="0" animBg="1"/>
      <p:bldP spid="3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"/>
          <p:cNvSpPr txBox="1">
            <a:spLocks/>
          </p:cNvSpPr>
          <p:nvPr/>
        </p:nvSpPr>
        <p:spPr>
          <a:xfrm>
            <a:off x="0" y="45295"/>
            <a:ext cx="9144000" cy="59581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872"/>
            <a:r>
              <a:rPr lang="en-US" sz="3700" b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ru-RU" sz="3700" b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00674" y="4172085"/>
            <a:ext cx="2123162" cy="592680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pPr defTabSz="1449872"/>
            <a:r>
              <a:rPr lang="en-US" i="1" kern="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i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kern="0" dirty="0">
                <a:latin typeface="Arial" pitchFamily="34" charset="0"/>
                <a:cs typeface="Arial" pitchFamily="34" charset="0"/>
              </a:rPr>
              <a:t>9</a:t>
            </a:r>
            <a:endParaRPr lang="ru-RU" kern="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4608" y="2114512"/>
                <a:ext cx="3962400" cy="761749"/>
              </a:xfrm>
              <a:prstGeom prst="rect">
                <a:avLst/>
              </a:prstGeom>
              <a:noFill/>
            </p:spPr>
            <p:txBody>
              <a:bodyPr wrap="square" lIns="91440" tIns="45721" rIns="91440" bIns="45721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kern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i="1" ker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 ker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i="1" ker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 ker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332012"/>
                <a:ext cx="2496450" cy="4736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343191" y="793497"/>
                <a:ext cx="8561770" cy="89255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900" i="1">
                        <a:solidFill>
                          <a:schemeClr val="tx1"/>
                        </a:solidFill>
                        <a:latin typeface="Cambria Math"/>
                      </a:rPr>
                      <m:t>𝐴𝐵𝐶𝐷</m:t>
                    </m:r>
                  </m:oMath>
                </a14:m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to‘rtburchakda</a:t>
                </a:r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900" i="1">
                        <a:solidFill>
                          <a:schemeClr val="tx1"/>
                        </a:solidFill>
                        <a:latin typeface="Cambria Math"/>
                      </a:rPr>
                      <m:t>=2;    </m:t>
                    </m:r>
                    <m:sSub>
                      <m:sSubPr>
                        <m:ctrlP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900" i="1">
                        <a:solidFill>
                          <a:schemeClr val="tx1"/>
                        </a:solidFill>
                        <a:latin typeface="Cambria Math"/>
                      </a:rPr>
                      <m:t>=6;   </m:t>
                    </m:r>
                    <m:sSub>
                      <m:sSubPr>
                        <m:ctrlP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900" i="1">
                        <a:solidFill>
                          <a:schemeClr val="tx1"/>
                        </a:solidFill>
                        <a:latin typeface="Cambria Math"/>
                      </a:rPr>
                      <m:t>=3</m:t>
                    </m:r>
                  </m:oMath>
                </a14:m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9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9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29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6222" y="499854"/>
                <a:ext cx="5394213" cy="553998"/>
              </a:xfrm>
              <a:blipFill rotWithShape="1">
                <a:blip r:embed="rId3"/>
                <a:stretch>
                  <a:fillRect l="-2599" t="-14286" b="-24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642399" y="1771583"/>
            <a:ext cx="3929824" cy="148602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14921" y="1771583"/>
            <a:ext cx="0" cy="14860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642399" y="2320903"/>
            <a:ext cx="392982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801201" y="1756270"/>
                <a:ext cx="72125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923" y="1106342"/>
                <a:ext cx="45127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14533" y="1771583"/>
                <a:ext cx="72984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385" y="1115988"/>
                <a:ext cx="45659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01199" y="2514595"/>
                <a:ext cx="72984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922" y="1584040"/>
                <a:ext cx="45659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22980" y="2556999"/>
                <a:ext cx="72984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707" y="1610752"/>
                <a:ext cx="45659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1776" y="3356054"/>
                <a:ext cx="4017217" cy="1058027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∙3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39" y="2114107"/>
                <a:ext cx="2504082" cy="6580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96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2" grpId="0" build="p"/>
      <p:bldP spid="3" grpId="0" animBg="1"/>
      <p:bldP spid="9" grpId="0"/>
      <p:bldP spid="16" grpId="0"/>
      <p:bldP spid="17" grpId="0"/>
      <p:bldP spid="18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1bc856dc4a44675f1dba5d8c68443b89394d2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5391</TotalTime>
  <Words>1372</Words>
  <Application>Microsoft Office PowerPoint</Application>
  <PresentationFormat>Экран (16:9)</PresentationFormat>
  <Paragraphs>269</Paragraphs>
  <Slides>19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Office Theme</vt:lpstr>
      <vt:lpstr>Equation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RAHMAT!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acer</cp:lastModifiedBy>
  <cp:revision>549</cp:revision>
  <dcterms:created xsi:type="dcterms:W3CDTF">2020-04-09T07:32:19Z</dcterms:created>
  <dcterms:modified xsi:type="dcterms:W3CDTF">2021-03-04T04:12:09Z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