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notesMasterIdLst>
    <p:notesMasterId r:id="rId20"/>
  </p:notesMasterIdLst>
  <p:sldIdLst>
    <p:sldId id="287" r:id="rId4"/>
    <p:sldId id="261" r:id="rId5"/>
    <p:sldId id="310" r:id="rId6"/>
    <p:sldId id="1410" r:id="rId7"/>
    <p:sldId id="371" r:id="rId8"/>
    <p:sldId id="1419" r:id="rId9"/>
    <p:sldId id="336" r:id="rId10"/>
    <p:sldId id="315" r:id="rId11"/>
    <p:sldId id="1412" r:id="rId12"/>
    <p:sldId id="316" r:id="rId13"/>
    <p:sldId id="1420" r:id="rId14"/>
    <p:sldId id="1422" r:id="rId15"/>
    <p:sldId id="1423" r:id="rId16"/>
    <p:sldId id="1424" r:id="rId17"/>
    <p:sldId id="1425" r:id="rId18"/>
    <p:sldId id="296" r:id="rId19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000000"/>
    <a:srgbClr val="F7B7F2"/>
    <a:srgbClr val="FFFF66"/>
    <a:srgbClr val="66FFCC"/>
    <a:srgbClr val="00FF00"/>
    <a:srgbClr val="99CC00"/>
    <a:srgbClr val="CCCC00"/>
    <a:srgbClr val="FFFFFF"/>
    <a:srgbClr val="D4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291" autoAdjust="0"/>
  </p:normalViewPr>
  <p:slideViewPr>
    <p:cSldViewPr>
      <p:cViewPr varScale="1">
        <p:scale>
          <a:sx n="68" d="100"/>
          <a:sy n="68" d="100"/>
        </p:scale>
        <p:origin x="66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0E03-448C-40CF-A40E-70F309E2C503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838D-58A1-422A-BF74-B2DEDC8D7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9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4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0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5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0D801FA-1765-4F0A-AB03-486999007B72}"/>
              </a:ext>
            </a:extLst>
          </p:cNvPr>
          <p:cNvSpPr/>
          <p:nvPr/>
        </p:nvSpPr>
        <p:spPr>
          <a:xfrm>
            <a:off x="1" y="0"/>
            <a:ext cx="12192000" cy="18387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332189" y="740122"/>
            <a:ext cx="6476103" cy="409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88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8800" b="1" dirty="0" err="1">
                <a:solidFill>
                  <a:srgbClr val="1E0AB6"/>
                </a:solidFill>
              </a:rPr>
              <a:t>Mavzu</a:t>
            </a:r>
            <a:r>
              <a:rPr lang="en-US" altLang="ru-RU" sz="8800" b="1" dirty="0">
                <a:solidFill>
                  <a:srgbClr val="1E0AB6"/>
                </a:solidFill>
              </a:rPr>
              <a:t>: </a:t>
            </a:r>
            <a:r>
              <a:rPr lang="en-US" altLang="ru-RU" sz="8800" b="1" dirty="0" err="1">
                <a:solidFill>
                  <a:srgbClr val="1E0AB6"/>
                </a:solidFill>
              </a:rPr>
              <a:t>Yaponiya</a:t>
            </a:r>
            <a:endParaRPr lang="ru-RU" altLang="ru-RU" sz="88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850" y="2288310"/>
            <a:ext cx="707128" cy="197829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282229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282229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76284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 9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053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080" y="6804"/>
            <a:ext cx="1745796" cy="1745796"/>
          </a:xfrm>
          <a:prstGeom prst="rect">
            <a:avLst/>
          </a:prstGeom>
          <a:noFill/>
        </p:spPr>
      </p:pic>
      <p:pic>
        <p:nvPicPr>
          <p:cNvPr id="1030" name="Picture 6" descr="Japan Map Royalty Free Cliparts, Vectors, And Stock Illustration. Image  6883904.">
            <a:extLst>
              <a:ext uri="{FF2B5EF4-FFF2-40B4-BE49-F238E27FC236}">
                <a16:creationId xmlns:a16="http://schemas.microsoft.com/office/drawing/2014/main" id="{58197EAA-2CB6-4BF5-B7FC-A8839CC9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80" y="2031457"/>
            <a:ext cx="4360859" cy="47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1524000" y="5667222"/>
            <a:ext cx="480172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0862D93C-9C4C-48B9-A8D6-4C67BE072A92}"/>
              </a:ext>
            </a:extLst>
          </p:cNvPr>
          <p:cNvSpPr/>
          <p:nvPr/>
        </p:nvSpPr>
        <p:spPr>
          <a:xfrm>
            <a:off x="200026" y="990600"/>
            <a:ext cx="11791948" cy="1650684"/>
          </a:xfrm>
          <a:prstGeom prst="round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YIM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AQSH,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4-o‘rinni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CD41B7-6579-453A-915C-3C83FDE3E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3" y="2971800"/>
            <a:ext cx="5943600" cy="3657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A4AB79-6F60-4F4D-BFD4-A2EBD082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971800"/>
            <a:ext cx="562039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68813" y="877431"/>
            <a:ext cx="11794587" cy="2400657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texnologiyalarga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asoslangan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elektronika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elektrotexnika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dastgohsozlik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kemasozlik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avtomobilsozlik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asbobsozlik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neft-kimyo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transmilliy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kompaniyalar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toifasiga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“Toyota”, “Honda”, “Sony”, “Mitsubishi”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E8DE65-5DAB-4ECD-95AD-31AD287CB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3491443"/>
            <a:ext cx="5715000" cy="32042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D54CAC-294B-4151-98DD-5FC3434D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507193"/>
            <a:ext cx="5715000" cy="320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1037272"/>
            <a:ext cx="12039599" cy="14773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dehqonchiligining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sholikorlik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ekiladi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soya,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9A6245-F5E8-49E5-B12B-86DCA3C49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63" y="2793108"/>
            <a:ext cx="5503363" cy="38625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085FA7-12D8-4336-ABD7-B5830C57D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793108"/>
            <a:ext cx="5666937" cy="38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914400"/>
            <a:ext cx="12039599" cy="2246769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bog‘lovchi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Sinkansen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tezyurar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poyezdlari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e’tiborga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sazovor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suvosti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Xonsyu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Xokkaydo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bog‘laydigan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Seykan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tunnelidir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(54  km).</a:t>
            </a:r>
            <a:endParaRPr lang="ru-RU" sz="28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167F74-4546-4404-BDED-C20C73764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237369"/>
            <a:ext cx="5715000" cy="34861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18E86E-F145-48B6-A265-B7702E59E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237369"/>
            <a:ext cx="5905502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3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304800" y="1032808"/>
            <a:ext cx="11582400" cy="193899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Har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30 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xorijiy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sayyohlar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tashrif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buyuradi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turistik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betakror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tarixiy-madaniy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merosi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D0AF3-0AA8-45EB-9E7D-8369615AF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31763"/>
            <a:ext cx="5715000" cy="3502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BF37F0-525D-41F1-BC9D-FA141DF3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103187"/>
            <a:ext cx="5562600" cy="3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304800" y="1032808"/>
            <a:ext cx="11582400" cy="240065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Xonsyu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600 km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Kyusyu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Sikoku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Xokkaydo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8598C0-C9B3-4C2E-8D77-6B8EBA8DD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11" y="3640135"/>
            <a:ext cx="5729707" cy="30385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FEEB0C-03F9-4020-9B44-CCA91657F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640134"/>
            <a:ext cx="5562600" cy="30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1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1E0AB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598" y="1091418"/>
            <a:ext cx="11734799" cy="609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7030A0"/>
            </a:solidFill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598" y="2009448"/>
            <a:ext cx="11734799" cy="10646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7030A0"/>
            </a:solidFill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Yaponiya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haqida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 ta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qiziqarli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ma’lumot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E3995D-6949-456C-99EF-ECE2F4C22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5"/>
          <a:stretch/>
        </p:blipFill>
        <p:spPr>
          <a:xfrm>
            <a:off x="228598" y="3406725"/>
            <a:ext cx="4744215" cy="34512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AE3763-9C37-4646-BF51-C7ECA5699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582" y="3429000"/>
            <a:ext cx="3050235" cy="3200400"/>
          </a:xfrm>
          <a:prstGeom prst="rect">
            <a:avLst/>
          </a:prstGeom>
        </p:spPr>
      </p:pic>
      <p:pic>
        <p:nvPicPr>
          <p:cNvPr id="7170" name="Picture 2" descr="Image result for tokyo culture | Long layovers, Japan itinerary, Tokyo night">
            <a:extLst>
              <a:ext uri="{FF2B5EF4-FFF2-40B4-BE49-F238E27FC236}">
                <a16:creationId xmlns:a16="http://schemas.microsoft.com/office/drawing/2014/main" id="{BE941F18-5F61-4955-9D99-EDA18A0D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3429000"/>
            <a:ext cx="350519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14299" y="838201"/>
            <a:ext cx="11963401" cy="1384996"/>
          </a:xfrm>
          <a:prstGeom prst="rect">
            <a:avLst/>
          </a:prstGeom>
          <a:ln>
            <a:solidFill>
              <a:srgbClr val="1E0AB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6 852 ta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97 %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ta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Xonsyu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Xokkaydo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Kyusyu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Sikoku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altLang="ru-RU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2FCA68-C079-4149-9A13-A25142B4494E}"/>
              </a:ext>
            </a:extLst>
          </p:cNvPr>
          <p:cNvSpPr/>
          <p:nvPr/>
        </p:nvSpPr>
        <p:spPr>
          <a:xfrm>
            <a:off x="6434114" y="5250951"/>
            <a:ext cx="57578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377,9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(2018) – 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126,5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Tokio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8BB487-9024-42E2-869C-03B48F370CE3}"/>
              </a:ext>
            </a:extLst>
          </p:cNvPr>
          <p:cNvSpPr/>
          <p:nvPr/>
        </p:nvSpPr>
        <p:spPr>
          <a:xfrm>
            <a:off x="124850" y="2497244"/>
            <a:ext cx="4294750" cy="3970318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Oxota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janubi-g‘arbda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yuviladi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Yaponiyaning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janubga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2 800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masofaga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Prefectures of Japan - Wikipedia">
            <a:extLst>
              <a:ext uri="{FF2B5EF4-FFF2-40B4-BE49-F238E27FC236}">
                <a16:creationId xmlns:a16="http://schemas.microsoft.com/office/drawing/2014/main" id="{D776AC9C-2F09-4B94-9635-8F31674D5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06" y="2299398"/>
            <a:ext cx="2889812" cy="382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 : Japan Flag 12 x 18 inch : Outdoor Flags : Garden &amp; Outdoor">
            <a:extLst>
              <a:ext uri="{FF2B5EF4-FFF2-40B4-BE49-F238E27FC236}">
                <a16:creationId xmlns:a16="http://schemas.microsoft.com/office/drawing/2014/main" id="{A64444CB-20A3-447B-86BB-2570B2D6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743200"/>
            <a:ext cx="3889571" cy="230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5638800" y="1036982"/>
            <a:ext cx="6343281" cy="5693866"/>
          </a:xfrm>
          <a:prstGeom prst="rect">
            <a:avLst/>
          </a:prstGeom>
          <a:solidFill>
            <a:schemeClr val="bg1"/>
          </a:solidFill>
          <a:ln w="57150">
            <a:solidFill>
              <a:srgbClr val="1E0A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konstitutsion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monarxiya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rahbari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imperator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maqomiga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yagona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konstitutsiyasiga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imperator “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birligining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ramzi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tuzumida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 ta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prefekturaga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Tokio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Xonsyuning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Kanto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6C6DB3-4E5F-4E3C-B897-8806B0DA83C3}"/>
              </a:ext>
            </a:extLst>
          </p:cNvPr>
          <p:cNvSpPr/>
          <p:nvPr/>
        </p:nvSpPr>
        <p:spPr>
          <a:xfrm>
            <a:off x="814699" y="6096000"/>
            <a:ext cx="86170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Japan Political Map vector illustration © Peter Hermes Furian  (PeterHermesFurian) (#6109294) | Stockfresh">
            <a:extLst>
              <a:ext uri="{FF2B5EF4-FFF2-40B4-BE49-F238E27FC236}">
                <a16:creationId xmlns:a16="http://schemas.microsoft.com/office/drawing/2014/main" id="{A16B4A9B-93D8-424D-8FC3-E840E4EA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8" y="1036982"/>
            <a:ext cx="5286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47156" y="1246525"/>
            <a:ext cx="6787043" cy="5196843"/>
          </a:xfrm>
          <a:prstGeom prst="rect">
            <a:avLst/>
          </a:prstGeom>
          <a:solidFill>
            <a:schemeClr val="bg1"/>
          </a:solidFill>
          <a:ln w="38100">
            <a:solidFill>
              <a:srgbClr val="1E0AB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3/4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qirlar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band. 	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Fudziyama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muqaddas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Tog‘liligi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qishoq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yerlarining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yetishmovchiligiga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EC4E893-7DE3-4153-8048-8F9BF71CC73A}"/>
              </a:ext>
            </a:extLst>
          </p:cNvPr>
          <p:cNvSpPr/>
          <p:nvPr/>
        </p:nvSpPr>
        <p:spPr>
          <a:xfrm>
            <a:off x="6477000" y="1070886"/>
            <a:ext cx="9144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2B4D47-5F4C-4418-B95A-8F3956A8FC4B}"/>
              </a:ext>
            </a:extLst>
          </p:cNvPr>
          <p:cNvSpPr/>
          <p:nvPr/>
        </p:nvSpPr>
        <p:spPr>
          <a:xfrm>
            <a:off x="10515600" y="990600"/>
            <a:ext cx="1524000" cy="1051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5BF1EF-A2E5-4FCA-9F52-1E7751493428}"/>
              </a:ext>
            </a:extLst>
          </p:cNvPr>
          <p:cNvSpPr/>
          <p:nvPr/>
        </p:nvSpPr>
        <p:spPr>
          <a:xfrm>
            <a:off x="9677400" y="899885"/>
            <a:ext cx="1066800" cy="608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10515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8B5796-6D61-4B9B-9C5E-FCDCE4A44B47}"/>
              </a:ext>
            </a:extLst>
          </p:cNvPr>
          <p:cNvSpPr/>
          <p:nvPr/>
        </p:nvSpPr>
        <p:spPr>
          <a:xfrm>
            <a:off x="11201400" y="3276600"/>
            <a:ext cx="654733" cy="48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3433F6-760A-4F27-BEF6-19CB44D45861}"/>
              </a:ext>
            </a:extLst>
          </p:cNvPr>
          <p:cNvSpPr/>
          <p:nvPr/>
        </p:nvSpPr>
        <p:spPr>
          <a:xfrm>
            <a:off x="11201400" y="1905000"/>
            <a:ext cx="457200" cy="594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Japan and Korea Physical Map, 83&quot; x 77&quot; - The Map Shop">
            <a:extLst>
              <a:ext uri="{FF2B5EF4-FFF2-40B4-BE49-F238E27FC236}">
                <a16:creationId xmlns:a16="http://schemas.microsoft.com/office/drawing/2014/main" id="{6A2B9084-C30D-40E6-B6A4-733FD313B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6047" r="6666" b="6045"/>
          <a:stretch/>
        </p:blipFill>
        <p:spPr bwMode="auto">
          <a:xfrm>
            <a:off x="7239000" y="1205660"/>
            <a:ext cx="4724400" cy="549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5856556" y="1014691"/>
            <a:ext cx="6172200" cy="55092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1-o‘rin),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oltingugurt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oz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ozligi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metallarni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163CE8-F2F0-47C3-86C4-3C7930326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244" y="1014691"/>
            <a:ext cx="5569634" cy="562137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DB69A9-D7CF-4169-9210-68979C1D56A5}"/>
              </a:ext>
            </a:extLst>
          </p:cNvPr>
          <p:cNvSpPr/>
          <p:nvPr/>
        </p:nvSpPr>
        <p:spPr>
          <a:xfrm>
            <a:off x="626012" y="1842868"/>
            <a:ext cx="2498188" cy="2195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68813" y="877431"/>
            <a:ext cx="11794587" cy="267765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1700 – 4000 mm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tayfunlarning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takrorlanishi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sug‘orma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gidroenergetikada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343D51-0337-44C4-9F2F-600C9A2506B3}"/>
              </a:ext>
            </a:extLst>
          </p:cNvPr>
          <p:cNvSpPr/>
          <p:nvPr/>
        </p:nvSpPr>
        <p:spPr>
          <a:xfrm>
            <a:off x="2512146" y="3662876"/>
            <a:ext cx="762000" cy="23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C5826D-3470-4E4A-8A38-1B87AEC89807}"/>
              </a:ext>
            </a:extLst>
          </p:cNvPr>
          <p:cNvSpPr/>
          <p:nvPr/>
        </p:nvSpPr>
        <p:spPr>
          <a:xfrm>
            <a:off x="5410200" y="5791200"/>
            <a:ext cx="685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12334B-8FC9-4BF2-BD96-4852532E30FF}"/>
              </a:ext>
            </a:extLst>
          </p:cNvPr>
          <p:cNvSpPr/>
          <p:nvPr/>
        </p:nvSpPr>
        <p:spPr>
          <a:xfrm>
            <a:off x="7010400" y="6400800"/>
            <a:ext cx="685800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Japan Climate map | Vector maps">
            <a:extLst>
              <a:ext uri="{FF2B5EF4-FFF2-40B4-BE49-F238E27FC236}">
                <a16:creationId xmlns:a16="http://schemas.microsoft.com/office/drawing/2014/main" id="{35EDE983-3C38-4225-A42D-5EDA9AA38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r="12416" b="3909"/>
          <a:stretch/>
        </p:blipFill>
        <p:spPr bwMode="auto">
          <a:xfrm rot="1242768">
            <a:off x="578233" y="3384901"/>
            <a:ext cx="1705049" cy="345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25FC20-1B6F-4F08-BDE8-596BD4D2226F}"/>
              </a:ext>
            </a:extLst>
          </p:cNvPr>
          <p:cNvSpPr/>
          <p:nvPr/>
        </p:nvSpPr>
        <p:spPr>
          <a:xfrm>
            <a:off x="1219200" y="6134101"/>
            <a:ext cx="762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8D9EE03-A4C4-4E92-9B21-B9129698EB72}"/>
              </a:ext>
            </a:extLst>
          </p:cNvPr>
          <p:cNvSpPr/>
          <p:nvPr/>
        </p:nvSpPr>
        <p:spPr>
          <a:xfrm>
            <a:off x="533400" y="3670418"/>
            <a:ext cx="974188" cy="151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A6F05D-3D67-46D7-9015-1128C1614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1" y="3898510"/>
            <a:ext cx="3810000" cy="27856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694A97-6542-4D08-8818-EE1B5A186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13" y="3826705"/>
            <a:ext cx="4891087" cy="28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4B6A0-0ECC-4539-BA6C-BFDC4535F534}"/>
              </a:ext>
            </a:extLst>
          </p:cNvPr>
          <p:cNvSpPr/>
          <p:nvPr/>
        </p:nvSpPr>
        <p:spPr>
          <a:xfrm>
            <a:off x="152400" y="4661179"/>
            <a:ext cx="11887200" cy="1938992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126,5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kishiga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(2018-y.).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Yaponiyada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tug‘ilishning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pastligi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kamayishi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kuzatilmoqda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Yaponiyadan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ilgarilab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ketganidan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mamlakatlarining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o‘ntaligidan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chiqdi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List of Japanese prefectures by population - Wikipedia">
            <a:extLst>
              <a:ext uri="{FF2B5EF4-FFF2-40B4-BE49-F238E27FC236}">
                <a16:creationId xmlns:a16="http://schemas.microsoft.com/office/drawing/2014/main" id="{E70916EB-51D1-4370-BA5B-C4666A25B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3"/>
          <a:stretch/>
        </p:blipFill>
        <p:spPr bwMode="auto">
          <a:xfrm>
            <a:off x="7953114" y="609600"/>
            <a:ext cx="4086486" cy="405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6F91B476-5A07-46EF-BEBE-4EB493139DC1}"/>
              </a:ext>
            </a:extLst>
          </p:cNvPr>
          <p:cNvSpPr/>
          <p:nvPr/>
        </p:nvSpPr>
        <p:spPr>
          <a:xfrm>
            <a:off x="7239000" y="685800"/>
            <a:ext cx="2971800" cy="2362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D0B1145-39C1-41AB-94F0-87D1F56FE05E}"/>
              </a:ext>
            </a:extLst>
          </p:cNvPr>
          <p:cNvSpPr/>
          <p:nvPr/>
        </p:nvSpPr>
        <p:spPr>
          <a:xfrm>
            <a:off x="9982200" y="685800"/>
            <a:ext cx="533400" cy="990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Paul B/ Barbs ar Twitter: “Found this cool map of #Japan's population  distribution. Kanto in itself having nearly a quarter of the total and  #Tokyo having more people than all of #Canada. - @">
            <a:extLst>
              <a:ext uri="{FF2B5EF4-FFF2-40B4-BE49-F238E27FC236}">
                <a16:creationId xmlns:a16="http://schemas.microsoft.com/office/drawing/2014/main" id="{32B9F848-8D4A-40BA-AE02-F3BAC41DA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29" y="838200"/>
            <a:ext cx="4164805" cy="374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3AC1F6-D642-4693-A646-846CC760622D}"/>
              </a:ext>
            </a:extLst>
          </p:cNvPr>
          <p:cNvSpPr/>
          <p:nvPr/>
        </p:nvSpPr>
        <p:spPr>
          <a:xfrm>
            <a:off x="6934200" y="4343400"/>
            <a:ext cx="1551934" cy="236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6BFD9B-ECA0-4F1F-B2EF-28BADBC63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371600"/>
            <a:ext cx="3797680" cy="25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152400" y="990600"/>
            <a:ext cx="11925300" cy="152400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90% dan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Tokio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aglomeratsiyasida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Iokagama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Osaka, Nagoya, Sapporo, Kobe,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Kioto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83188B-4826-469E-ADCF-A02C691B45F7}"/>
              </a:ext>
            </a:extLst>
          </p:cNvPr>
          <p:cNvSpPr/>
          <p:nvPr/>
        </p:nvSpPr>
        <p:spPr>
          <a:xfrm>
            <a:off x="152400" y="5082570"/>
            <a:ext cx="11887200" cy="1569660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Xokkaydo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orolida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Sapporodan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Xonsyu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orolining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janubi-sharqida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aglomeratsiyalarining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tutashib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ketganligi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jahondagi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megalopolislardan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Tokaydo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shakllandi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8F13EE-A7C7-445F-92EA-CF95655A4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667000"/>
            <a:ext cx="3962400" cy="22872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088EBE-A3A1-4D9F-BB7A-574BB8E37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50" y="2668219"/>
            <a:ext cx="3733800" cy="228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FF9E04-CBE3-47F3-9CC3-6ABBB3A92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206" y="2666999"/>
            <a:ext cx="3962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997469"/>
            <a:ext cx="12039599" cy="13849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98% dan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sintoizm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buddizm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Qiziqarli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aksariyati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sintoizm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buddizm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an’analariga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F6F2F98-EF95-4783-B6C5-25C599277F3A}"/>
              </a:ext>
            </a:extLst>
          </p:cNvPr>
          <p:cNvSpPr/>
          <p:nvPr/>
        </p:nvSpPr>
        <p:spPr>
          <a:xfrm>
            <a:off x="79716" y="5259720"/>
            <a:ext cx="12039599" cy="13849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joylashuviga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10 %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Kanto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6AF822-0349-4689-9968-9D7BABD4C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41733"/>
            <a:ext cx="4191000" cy="25288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03F070-7C5B-4700-83A5-1FAFCF22D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571563"/>
            <a:ext cx="3657600" cy="24990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3DC248-8D22-4F55-8013-4D034020F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571563"/>
            <a:ext cx="3733800" cy="249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5219</TotalTime>
  <Words>430</Words>
  <Application>Microsoft Office PowerPoint</Application>
  <PresentationFormat>Широкоэкранный</PresentationFormat>
  <Paragraphs>59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Презентация PowerPoint</vt:lpstr>
      <vt:lpstr>ПРВ</vt:lpstr>
      <vt:lpstr>ПРВ</vt:lpstr>
      <vt:lpstr>ПРВ</vt:lpstr>
      <vt:lpstr>ПРВ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471</cp:revision>
  <dcterms:created xsi:type="dcterms:W3CDTF">2020-06-30T15:34:35Z</dcterms:created>
  <dcterms:modified xsi:type="dcterms:W3CDTF">2021-02-19T09:28:31Z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