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17"/>
  </p:notesMasterIdLst>
  <p:sldIdLst>
    <p:sldId id="287" r:id="rId4"/>
    <p:sldId id="261" r:id="rId5"/>
    <p:sldId id="370" r:id="rId6"/>
    <p:sldId id="310" r:id="rId7"/>
    <p:sldId id="1420" r:id="rId8"/>
    <p:sldId id="1410" r:id="rId9"/>
    <p:sldId id="371" r:id="rId10"/>
    <p:sldId id="336" r:id="rId11"/>
    <p:sldId id="315" r:id="rId12"/>
    <p:sldId id="1412" r:id="rId13"/>
    <p:sldId id="1418" r:id="rId14"/>
    <p:sldId id="316" r:id="rId15"/>
    <p:sldId id="296" r:id="rId1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FFFFFF"/>
    <a:srgbClr val="000000"/>
    <a:srgbClr val="F7B7F2"/>
    <a:srgbClr val="FFFF66"/>
    <a:srgbClr val="66FFCC"/>
    <a:srgbClr val="00FF00"/>
    <a:srgbClr val="99CC00"/>
    <a:srgbClr val="CCCC00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227480" y="1225403"/>
            <a:ext cx="5486400" cy="4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54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rgbClr val="1E0AB6"/>
                </a:solidFill>
              </a:rPr>
              <a:t>Mavzu</a:t>
            </a:r>
            <a:r>
              <a:rPr lang="en-US" altLang="ru-RU" sz="5400" b="1" dirty="0">
                <a:solidFill>
                  <a:srgbClr val="1E0AB6"/>
                </a:solidFill>
              </a:rPr>
              <a:t>: </a:t>
            </a:r>
            <a:r>
              <a:rPr lang="en-US" altLang="ru-RU" sz="5400" b="1" dirty="0" err="1">
                <a:solidFill>
                  <a:srgbClr val="1E0AB6"/>
                </a:solidFill>
              </a:rPr>
              <a:t>Xitoy</a:t>
            </a:r>
            <a:r>
              <a:rPr lang="en-US" altLang="ru-RU" sz="5400" b="1" dirty="0">
                <a:solidFill>
                  <a:srgbClr val="1E0AB6"/>
                </a:solidFill>
              </a:rPr>
              <a:t> </a:t>
            </a:r>
            <a:r>
              <a:rPr lang="en-US" altLang="ru-RU" sz="5400" b="1" dirty="0" err="1">
                <a:solidFill>
                  <a:srgbClr val="1E0AB6"/>
                </a:solidFill>
              </a:rPr>
              <a:t>iqtisodiyoti</a:t>
            </a:r>
            <a:r>
              <a:rPr lang="en-US" altLang="ru-RU" sz="5400" b="1" dirty="0">
                <a:solidFill>
                  <a:srgbClr val="1E0AB6"/>
                </a:solidFill>
              </a:rPr>
              <a:t> </a:t>
            </a:r>
            <a:r>
              <a:rPr lang="en-US" altLang="ru-RU" sz="5400" b="1" dirty="0" err="1">
                <a:solidFill>
                  <a:srgbClr val="1E0AB6"/>
                </a:solidFill>
              </a:rPr>
              <a:t>va</a:t>
            </a:r>
            <a:r>
              <a:rPr lang="en-US" altLang="ru-RU" sz="5400" b="1" dirty="0">
                <a:solidFill>
                  <a:srgbClr val="1E0AB6"/>
                </a:solidFill>
              </a:rPr>
              <a:t> </a:t>
            </a:r>
            <a:r>
              <a:rPr lang="en-US" altLang="ru-RU" sz="5400" b="1" dirty="0" err="1">
                <a:solidFill>
                  <a:srgbClr val="1E0AB6"/>
                </a:solidFill>
              </a:rPr>
              <a:t>iqtisodiy</a:t>
            </a:r>
            <a:r>
              <a:rPr lang="en-US" altLang="ru-RU" sz="5400" b="1" dirty="0">
                <a:solidFill>
                  <a:srgbClr val="1E0AB6"/>
                </a:solidFill>
              </a:rPr>
              <a:t> </a:t>
            </a:r>
            <a:r>
              <a:rPr lang="en-US" altLang="ru-RU" sz="5400" b="1" dirty="0" err="1">
                <a:solidFill>
                  <a:srgbClr val="1E0AB6"/>
                </a:solidFill>
              </a:rPr>
              <a:t>rayonlari</a:t>
            </a:r>
            <a:endParaRPr lang="ru-RU" altLang="ru-RU" sz="54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7DFFF2-CAA1-47D7-86DC-407340C2A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1" y="2859251"/>
            <a:ext cx="4857748" cy="333515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447800" y="5747915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3817562"/>
            <a:ext cx="12039599" cy="28623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qondiradi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9 %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insoniyatning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18 %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unumdorligining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yuqoriligini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09A6BD-9FBC-4DA3-B794-616B137F60FF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armlandgrab.org | China started to buy aggressively agriculture land abroad">
            <a:extLst>
              <a:ext uri="{FF2B5EF4-FFF2-40B4-BE49-F238E27FC236}">
                <a16:creationId xmlns:a16="http://schemas.microsoft.com/office/drawing/2014/main" id="{3444896E-C081-4677-BB54-CA1AE33B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" y="922644"/>
            <a:ext cx="4552072" cy="27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4847D-0352-4FC7-A571-F9C176288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658" y="922645"/>
            <a:ext cx="3571142" cy="2734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951CA-F7B4-4BA9-8DA0-82EE8D0D9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259" y="928468"/>
            <a:ext cx="3703614" cy="27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200" y="866261"/>
            <a:ext cx="12039599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2018-yil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</a:p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ham import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aylanmasiga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EC2DFE-8BBB-44FC-B1EC-BA8BDCEA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" y="2917720"/>
            <a:ext cx="5588391" cy="37621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4C8AC-05CB-46EB-A5D1-20FC920BA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399" y="2898804"/>
            <a:ext cx="6197991" cy="37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76200" y="984716"/>
            <a:ext cx="6705600" cy="5720884"/>
          </a:xfrm>
          <a:prstGeom prst="round2DiagRect">
            <a:avLst/>
          </a:prstGeom>
          <a:ln w="28575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(zona)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demografik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Pekin,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Tyanszin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Guanchjou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oshirilayotgan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mintaqaviy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siyosat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zonalarni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hududlarning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iqtisodiyotidagi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ulushini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ko‘tarishga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yo‘naltirilgan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2BC571-A6CF-4E46-9D8C-1695E850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200" y="951891"/>
            <a:ext cx="5105400" cy="36634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2665E-B2A0-4260-B903-79D328B31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457700"/>
            <a:ext cx="2247900" cy="2247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A8CFD-08F1-4AFB-ADBD-6D1B9A0F4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4729067"/>
            <a:ext cx="2705100" cy="19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1" y="990599"/>
            <a:ext cx="11734796" cy="106468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2209799"/>
            <a:ext cx="11734799" cy="106468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Xitoy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Xalq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Respublikasining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iqtisodiyotiga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izoh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298683-99CB-4084-92A3-90B2E1149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96" y="3428998"/>
            <a:ext cx="5964704" cy="3276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55BE7-048A-4730-AC72-82CC8E614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428997"/>
            <a:ext cx="5621212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1027529"/>
            <a:ext cx="11963401" cy="1676399"/>
          </a:xfrm>
          <a:prstGeom prst="rect">
            <a:avLst/>
          </a:prstGeom>
          <a:ln w="38100">
            <a:solidFill>
              <a:srgbClr val="1E0AB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Ammo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YIMning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785BD-BF1E-441F-9F7D-B26CE32A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88" y="2818228"/>
            <a:ext cx="5410200" cy="3963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81492-E5CC-4499-9910-B254D6330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819400"/>
            <a:ext cx="60962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152400" y="760952"/>
            <a:ext cx="11887200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1E0A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707040-0AAB-4775-B502-6CFC21BF6ADA}"/>
              </a:ext>
            </a:extLst>
          </p:cNvPr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9937CF-744A-4C6B-82A2-7D466A6EFD76}"/>
              </a:ext>
            </a:extLst>
          </p:cNvPr>
          <p:cNvSpPr/>
          <p:nvPr/>
        </p:nvSpPr>
        <p:spPr>
          <a:xfrm>
            <a:off x="11353800" y="5105400"/>
            <a:ext cx="82413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A1E0E5-D7C8-464F-9AE9-D443AA7E364A}"/>
              </a:ext>
            </a:extLst>
          </p:cNvPr>
          <p:cNvSpPr/>
          <p:nvPr/>
        </p:nvSpPr>
        <p:spPr>
          <a:xfrm>
            <a:off x="152400" y="4453253"/>
            <a:ext cx="11887200" cy="2246769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cho‘yan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alyuminiy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rux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kobalt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metallarni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yog‘och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mineral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qog‘oz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gazlamalar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kiyim-kechak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poyabzal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XXR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DEE615-3890-4790-8CEE-26360755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313432"/>
            <a:ext cx="3708302" cy="20963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D0D35C-8E86-427E-BCEA-8E5F7F4C2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40" y="2299848"/>
            <a:ext cx="3931920" cy="20963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C50477-67F4-47EA-8C96-F01403F9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248" y="2327015"/>
            <a:ext cx="3676650" cy="20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79181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228600" y="914400"/>
            <a:ext cx="11753481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1E0A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– 80 –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ko‘prog‘i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sanoatlashuv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qizg‘in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ECCF2-EBDE-4005-8A8E-FE2FB3BD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94460"/>
            <a:ext cx="5856849" cy="3632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493FE-1CEE-4832-B22A-FF49CB921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1" y="2994460"/>
            <a:ext cx="5628249" cy="36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0"/>
            <a:ext cx="12192000" cy="822582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Yoqilg‘i-energetika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199745" y="1036983"/>
            <a:ext cx="11794244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yoqilg‘i-energetika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3,5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etroChina обнаружила где-то в Синьцзян-Уйгурском районе Китая крупное  нефтяное месторождение - Новости ТЭК на Neftegaz.RU">
            <a:extLst>
              <a:ext uri="{FF2B5EF4-FFF2-40B4-BE49-F238E27FC236}">
                <a16:creationId xmlns:a16="http://schemas.microsoft.com/office/drawing/2014/main" id="{E1F0C973-6E8E-47A6-A4C6-7F7FC9EF3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8" r="9822"/>
          <a:stretch/>
        </p:blipFill>
        <p:spPr bwMode="auto">
          <a:xfrm>
            <a:off x="6140557" y="3144656"/>
            <a:ext cx="5853432" cy="35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074F9D-573C-4041-AE5A-AEC888783AAC}"/>
              </a:ext>
            </a:extLst>
          </p:cNvPr>
          <p:cNvSpPr/>
          <p:nvPr/>
        </p:nvSpPr>
        <p:spPr>
          <a:xfrm>
            <a:off x="6479270" y="3276600"/>
            <a:ext cx="2527222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EC883-F897-4ADD-AF7F-F2B661748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11" y="3124726"/>
            <a:ext cx="5942546" cy="35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400" y="990599"/>
            <a:ext cx="5715000" cy="3886201"/>
          </a:xfrm>
          <a:prstGeom prst="rect">
            <a:avLst/>
          </a:prstGeom>
          <a:solidFill>
            <a:schemeClr val="bg1"/>
          </a:solidFill>
          <a:ln w="28575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2012-yildan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kW·h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85 % dan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yoqilg‘ining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ko‘mirdan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F9327-5F0D-4E56-A4A9-5E444E9B94CA}"/>
              </a:ext>
            </a:extLst>
          </p:cNvPr>
          <p:cNvSpPr/>
          <p:nvPr/>
        </p:nvSpPr>
        <p:spPr>
          <a:xfrm>
            <a:off x="152400" y="5083572"/>
            <a:ext cx="11816862" cy="1698227"/>
          </a:xfrm>
          <a:prstGeom prst="rect">
            <a:avLst/>
          </a:prstGeom>
          <a:solidFill>
            <a:schemeClr val="bg1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Energetikaning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Xitoyning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shaharlaridagi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vaziyatni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keskinlashtirdi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GES, AES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tiklanadigan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stansiyalarini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ko‘paytirishga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berilmoqda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“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Elektroenergetika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8F074E-E0DD-48D0-BBFF-4D8150BB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011" y="990598"/>
            <a:ext cx="6111327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9FC46-0BBD-4F7E-B1A0-E12EE7ECB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928927"/>
            <a:ext cx="4181475" cy="381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35D516-1139-4C82-82B9-DB9F8C8B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4" y="3124200"/>
            <a:ext cx="3895725" cy="35814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2E8B20-6E3D-469E-B391-9F709BE57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99" y="2895601"/>
            <a:ext cx="3810000" cy="381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211015" y="923284"/>
            <a:ext cx="11752384" cy="193899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televizor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maishiy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texnikasidan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mahsulotlarigacha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chiqarilmoqda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/>
          </a:p>
        </p:txBody>
      </p:sp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824806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A1EE08-15AE-4619-BD09-CF755747C530}"/>
              </a:ext>
            </a:extLst>
          </p:cNvPr>
          <p:cNvSpPr/>
          <p:nvPr/>
        </p:nvSpPr>
        <p:spPr>
          <a:xfrm>
            <a:off x="152400" y="1037272"/>
            <a:ext cx="11887200" cy="1477328"/>
          </a:xfrm>
          <a:prstGeom prst="rect">
            <a:avLst/>
          </a:prstGeom>
          <a:solidFill>
            <a:srgbClr val="F7B7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charm-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poyabzal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hajmdagi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mahsulotni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19A73E-78BE-4575-9156-959E43869A7E}"/>
              </a:ext>
            </a:extLst>
          </p:cNvPr>
          <p:cNvSpPr/>
          <p:nvPr/>
        </p:nvSpPr>
        <p:spPr>
          <a:xfrm>
            <a:off x="381000" y="39624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320EA1-C899-4A53-A0C5-84D7E414E1DD}"/>
              </a:ext>
            </a:extLst>
          </p:cNvPr>
          <p:cNvSpPr/>
          <p:nvPr/>
        </p:nvSpPr>
        <p:spPr>
          <a:xfrm>
            <a:off x="8458200" y="4376082"/>
            <a:ext cx="609600" cy="119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148F53-F4B7-4047-9E63-A8F6062E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710518"/>
            <a:ext cx="5715000" cy="38426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3A47FC-DACA-4AA9-83F9-6C5E305B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710518"/>
            <a:ext cx="5943600" cy="38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90600"/>
            <a:ext cx="11925300" cy="11430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dehqonchilikdir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Jami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band.</a:t>
            </a:r>
            <a:endParaRPr lang="ru-RU" sz="30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5D7B99-4F6C-4B9F-9685-756B5E09FB74}"/>
              </a:ext>
            </a:extLst>
          </p:cNvPr>
          <p:cNvSpPr/>
          <p:nvPr/>
        </p:nvSpPr>
        <p:spPr>
          <a:xfrm>
            <a:off x="133350" y="4724401"/>
            <a:ext cx="11925300" cy="1938992"/>
          </a:xfrm>
          <a:prstGeom prst="rect">
            <a:avLst/>
          </a:prstGeom>
          <a:ln w="38100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poliz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uzum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choy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tamakining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hosili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echki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cho‘chqa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parranda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asal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ru-RU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BDBCC-F2F6-43F0-8F57-04178E182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6624"/>
            <a:ext cx="4012584" cy="2305376"/>
          </a:xfrm>
          <a:prstGeom prst="rect">
            <a:avLst/>
          </a:prstGeom>
        </p:spPr>
      </p:pic>
      <p:pic>
        <p:nvPicPr>
          <p:cNvPr id="2050" name="Picture 2" descr="Down on the Farm: Agriculture in China Today - CKGSB Knowledge">
            <a:extLst>
              <a:ext uri="{FF2B5EF4-FFF2-40B4-BE49-F238E27FC236}">
                <a16:creationId xmlns:a16="http://schemas.microsoft.com/office/drawing/2014/main" id="{67FC84F3-1D41-42E3-A161-B8EF7016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64278"/>
            <a:ext cx="4162425" cy="23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na: Food Security Depends on Risky Agriculture Reforms | Time">
            <a:extLst>
              <a:ext uri="{FF2B5EF4-FFF2-40B4-BE49-F238E27FC236}">
                <a16:creationId xmlns:a16="http://schemas.microsoft.com/office/drawing/2014/main" id="{4955EC5C-77E3-4545-B7A9-E810E4962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40" y="2264278"/>
            <a:ext cx="3507759" cy="23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5157</TotalTime>
  <Words>770</Words>
  <Application>Microsoft Office PowerPoint</Application>
  <PresentationFormat>Широкоэкранный</PresentationFormat>
  <Paragraphs>47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464</cp:revision>
  <dcterms:created xsi:type="dcterms:W3CDTF">2020-06-30T15:34:35Z</dcterms:created>
  <dcterms:modified xsi:type="dcterms:W3CDTF">2021-02-19T09:27:25Z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