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17"/>
  </p:notesMasterIdLst>
  <p:sldIdLst>
    <p:sldId id="287" r:id="rId4"/>
    <p:sldId id="261" r:id="rId5"/>
    <p:sldId id="370" r:id="rId6"/>
    <p:sldId id="310" r:id="rId7"/>
    <p:sldId id="1420" r:id="rId8"/>
    <p:sldId id="1410" r:id="rId9"/>
    <p:sldId id="371" r:id="rId10"/>
    <p:sldId id="336" r:id="rId11"/>
    <p:sldId id="315" r:id="rId12"/>
    <p:sldId id="1412" r:id="rId13"/>
    <p:sldId id="1418" r:id="rId14"/>
    <p:sldId id="316" r:id="rId15"/>
    <p:sldId id="296" r:id="rId1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F7B7F2"/>
    <a:srgbClr val="FFFF66"/>
    <a:srgbClr val="66FFCC"/>
    <a:srgbClr val="00FF00"/>
    <a:srgbClr val="99CC00"/>
    <a:srgbClr val="CCCC00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332189" y="1570944"/>
            <a:ext cx="7225845" cy="30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Xitoy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Xalq</a:t>
            </a:r>
            <a:r>
              <a:rPr lang="en-US" altLang="ru-RU" sz="6600" b="1" dirty="0">
                <a:solidFill>
                  <a:srgbClr val="1E0AB6"/>
                </a:solidFill>
              </a:rPr>
              <a:t>  </a:t>
            </a:r>
            <a:r>
              <a:rPr lang="en-US" altLang="ru-RU" sz="6600" b="1" dirty="0" err="1">
                <a:solidFill>
                  <a:srgbClr val="1E0AB6"/>
                </a:solidFill>
              </a:rPr>
              <a:t>Respublikasi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2" name="Picture 2" descr="China - Global Centre for the Responsibility to Protect">
            <a:extLst>
              <a:ext uri="{FF2B5EF4-FFF2-40B4-BE49-F238E27FC236}">
                <a16:creationId xmlns:a16="http://schemas.microsoft.com/office/drawing/2014/main" id="{E764AAC1-45D9-4F0E-BBE6-20F16B86F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17" y="3968174"/>
            <a:ext cx="413200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903876" y="5542955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206210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konfutsiylikdir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daosizm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buddizm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islom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xristianlik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dinlariga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e’tiqod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Musulmonlar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Shinjon-Uyg‘ur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Konfutsiy hikmatlari &amp; Konfutsiy. «Hikmatlar» kitobi (2010) | Xurshid  Davron kutubxonasi">
            <a:extLst>
              <a:ext uri="{FF2B5EF4-FFF2-40B4-BE49-F238E27FC236}">
                <a16:creationId xmlns:a16="http://schemas.microsoft.com/office/drawing/2014/main" id="{850C0C79-01A6-4747-B037-CA7C8F54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4" y="3082989"/>
            <a:ext cx="5411151" cy="36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onfutsiy. Tarjimai hol">
            <a:extLst>
              <a:ext uri="{FF2B5EF4-FFF2-40B4-BE49-F238E27FC236}">
                <a16:creationId xmlns:a16="http://schemas.microsoft.com/office/drawing/2014/main" id="{74A99CDC-AD71-43CB-93BE-26A95014B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2"/>
          <a:stretch/>
        </p:blipFill>
        <p:spPr bwMode="auto">
          <a:xfrm>
            <a:off x="5983823" y="3307301"/>
            <a:ext cx="5905500" cy="339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126610" y="866261"/>
            <a:ext cx="12039599" cy="22467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taqsimlangan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1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145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Xuanxe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–1000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Tibet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1–2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Aholisi va mehnat resurslari - O'zbekiston respublikasi oliy va o'rta  maxsus ta'lim vazirligi toshkent davlat sharqshunoslik...">
            <a:extLst>
              <a:ext uri="{FF2B5EF4-FFF2-40B4-BE49-F238E27FC236}">
                <a16:creationId xmlns:a16="http://schemas.microsoft.com/office/drawing/2014/main" id="{630B6B0E-AB03-4F4A-9331-79C19C3F6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96189"/>
            <a:ext cx="4876800" cy="36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PULATION OF CHINA: STATISTICS, TRENDS, PATTERNS AND CONSEQUENCES | Facts  and Details">
            <a:extLst>
              <a:ext uri="{FF2B5EF4-FFF2-40B4-BE49-F238E27FC236}">
                <a16:creationId xmlns:a16="http://schemas.microsoft.com/office/drawing/2014/main" id="{257E677E-504C-46AD-A152-C57FBF2B1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/>
        </p:blipFill>
        <p:spPr bwMode="auto">
          <a:xfrm>
            <a:off x="6553200" y="3217291"/>
            <a:ext cx="4876800" cy="353953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152400" y="984716"/>
            <a:ext cx="11849099" cy="2139484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2011-yilda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50 % dan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bo‘lmoqda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Shanxay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Pekin,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Gonkong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Chendu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Guanchjou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Tyanszin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i="1" dirty="0"/>
          </a:p>
        </p:txBody>
      </p:sp>
      <p:pic>
        <p:nvPicPr>
          <p:cNvPr id="12290" name="Picture 2" descr="Top 10 Largest Cities in China, the Most Populous in China">
            <a:extLst>
              <a:ext uri="{FF2B5EF4-FFF2-40B4-BE49-F238E27FC236}">
                <a16:creationId xmlns:a16="http://schemas.microsoft.com/office/drawing/2014/main" id="{2D7659D1-CB28-41D3-83BB-897F57EF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3308199"/>
            <a:ext cx="4673991" cy="33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rowGreen: Chinese cities grow and with it, the need for green | IUCN">
            <a:extLst>
              <a:ext uri="{FF2B5EF4-FFF2-40B4-BE49-F238E27FC236}">
                <a16:creationId xmlns:a16="http://schemas.microsoft.com/office/drawing/2014/main" id="{9123A4F4-912F-4FEA-B6EF-C140F2F9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51" y="3308199"/>
            <a:ext cx="4673991" cy="33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hinese government greenlights 5G trials in major cities">
            <a:extLst>
              <a:ext uri="{FF2B5EF4-FFF2-40B4-BE49-F238E27FC236}">
                <a16:creationId xmlns:a16="http://schemas.microsoft.com/office/drawing/2014/main" id="{14482C39-5AA8-4700-BEFC-26C6E1F5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93" y="3308198"/>
            <a:ext cx="2422498" cy="33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9" cy="609601"/>
          </a:xfrm>
          <a:prstGeom prst="rect">
            <a:avLst/>
          </a:prstGeom>
          <a:solidFill>
            <a:schemeClr val="bg1"/>
          </a:solidFill>
          <a:ln w="28575">
            <a:solidFill>
              <a:srgbClr val="1E0AB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1754714"/>
            <a:ext cx="11734799" cy="1064686"/>
          </a:xfrm>
          <a:prstGeom prst="rect">
            <a:avLst/>
          </a:prstGeom>
          <a:solidFill>
            <a:schemeClr val="bg1"/>
          </a:solidFill>
          <a:ln w="28575">
            <a:solidFill>
              <a:srgbClr val="1E0AB6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Xitoy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Xalq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o‘rniga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izoh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314" name="Picture 2" descr="Map of China: Maps of City and Province - TravelChinaGuide.com">
            <a:extLst>
              <a:ext uri="{FF2B5EF4-FFF2-40B4-BE49-F238E27FC236}">
                <a16:creationId xmlns:a16="http://schemas.microsoft.com/office/drawing/2014/main" id="{35AC9A08-3A97-4F27-AEA0-055B26FD4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2973914"/>
            <a:ext cx="4953002" cy="367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Шайтон мойи» сотилади... ёхуд «ўйнаб» китоб чиқариш қачон тугайди?">
            <a:extLst>
              <a:ext uri="{FF2B5EF4-FFF2-40B4-BE49-F238E27FC236}">
                <a16:creationId xmlns:a16="http://schemas.microsoft.com/office/drawing/2014/main" id="{F5C350D1-60B6-4B4B-A332-27B8B28C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2973913"/>
            <a:ext cx="6629397" cy="367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399" y="1295400"/>
            <a:ext cx="11963401" cy="16763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XXR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3-o‘rinni,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1-o‘rinni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hina Map and Satellite Image">
            <a:extLst>
              <a:ext uri="{FF2B5EF4-FFF2-40B4-BE49-F238E27FC236}">
                <a16:creationId xmlns:a16="http://schemas.microsoft.com/office/drawing/2014/main" id="{FF40AC15-CAA1-40AB-AD1C-2F9FBA02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3298872"/>
            <a:ext cx="5673240" cy="34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p of Chinese Provinces | China map, Chinese province, China world">
            <a:extLst>
              <a:ext uri="{FF2B5EF4-FFF2-40B4-BE49-F238E27FC236}">
                <a16:creationId xmlns:a16="http://schemas.microsoft.com/office/drawing/2014/main" id="{E7505F7C-A9DC-467B-A14E-6CCFDFBE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5391"/>
            <a:ext cx="5199015" cy="34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76200" y="989552"/>
            <a:ext cx="11887200" cy="15696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707040-0AAB-4775-B502-6CFC21BF6ADA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9937CF-744A-4C6B-82A2-7D466A6EFD76}"/>
              </a:ext>
            </a:extLst>
          </p:cNvPr>
          <p:cNvSpPr/>
          <p:nvPr/>
        </p:nvSpPr>
        <p:spPr>
          <a:xfrm>
            <a:off x="11353800" y="5105400"/>
            <a:ext cx="82413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hina Political Map Illustration 57578984 - Megapixl">
            <a:extLst>
              <a:ext uri="{FF2B5EF4-FFF2-40B4-BE49-F238E27FC236}">
                <a16:creationId xmlns:a16="http://schemas.microsoft.com/office/drawing/2014/main" id="{7C2AE0A2-79B8-4A88-9BCE-7B401C07E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228599" y="2705100"/>
            <a:ext cx="5478781" cy="39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na Flag GIF | All Waving Flags">
            <a:extLst>
              <a:ext uri="{FF2B5EF4-FFF2-40B4-BE49-F238E27FC236}">
                <a16:creationId xmlns:a16="http://schemas.microsoft.com/office/drawing/2014/main" id="{48079987-BC1E-45C3-8BD1-D2551569B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996"/>
            <a:ext cx="4419600" cy="23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E360E0-42CE-4AFB-9AE6-52C5BDCDCB9B}"/>
              </a:ext>
            </a:extLst>
          </p:cNvPr>
          <p:cNvSpPr/>
          <p:nvPr/>
        </p:nvSpPr>
        <p:spPr>
          <a:xfrm>
            <a:off x="5867400" y="525999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9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599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(2018-y.) – 1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394 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Pekin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5827541" y="1552605"/>
            <a:ext cx="6154540" cy="5016758"/>
          </a:xfrm>
          <a:prstGeom prst="rect">
            <a:avLst/>
          </a:prstGeom>
          <a:solidFill>
            <a:schemeClr val="bg1"/>
          </a:solidFill>
          <a:ln w="57150">
            <a:solidFill>
              <a:srgbClr val="1E0A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XXR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xaritasidagi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sanoqli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sotsialistik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tuzumi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Kommunistik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partiyasi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partiyaning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paytda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rahbari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ham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pic>
        <p:nvPicPr>
          <p:cNvPr id="4098" name="Picture 2" descr="China Political Map Isolated On White. Detailed Vector Map Of.. Royalty  Free Cliparts, Vectors, And Stock Illustration. Image 113794618.">
            <a:extLst>
              <a:ext uri="{FF2B5EF4-FFF2-40B4-BE49-F238E27FC236}">
                <a16:creationId xmlns:a16="http://schemas.microsoft.com/office/drawing/2014/main" id="{4EACA64D-E83A-4AB8-AB10-D25F9E62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8" y="1036983"/>
            <a:ext cx="5569743" cy="549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5839449" y="1036983"/>
            <a:ext cx="6154540" cy="5632311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Ma’muriy-hududiy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provinsiya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avtonom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rayon, 4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bo‘ysunuvchi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ta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rayon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Gonkong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Britaniyaning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mustamlakasi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Gonkong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1997-yilda,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mustamlakasi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maqomiga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Aomin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1999-yilda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Detailed map china with regions or Royalty Free Vector Image">
            <a:extLst>
              <a:ext uri="{FF2B5EF4-FFF2-40B4-BE49-F238E27FC236}">
                <a16:creationId xmlns:a16="http://schemas.microsoft.com/office/drawing/2014/main" id="{F335753A-E767-4057-8DE0-3CA80508A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6666" r="799" b="15121"/>
          <a:stretch/>
        </p:blipFill>
        <p:spPr bwMode="auto">
          <a:xfrm>
            <a:off x="169265" y="1311412"/>
            <a:ext cx="5545735" cy="4981536"/>
          </a:xfrm>
          <a:prstGeom prst="rect">
            <a:avLst/>
          </a:prstGeom>
          <a:noFill/>
          <a:ln>
            <a:solidFill>
              <a:srgbClr val="1E0AB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51A8AC-8B55-473F-B95E-0EA369F88CF0}"/>
              </a:ext>
            </a:extLst>
          </p:cNvPr>
          <p:cNvSpPr/>
          <p:nvPr/>
        </p:nvSpPr>
        <p:spPr>
          <a:xfrm>
            <a:off x="199745" y="1328597"/>
            <a:ext cx="259420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990600"/>
            <a:ext cx="5715000" cy="5774788"/>
          </a:xfrm>
          <a:prstGeom prst="rect">
            <a:avLst/>
          </a:prstGeom>
          <a:solidFill>
            <a:schemeClr val="bg1"/>
          </a:solidFill>
          <a:ln w="28575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en-US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F9327-5F0D-4E56-A4A9-5E444E9B94CA}"/>
              </a:ext>
            </a:extLst>
          </p:cNvPr>
          <p:cNvSpPr/>
          <p:nvPr/>
        </p:nvSpPr>
        <p:spPr>
          <a:xfrm>
            <a:off x="6019800" y="4358636"/>
            <a:ext cx="5949462" cy="2423163"/>
          </a:xfrm>
          <a:prstGeom prst="rect">
            <a:avLst/>
          </a:prstGeom>
          <a:solidFill>
            <a:schemeClr val="bg1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sharqqa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4,5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sezilarli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hina Physical Vector Map Bathymetry Main Stock Vector (Royalty Free)  571513876">
            <a:extLst>
              <a:ext uri="{FF2B5EF4-FFF2-40B4-BE49-F238E27FC236}">
                <a16:creationId xmlns:a16="http://schemas.microsoft.com/office/drawing/2014/main" id="{959953FE-4C6B-4768-9A29-31014EA0F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" t="8889" r="2783" b="13122"/>
          <a:stretch/>
        </p:blipFill>
        <p:spPr bwMode="auto">
          <a:xfrm>
            <a:off x="6019800" y="998219"/>
            <a:ext cx="594946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38200"/>
            <a:ext cx="11794587" cy="224676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yonuvchi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slanesga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metallarni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o‘rinlarni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B5F86E-870F-408B-ABF3-1DDDFDC69726}"/>
              </a:ext>
            </a:extLst>
          </p:cNvPr>
          <p:cNvSpPr/>
          <p:nvPr/>
        </p:nvSpPr>
        <p:spPr>
          <a:xfrm>
            <a:off x="168813" y="5657047"/>
            <a:ext cx="11794587" cy="954107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Xuanxe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Amur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oqadi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Gidroenergetika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hajmiga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ow to Profit From the Industry 4.0 in China | Daxue Consulting">
            <a:extLst>
              <a:ext uri="{FF2B5EF4-FFF2-40B4-BE49-F238E27FC236}">
                <a16:creationId xmlns:a16="http://schemas.microsoft.com/office/drawing/2014/main" id="{0CF3EB58-738B-458B-B9C3-3F51F8C2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1" y="3189363"/>
            <a:ext cx="3181350" cy="23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PEEDA | Chinese Iron and Steel Industry: Large-Scale Mergers to Ease  Overcapacity">
            <a:extLst>
              <a:ext uri="{FF2B5EF4-FFF2-40B4-BE49-F238E27FC236}">
                <a16:creationId xmlns:a16="http://schemas.microsoft.com/office/drawing/2014/main" id="{9BF8C27F-C9FB-49CF-AAF7-CE76A239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12" y="3189363"/>
            <a:ext cx="4204188" cy="23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SSG | Innotech Systems &amp; Soloutions Group">
            <a:extLst>
              <a:ext uri="{FF2B5EF4-FFF2-40B4-BE49-F238E27FC236}">
                <a16:creationId xmlns:a16="http://schemas.microsoft.com/office/drawing/2014/main" id="{9D463C19-70C7-4921-B4DE-953D7E5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31" y="3189363"/>
            <a:ext cx="4185138" cy="236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6858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152400" y="824805"/>
            <a:ext cx="11887200" cy="1384995"/>
          </a:xfrm>
          <a:prstGeom prst="rect">
            <a:avLst/>
          </a:prstGeom>
          <a:solidFill>
            <a:srgbClr val="F7B7F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2018-yil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mlrd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394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jahondagi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davlatdir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18 % dan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ortig‘i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yashamoqda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19575" y="4535031"/>
            <a:ext cx="11887200" cy="2246769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Xitoyda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(2016-yilgacha)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ko‘payishini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kamaytirishga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qaratilgan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oilaga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bola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tamoyiliga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asoslangan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siyosati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oshirilgan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2018-yilga 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0,5 %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shunda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7–8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ko‘paymoqda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POPULATION OF CHINA: STATISTICS, TRENDS, PATTERNS AND CONSEQUENCES | Facts  and Details">
            <a:extLst>
              <a:ext uri="{FF2B5EF4-FFF2-40B4-BE49-F238E27FC236}">
                <a16:creationId xmlns:a16="http://schemas.microsoft.com/office/drawing/2014/main" id="{1D356B8E-0475-4A33-86E0-985FE704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/>
          <a:stretch/>
        </p:blipFill>
        <p:spPr bwMode="auto">
          <a:xfrm>
            <a:off x="828194" y="2329518"/>
            <a:ext cx="2514600" cy="208579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19A73E-78BE-4575-9156-959E43869A7E}"/>
              </a:ext>
            </a:extLst>
          </p:cNvPr>
          <p:cNvSpPr/>
          <p:nvPr/>
        </p:nvSpPr>
        <p:spPr>
          <a:xfrm>
            <a:off x="381000" y="3962400"/>
            <a:ext cx="838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 descr="Animation: Comparing China vs. India Population Pyramids">
            <a:extLst>
              <a:ext uri="{FF2B5EF4-FFF2-40B4-BE49-F238E27FC236}">
                <a16:creationId xmlns:a16="http://schemas.microsoft.com/office/drawing/2014/main" id="{C2112836-AA19-477C-BA11-BB34C2DEC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29" y="2378353"/>
            <a:ext cx="3605292" cy="20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opulation Density in China — Ashtree Analytics">
            <a:extLst>
              <a:ext uri="{FF2B5EF4-FFF2-40B4-BE49-F238E27FC236}">
                <a16:creationId xmlns:a16="http://schemas.microsoft.com/office/drawing/2014/main" id="{A160CD25-C099-4E0A-B84F-E8F934B6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800" y="2249031"/>
            <a:ext cx="3072267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F81D78-8BCC-4D13-A6C8-7365C77EB6DA}"/>
              </a:ext>
            </a:extLst>
          </p:cNvPr>
          <p:cNvSpPr/>
          <p:nvPr/>
        </p:nvSpPr>
        <p:spPr>
          <a:xfrm>
            <a:off x="9372600" y="22860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320EA1-C899-4A53-A0C5-84D7E414E1DD}"/>
              </a:ext>
            </a:extLst>
          </p:cNvPr>
          <p:cNvSpPr/>
          <p:nvPr/>
        </p:nvSpPr>
        <p:spPr>
          <a:xfrm>
            <a:off x="8458200" y="4376082"/>
            <a:ext cx="609600" cy="119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20574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90% dan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ko‘prog‘ini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xitoyliklar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Ammo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xanlardan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55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uyg‘urlar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mo‘g‘ullar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tibetliklar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dunganlar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manjurlar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boshqalardir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pic>
        <p:nvPicPr>
          <p:cNvPr id="9220" name="Picture 4" descr="Bugun xitoyliklar Yangi yilni katta tantanalar bilan kutib oladilar">
            <a:extLst>
              <a:ext uri="{FF2B5EF4-FFF2-40B4-BE49-F238E27FC236}">
                <a16:creationId xmlns:a16="http://schemas.microsoft.com/office/drawing/2014/main" id="{364156AA-A68F-4576-BC56-C4845429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5410200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2030 yilga kelib Xitoy aholisi soni o'z cho'qqisiga erishadi - Zamin.uz">
            <a:extLst>
              <a:ext uri="{FF2B5EF4-FFF2-40B4-BE49-F238E27FC236}">
                <a16:creationId xmlns:a16="http://schemas.microsoft.com/office/drawing/2014/main" id="{23153105-AADD-450E-ABAE-BA0FB208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14" y="3257990"/>
            <a:ext cx="5410200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4998</TotalTime>
  <Words>780</Words>
  <Application>Microsoft Office PowerPoint</Application>
  <PresentationFormat>Широкоэкранный</PresentationFormat>
  <Paragraphs>55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451</cp:revision>
  <dcterms:created xsi:type="dcterms:W3CDTF">2020-06-30T15:34:35Z</dcterms:created>
  <dcterms:modified xsi:type="dcterms:W3CDTF">2021-02-19T09:27:56Z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