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2" r:id="rId2"/>
    <p:sldMasterId id="2147483750" r:id="rId3"/>
  </p:sldMasterIdLst>
  <p:notesMasterIdLst>
    <p:notesMasterId r:id="rId17"/>
  </p:notesMasterIdLst>
  <p:sldIdLst>
    <p:sldId id="287" r:id="rId4"/>
    <p:sldId id="261" r:id="rId5"/>
    <p:sldId id="370" r:id="rId6"/>
    <p:sldId id="310" r:id="rId7"/>
    <p:sldId id="1420" r:id="rId8"/>
    <p:sldId id="1410" r:id="rId9"/>
    <p:sldId id="371" r:id="rId10"/>
    <p:sldId id="336" r:id="rId11"/>
    <p:sldId id="315" r:id="rId12"/>
    <p:sldId id="1412" r:id="rId13"/>
    <p:sldId id="1418" r:id="rId14"/>
    <p:sldId id="316" r:id="rId15"/>
    <p:sldId id="296" r:id="rId16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AB6"/>
    <a:srgbClr val="000000"/>
    <a:srgbClr val="F7B7F2"/>
    <a:srgbClr val="FFFF66"/>
    <a:srgbClr val="66FFCC"/>
    <a:srgbClr val="00FF00"/>
    <a:srgbClr val="99CC00"/>
    <a:srgbClr val="CCCC00"/>
    <a:srgbClr val="FFFFFF"/>
    <a:srgbClr val="D4B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91" autoAdjust="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F0E03-448C-40CF-A40E-70F309E2C50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A838D-58A1-422A-BF74-B2DEDC8D7B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61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9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147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308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25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AEB3-EAF7-45C9-B1CE-90F2904C3810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8427-AA06-415A-ABAE-FA072E52E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33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5" y="2130432"/>
            <a:ext cx="10363201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3" y="3886202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9649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35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2455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171" indent="-247608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923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23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2532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2314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824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219203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560287"/>
            <a:ext cx="5082117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219203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560287"/>
            <a:ext cx="5084232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7206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462287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803373"/>
            <a:ext cx="5082117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462287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803373"/>
            <a:ext cx="5084232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8836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9982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20381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443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5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7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5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7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73713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9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5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9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5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9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5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70516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500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5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7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500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5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7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1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500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5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7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1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500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5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7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17343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519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8289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210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539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8216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742051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6167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19236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703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23540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92665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758209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371514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488179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395594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823183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384668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994744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443681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051094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345790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0673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1387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587696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45297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40257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905460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4151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59698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38614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824427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259604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556761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448827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56556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878547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412882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481650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796404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003961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202602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657915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E9AB9-CC6F-421C-B64F-949D9DA50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63FE92-17E4-4CE0-A3A7-106AAB549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65E682-D44E-4EF6-ABF1-4017FAC41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EC7FFF-CCAC-4816-BB03-4A8AA681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F44A18-C50E-42BC-AB70-4F95EBA73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932786"/>
      </p:ext>
    </p:extLst>
  </p:cSld>
  <p:clrMapOvr>
    <a:masterClrMapping/>
  </p:clrMapOvr>
  <p:transition spd="slow">
    <p:comb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1997-DE1D-4D93-BBDC-EC199370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568DB-DBE3-4319-AF49-D585FF625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B4143-74E4-447A-92E6-203CAE360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B1C41-C39A-40F0-A62A-559D4583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F07CE1-DB04-469E-BBB3-7179FBEFF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2668"/>
      </p:ext>
    </p:extLst>
  </p:cSld>
  <p:clrMapOvr>
    <a:masterClrMapping/>
  </p:clrMapOvr>
  <p:transition spd="slow">
    <p:comb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543F9-FD23-45F8-A265-56D29BF9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26CBE0-AC7A-437D-BB3E-F511E6F6D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86B5B-F4DD-47F9-BAD2-5FF63F04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7F100-80E9-4EFB-94A8-A4A47ABF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296977-425B-413F-B218-BFBCD15B7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052058"/>
      </p:ext>
    </p:extLst>
  </p:cSld>
  <p:clrMapOvr>
    <a:masterClrMapping/>
  </p:clrMapOvr>
  <p:transition spd="slow">
    <p:comb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080DE-EF0B-4858-8E9E-9615A9EB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460A-1D3D-477C-BEA0-56CAC9619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3152EA-8CAF-4623-850F-EA197ABF8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B3D7C9-2C75-4D8C-85FB-7F6FDC726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3892D-B40B-47CB-9E08-681CA8C20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E34AEA-A11D-438B-82F4-2401CC75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020969"/>
      </p:ext>
    </p:extLst>
  </p:cSld>
  <p:clrMapOvr>
    <a:masterClrMapping/>
  </p:clrMapOvr>
  <p:transition spd="slow">
    <p:comb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30671-8218-48DC-A6AF-413C07E2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9933C5-6D06-46D6-A08F-50DEAE03B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9B6E89-E947-42C1-AE21-88EB72543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8E43088-76A4-4664-9C51-A12FD42B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66772AB-0673-452F-99C9-8991150F7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6A0FEC-A079-41A7-9E50-6DFDE79F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DBBEF4-92B3-4DEC-8186-260E80BA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A551BF-90A0-4718-9402-0A73491C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986563"/>
      </p:ext>
    </p:extLst>
  </p:cSld>
  <p:clrMapOvr>
    <a:masterClrMapping/>
  </p:clrMapOvr>
  <p:transition spd="slow">
    <p:comb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AB73F-D308-409E-BAFF-5C554CEC0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94CF4C-059E-429F-85B5-3E0D3BB4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88DE7D5-52AA-4069-844C-1366CB808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9069BA-7FD6-40F4-A8F3-369AF62BD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78185"/>
      </p:ext>
    </p:extLst>
  </p:cSld>
  <p:clrMapOvr>
    <a:masterClrMapping/>
  </p:clrMapOvr>
  <p:transition spd="slow">
    <p:comb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995FF8-8320-44E5-8147-5F672BD9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718791-23A7-41F4-8C01-DC862DEE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2FE402-7C89-4E42-9547-7B6268E5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540638"/>
      </p:ext>
    </p:extLst>
  </p:cSld>
  <p:clrMapOvr>
    <a:masterClrMapping/>
  </p:clrMapOvr>
  <p:transition spd="slow">
    <p:comb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D5A97-0716-4CB7-9F05-F0EA5D203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6A1A28-BB35-45AA-B7A5-CEC7F9BDD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EC5265-124A-4CE7-8CF0-D1D97CEB5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B41313-FA60-4F2B-8EF0-8B013E06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FBD8C9-ED9D-4E90-9E19-39B4F95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2CAAC1-0A14-4ACB-B2D2-2A7C0269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959761"/>
      </p:ext>
    </p:extLst>
  </p:cSld>
  <p:clrMapOvr>
    <a:masterClrMapping/>
  </p:clrMapOvr>
  <p:transition spd="slow">
    <p:comb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998394-93A1-4CD3-B4D6-88A048A6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5A1D68-ED35-4263-BE43-28B2045888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174D2-E5DA-4339-8276-C9A47AE21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4589F5-BB5A-4005-8F3C-39341C53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8848A3-B1B7-4A98-B247-62FE0223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FD7D75-D8B1-4B13-ADA8-E7183419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19734"/>
      </p:ext>
    </p:extLst>
  </p:cSld>
  <p:clrMapOvr>
    <a:masterClrMapping/>
  </p:clrMapOvr>
  <p:transition spd="slow">
    <p:comb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350FB-D4D7-477F-9EB2-0AF8AABB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10B0A0-98D0-4604-AE13-AD9B1CD97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6548C5-7923-42B5-9E40-E4A3F7E4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D837A6-9386-46D1-943E-731AF1A1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130847-AD81-4EEF-81AB-724F706D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911627"/>
      </p:ext>
    </p:extLst>
  </p:cSld>
  <p:clrMapOvr>
    <a:masterClrMapping/>
  </p:clrMapOvr>
  <p:transition spd="slow">
    <p:comb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01DD23-EAC5-4555-8E80-C496F6E51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3BD7A0-1F05-4F6A-9856-495F3BCA1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39C0A4-7E55-49FE-80F4-847982BC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0BE15C-7FA1-4041-BCB7-71BCFEC4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95A4D-6242-4BA7-8BB8-E5D67A57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88814"/>
      </p:ext>
    </p:extLst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53.xml"/><Relationship Id="rId50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9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61" Type="http://schemas.openxmlformats.org/officeDocument/2006/relationships/hyperlink" Target="https://twitter.com/" TargetMode="External"/><Relationship Id="rId1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62.xml"/><Relationship Id="rId8" Type="http://schemas.openxmlformats.org/officeDocument/2006/relationships/slideLayout" Target="../slideLayouts/slideLayout14.xml"/><Relationship Id="rId51" Type="http://schemas.openxmlformats.org/officeDocument/2006/relationships/slideLayout" Target="../slideLayouts/slideLayout57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52.xml"/><Relationship Id="rId59" Type="http://schemas.openxmlformats.org/officeDocument/2006/relationships/hyperlink" Target="https://www.facebook.com" TargetMode="External"/><Relationship Id="rId20" Type="http://schemas.openxmlformats.org/officeDocument/2006/relationships/slideLayout" Target="../slideLayouts/slideLayout26.xml"/><Relationship Id="rId41" Type="http://schemas.openxmlformats.org/officeDocument/2006/relationships/slideLayout" Target="../slideLayouts/slideLayout47.xml"/><Relationship Id="rId54" Type="http://schemas.openxmlformats.org/officeDocument/2006/relationships/slideLayout" Target="../slideLayouts/slideLayout60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49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16.xml"/><Relationship Id="rId31" Type="http://schemas.openxmlformats.org/officeDocument/2006/relationships/slideLayout" Target="../slideLayouts/slideLayout37.xml"/><Relationship Id="rId44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8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6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401"/>
            <a:ext cx="10363200" cy="8191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1"/>
            <a:ext cx="10363200" cy="46270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434918" y="6303013"/>
            <a:ext cx="2161116" cy="307760"/>
          </a:xfrm>
          <a:prstGeom prst="rect">
            <a:avLst/>
          </a:prstGeom>
        </p:spPr>
        <p:txBody>
          <a:bodyPr lIns="121907" tIns="60952" rIns="121907" bIns="60952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18" y="6292851"/>
            <a:ext cx="139700" cy="328083"/>
          </a:xfrm>
          <a:prstGeom prst="rect">
            <a:avLst/>
          </a:prstGeom>
        </p:spPr>
        <p:txBody>
          <a:bodyPr wrap="none" lIns="121907" tIns="60952" rIns="121907" bIns="60952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71499A-3202-4610-BF1E-4D0A402E8E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19353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17552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1518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4265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1153585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12520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59" name="Freeform 6"/>
          <p:cNvSpPr>
            <a:spLocks/>
          </p:cNvSpPr>
          <p:nvPr/>
        </p:nvSpPr>
        <p:spPr bwMode="auto">
          <a:xfrm>
            <a:off x="10833101" y="6390218"/>
            <a:ext cx="65617" cy="137583"/>
          </a:xfrm>
          <a:custGeom>
            <a:avLst/>
            <a:gdLst>
              <a:gd name="T0" fmla="*/ 191313720 w 704"/>
              <a:gd name="T1" fmla="*/ 82155763 h 1506"/>
              <a:gd name="T2" fmla="*/ 191313720 w 704"/>
              <a:gd name="T3" fmla="*/ 82155763 h 1506"/>
              <a:gd name="T4" fmla="*/ 235054430 w 704"/>
              <a:gd name="T5" fmla="*/ 82155763 h 1506"/>
              <a:gd name="T6" fmla="*/ 235054430 w 704"/>
              <a:gd name="T7" fmla="*/ 0 h 1506"/>
              <a:gd name="T8" fmla="*/ 164270827 w 704"/>
              <a:gd name="T9" fmla="*/ 0 h 1506"/>
              <a:gd name="T10" fmla="*/ 51749986 w 704"/>
              <a:gd name="T11" fmla="*/ 108253167 h 1506"/>
              <a:gd name="T12" fmla="*/ 51749986 w 704"/>
              <a:gd name="T13" fmla="*/ 158832954 h 1506"/>
              <a:gd name="T14" fmla="*/ 0 w 704"/>
              <a:gd name="T15" fmla="*/ 158832954 h 1506"/>
              <a:gd name="T16" fmla="*/ 0 w 704"/>
              <a:gd name="T17" fmla="*/ 241312597 h 1506"/>
              <a:gd name="T18" fmla="*/ 51749986 w 704"/>
              <a:gd name="T19" fmla="*/ 241312597 h 1506"/>
              <a:gd name="T20" fmla="*/ 51749986 w 704"/>
              <a:gd name="T21" fmla="*/ 485202609 h 1506"/>
              <a:gd name="T22" fmla="*/ 155924330 w 704"/>
              <a:gd name="T23" fmla="*/ 485202609 h 1506"/>
              <a:gd name="T24" fmla="*/ 155924330 w 704"/>
              <a:gd name="T25" fmla="*/ 241312597 h 1506"/>
              <a:gd name="T26" fmla="*/ 226708003 w 704"/>
              <a:gd name="T27" fmla="*/ 241312597 h 1506"/>
              <a:gd name="T28" fmla="*/ 235054430 w 704"/>
              <a:gd name="T29" fmla="*/ 158832954 h 1506"/>
              <a:gd name="T30" fmla="*/ 155924330 w 704"/>
              <a:gd name="T31" fmla="*/ 158832954 h 1506"/>
              <a:gd name="T32" fmla="*/ 155924330 w 704"/>
              <a:gd name="T33" fmla="*/ 116628306 h 1506"/>
              <a:gd name="T34" fmla="*/ 191313720 w 704"/>
              <a:gd name="T35" fmla="*/ 82155763 h 150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0" name="Freeform 7"/>
          <p:cNvSpPr>
            <a:spLocks noEditPoints="1"/>
          </p:cNvSpPr>
          <p:nvPr/>
        </p:nvSpPr>
        <p:spPr bwMode="auto">
          <a:xfrm>
            <a:off x="11231034" y="6388100"/>
            <a:ext cx="141817" cy="135467"/>
          </a:xfrm>
          <a:custGeom>
            <a:avLst/>
            <a:gdLst>
              <a:gd name="T0" fmla="*/ 372363517 w 1562"/>
              <a:gd name="T1" fmla="*/ 148568842 h 1491"/>
              <a:gd name="T2" fmla="*/ 372363517 w 1562"/>
              <a:gd name="T3" fmla="*/ 148568842 h 1491"/>
              <a:gd name="T4" fmla="*/ 275788023 w 1562"/>
              <a:gd name="T5" fmla="*/ 202770772 h 1491"/>
              <a:gd name="T6" fmla="*/ 275788023 w 1562"/>
              <a:gd name="T7" fmla="*/ 155584966 h 1491"/>
              <a:gd name="T8" fmla="*/ 170351716 w 1562"/>
              <a:gd name="T9" fmla="*/ 155584966 h 1491"/>
              <a:gd name="T10" fmla="*/ 170351716 w 1562"/>
              <a:gd name="T11" fmla="*/ 475363709 h 1491"/>
              <a:gd name="T12" fmla="*/ 275788023 w 1562"/>
              <a:gd name="T13" fmla="*/ 475363709 h 1491"/>
              <a:gd name="T14" fmla="*/ 275788023 w 1562"/>
              <a:gd name="T15" fmla="*/ 296821981 h 1491"/>
              <a:gd name="T16" fmla="*/ 280540788 w 1562"/>
              <a:gd name="T17" fmla="*/ 271000249 h 1491"/>
              <a:gd name="T18" fmla="*/ 334684798 w 1562"/>
              <a:gd name="T19" fmla="*/ 230825933 h 1491"/>
              <a:gd name="T20" fmla="*/ 388828809 w 1562"/>
              <a:gd name="T21" fmla="*/ 303838105 h 1491"/>
              <a:gd name="T22" fmla="*/ 388828809 w 1562"/>
              <a:gd name="T23" fmla="*/ 475363709 h 1491"/>
              <a:gd name="T24" fmla="*/ 494585090 w 1562"/>
              <a:gd name="T25" fmla="*/ 475363709 h 1491"/>
              <a:gd name="T26" fmla="*/ 494585090 w 1562"/>
              <a:gd name="T27" fmla="*/ 292039353 h 1491"/>
              <a:gd name="T28" fmla="*/ 372363517 w 1562"/>
              <a:gd name="T29" fmla="*/ 148568842 h 1491"/>
              <a:gd name="T30" fmla="*/ 6964461 w 1562"/>
              <a:gd name="T31" fmla="*/ 475363709 h 1491"/>
              <a:gd name="T32" fmla="*/ 6964461 w 1562"/>
              <a:gd name="T33" fmla="*/ 475363709 h 1491"/>
              <a:gd name="T34" fmla="*/ 113040717 w 1562"/>
              <a:gd name="T35" fmla="*/ 475363709 h 1491"/>
              <a:gd name="T36" fmla="*/ 113040717 w 1562"/>
              <a:gd name="T37" fmla="*/ 155264561 h 1491"/>
              <a:gd name="T38" fmla="*/ 6964461 w 1562"/>
              <a:gd name="T39" fmla="*/ 155264561 h 1491"/>
              <a:gd name="T40" fmla="*/ 6964461 w 1562"/>
              <a:gd name="T41" fmla="*/ 475363709 h 1491"/>
              <a:gd name="T42" fmla="*/ 61108472 w 1562"/>
              <a:gd name="T43" fmla="*/ 0 h 1491"/>
              <a:gd name="T44" fmla="*/ 61108472 w 1562"/>
              <a:gd name="T45" fmla="*/ 0 h 1491"/>
              <a:gd name="T46" fmla="*/ 0 w 1562"/>
              <a:gd name="T47" fmla="*/ 56751130 h 1491"/>
              <a:gd name="T48" fmla="*/ 58892076 w 1562"/>
              <a:gd name="T49" fmla="*/ 110632656 h 1491"/>
              <a:gd name="T50" fmla="*/ 120005246 w 1562"/>
              <a:gd name="T51" fmla="*/ 56751130 h 1491"/>
              <a:gd name="T52" fmla="*/ 61108472 w 1562"/>
              <a:gd name="T53" fmla="*/ 0 h 149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1" name="Freeform 8"/>
          <p:cNvSpPr>
            <a:spLocks/>
          </p:cNvSpPr>
          <p:nvPr/>
        </p:nvSpPr>
        <p:spPr bwMode="auto">
          <a:xfrm>
            <a:off x="11660718" y="6400801"/>
            <a:ext cx="154516" cy="124884"/>
          </a:xfrm>
          <a:custGeom>
            <a:avLst/>
            <a:gdLst>
              <a:gd name="T0" fmla="*/ 479035715 w 1690"/>
              <a:gd name="T1" fmla="*/ 71134663 h 1374"/>
              <a:gd name="T2" fmla="*/ 479035715 w 1690"/>
              <a:gd name="T3" fmla="*/ 71134663 h 1374"/>
              <a:gd name="T4" fmla="*/ 529155882 w 1690"/>
              <a:gd name="T5" fmla="*/ 9567941 h 1374"/>
              <a:gd name="T6" fmla="*/ 457509327 w 1690"/>
              <a:gd name="T7" fmla="*/ 34452033 h 1374"/>
              <a:gd name="T8" fmla="*/ 376223305 w 1690"/>
              <a:gd name="T9" fmla="*/ 0 h 1374"/>
              <a:gd name="T10" fmla="*/ 263776229 w 1690"/>
              <a:gd name="T11" fmla="*/ 113560798 h 1374"/>
              <a:gd name="T12" fmla="*/ 265704136 w 1690"/>
              <a:gd name="T13" fmla="*/ 136530387 h 1374"/>
              <a:gd name="T14" fmla="*/ 36625023 w 1690"/>
              <a:gd name="T15" fmla="*/ 21055088 h 1374"/>
              <a:gd name="T16" fmla="*/ 23134542 w 1690"/>
              <a:gd name="T17" fmla="*/ 76878168 h 1374"/>
              <a:gd name="T18" fmla="*/ 71646555 w 1690"/>
              <a:gd name="T19" fmla="*/ 169067918 h 1374"/>
              <a:gd name="T20" fmla="*/ 21206704 w 1690"/>
              <a:gd name="T21" fmla="*/ 155666270 h 1374"/>
              <a:gd name="T22" fmla="*/ 21206704 w 1690"/>
              <a:gd name="T23" fmla="*/ 157580772 h 1374"/>
              <a:gd name="T24" fmla="*/ 110523900 w 1690"/>
              <a:gd name="T25" fmla="*/ 265402632 h 1374"/>
              <a:gd name="T26" fmla="*/ 81285953 w 1690"/>
              <a:gd name="T27" fmla="*/ 269227068 h 1374"/>
              <a:gd name="T28" fmla="*/ 60079318 w 1690"/>
              <a:gd name="T29" fmla="*/ 267317133 h 1374"/>
              <a:gd name="T30" fmla="*/ 164819566 w 1690"/>
              <a:gd name="T31" fmla="*/ 344190734 h 1374"/>
              <a:gd name="T32" fmla="*/ 25062449 w 1690"/>
              <a:gd name="T33" fmla="*/ 392360374 h 1374"/>
              <a:gd name="T34" fmla="*/ 0 w 1690"/>
              <a:gd name="T35" fmla="*/ 390445872 h 1374"/>
              <a:gd name="T36" fmla="*/ 168675380 w 1690"/>
              <a:gd name="T37" fmla="*/ 438294918 h 1374"/>
              <a:gd name="T38" fmla="*/ 488675113 w 1690"/>
              <a:gd name="T39" fmla="*/ 125043241 h 1374"/>
              <a:gd name="T40" fmla="*/ 488675113 w 1690"/>
              <a:gd name="T41" fmla="*/ 109731726 h 1374"/>
              <a:gd name="T42" fmla="*/ 542970778 w 1690"/>
              <a:gd name="T43" fmla="*/ 51994076 h 1374"/>
              <a:gd name="T44" fmla="*/ 479035715 w 1690"/>
              <a:gd name="T45" fmla="*/ 71134663 h 13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11135785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10699751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11571818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10659534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11093451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11535834" y="6254751"/>
            <a:ext cx="404284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6067" y="6258985"/>
            <a:ext cx="404284" cy="402167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767" y="6250518"/>
            <a:ext cx="402167" cy="402167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50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36" r:id="rId44"/>
    <p:sldLayoutId id="2147483737" r:id="rId45"/>
    <p:sldLayoutId id="2147483738" r:id="rId46"/>
    <p:sldLayoutId id="2147483739" r:id="rId47"/>
    <p:sldLayoutId id="2147483740" r:id="rId48"/>
    <p:sldLayoutId id="2147483741" r:id="rId49"/>
    <p:sldLayoutId id="2147483742" r:id="rId50"/>
    <p:sldLayoutId id="2147483743" r:id="rId51"/>
    <p:sldLayoutId id="2147483744" r:id="rId52"/>
    <p:sldLayoutId id="2147483745" r:id="rId53"/>
    <p:sldLayoutId id="2147483746" r:id="rId54"/>
    <p:sldLayoutId id="2147483747" r:id="rId55"/>
    <p:sldLayoutId id="2147483748" r:id="rId56"/>
    <p:sldLayoutId id="2147483749" r:id="rId57"/>
  </p:sldLayoutIdLst>
  <p:txStyles>
    <p:titleStyle>
      <a:lvl1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2pPr>
      <a:lvl3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3pPr>
      <a:lvl4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4pPr>
      <a:lvl5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5pPr>
      <a:lvl6pPr marL="609585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6pPr>
      <a:lvl7pPr marL="1219170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7pPr>
      <a:lvl8pPr marL="1828754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8pPr>
      <a:lvl9pPr marL="2438339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9pPr>
    </p:titleStyle>
    <p:bodyStyle>
      <a:lvl1pPr marL="226478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7189" indent="-228594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4377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2971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236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734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232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728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8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9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92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9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8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85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83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81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7E869-8F09-4F15-B988-331009A0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2E2543-73C3-498B-BA4D-3C6B2DFA4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9D42BF-B14B-4ABE-A3DD-4CB402CD9B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B2EEF6-FF7A-459E-BBF1-ECE6366E1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8262A2-8773-4F71-831F-A7584C096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81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spd="slow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2">
            <a:extLst>
              <a:ext uri="{FF2B5EF4-FFF2-40B4-BE49-F238E27FC236}">
                <a16:creationId xmlns:a16="http://schemas.microsoft.com/office/drawing/2014/main" id="{B0D801FA-1765-4F0A-AB03-486999007B72}"/>
              </a:ext>
            </a:extLst>
          </p:cNvPr>
          <p:cNvSpPr/>
          <p:nvPr/>
        </p:nvSpPr>
        <p:spPr>
          <a:xfrm>
            <a:off x="1" y="0"/>
            <a:ext cx="12192000" cy="183873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1E0AB6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1E0AB6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9219" name="object 4"/>
          <p:cNvSpPr txBox="1">
            <a:spLocks noChangeArrowheads="1"/>
          </p:cNvSpPr>
          <p:nvPr/>
        </p:nvSpPr>
        <p:spPr bwMode="auto">
          <a:xfrm>
            <a:off x="1332189" y="1570944"/>
            <a:ext cx="7225845" cy="307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9525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endParaRPr lang="ru-RU" altLang="ru-RU" sz="6600" b="1" dirty="0">
              <a:solidFill>
                <a:srgbClr val="1E0AB6"/>
              </a:solidFill>
            </a:endParaRPr>
          </a:p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6600" b="1" dirty="0" err="1">
                <a:solidFill>
                  <a:srgbClr val="1E0AB6"/>
                </a:solidFill>
              </a:rPr>
              <a:t>Mavzu</a:t>
            </a:r>
            <a:r>
              <a:rPr lang="en-US" altLang="ru-RU" sz="6600" b="1" dirty="0">
                <a:solidFill>
                  <a:srgbClr val="1E0AB6"/>
                </a:solidFill>
              </a:rPr>
              <a:t>: </a:t>
            </a:r>
            <a:r>
              <a:rPr lang="en-US" altLang="ru-RU" sz="6600" b="1" dirty="0" err="1">
                <a:solidFill>
                  <a:srgbClr val="1E0AB6"/>
                </a:solidFill>
              </a:rPr>
              <a:t>Xitoy</a:t>
            </a:r>
            <a:r>
              <a:rPr lang="en-US" altLang="ru-RU" sz="6600" b="1" dirty="0">
                <a:solidFill>
                  <a:srgbClr val="1E0AB6"/>
                </a:solidFill>
              </a:rPr>
              <a:t> </a:t>
            </a:r>
            <a:r>
              <a:rPr lang="en-US" altLang="ru-RU" sz="6600" b="1" dirty="0" err="1">
                <a:solidFill>
                  <a:srgbClr val="1E0AB6"/>
                </a:solidFill>
              </a:rPr>
              <a:t>Xalq</a:t>
            </a:r>
            <a:r>
              <a:rPr lang="en-US" altLang="ru-RU" sz="6600" b="1" dirty="0">
                <a:solidFill>
                  <a:srgbClr val="1E0AB6"/>
                </a:solidFill>
              </a:rPr>
              <a:t>  </a:t>
            </a:r>
            <a:r>
              <a:rPr lang="en-US" altLang="ru-RU" sz="6600" b="1" dirty="0" err="1">
                <a:solidFill>
                  <a:srgbClr val="1E0AB6"/>
                </a:solidFill>
              </a:rPr>
              <a:t>Respublikasi</a:t>
            </a:r>
            <a:endParaRPr lang="ru-RU" altLang="ru-RU" sz="6600" b="1" dirty="0">
              <a:solidFill>
                <a:srgbClr val="1E0AB6"/>
              </a:solidFill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23850" y="2288310"/>
            <a:ext cx="707128" cy="197829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1E0AB6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1E0AB6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282229" y="360938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282229" y="351276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376284" y="533400"/>
            <a:ext cx="1215516" cy="864876"/>
          </a:xfrm>
          <a:prstGeom prst="rect">
            <a:avLst/>
          </a:prstGeom>
        </p:spPr>
        <p:txBody>
          <a:bodyPr wrap="square" lIns="0" tIns="33552" rIns="0" bIns="0">
            <a:spAutoFit/>
          </a:bodyPr>
          <a:lstStyle/>
          <a:p>
            <a:pPr defTabSz="1218908">
              <a:spcBef>
                <a:spcPts val="265"/>
              </a:spcBef>
              <a:defRPr/>
            </a:pPr>
            <a:r>
              <a:rPr lang="en-US" sz="5400" b="1" spc="21" dirty="0">
                <a:solidFill>
                  <a:srgbClr val="FEFEFE"/>
                </a:solidFill>
                <a:latin typeface="Arial"/>
                <a:cs typeface="Arial"/>
              </a:rPr>
              <a:t> 9</a:t>
            </a:r>
            <a:r>
              <a:rPr lang="en-US" sz="4756" b="1" spc="21" dirty="0">
                <a:solidFill>
                  <a:srgbClr val="FEFEFE"/>
                </a:solidFill>
                <a:latin typeface="Arial"/>
                <a:cs typeface="Arial"/>
              </a:rPr>
              <a:t>- </a:t>
            </a:r>
            <a:endParaRPr sz="4756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10142053" y="735652"/>
            <a:ext cx="983147" cy="579746"/>
          </a:xfrm>
          <a:prstGeom prst="rect">
            <a:avLst/>
          </a:prstGeom>
        </p:spPr>
        <p:txBody>
          <a:bodyPr wrap="square" lIns="0" tIns="25499" rIns="0" bIns="0">
            <a:spAutoFit/>
          </a:bodyPr>
          <a:lstStyle/>
          <a:p>
            <a:pPr algn="ctr" defTabSz="1218908">
              <a:spcBef>
                <a:spcPts val="201"/>
              </a:spcBef>
              <a:defRPr/>
            </a:pPr>
            <a:r>
              <a:rPr lang="en-US" sz="3600" b="1" spc="-11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36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9225" name="object 2"/>
          <p:cNvSpPr txBox="1">
            <a:spLocks/>
          </p:cNvSpPr>
          <p:nvPr/>
        </p:nvSpPr>
        <p:spPr bwMode="auto">
          <a:xfrm>
            <a:off x="1849967" y="410634"/>
            <a:ext cx="7131051" cy="113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0911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1225"/>
            <a:r>
              <a:rPr lang="en-US" altLang="ru-RU" sz="7200" b="1" dirty="0">
                <a:solidFill>
                  <a:srgbClr val="FFFFFF"/>
                </a:solidFill>
              </a:rPr>
              <a:t>GEOGRAFIYA</a:t>
            </a:r>
            <a:endParaRPr lang="ru-RU" altLang="ru-RU" sz="2400" dirty="0">
              <a:solidFill>
                <a:srgbClr val="FFFFFF"/>
              </a:solidFill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7C7E4273-A19E-497A-9D8A-A9B8181CAFDB}"/>
              </a:ext>
            </a:extLst>
          </p:cNvPr>
          <p:cNvSpPr/>
          <p:nvPr/>
        </p:nvSpPr>
        <p:spPr>
          <a:xfrm>
            <a:off x="323851" y="4419599"/>
            <a:ext cx="707128" cy="167520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lIns="0" tIns="0" rIns="0" bIns="0"/>
          <a:lstStyle/>
          <a:p>
            <a:pPr defTabSz="1218848">
              <a:defRPr/>
            </a:pPr>
            <a:endParaRPr sz="2400" dirty="0">
              <a:solidFill>
                <a:srgbClr val="57565A"/>
              </a:solidFill>
              <a:latin typeface="Open Sans Light"/>
            </a:endParaRPr>
          </a:p>
        </p:txBody>
      </p:sp>
      <p:pic>
        <p:nvPicPr>
          <p:cNvPr id="14" name="Picture 11" descr="https://pngicon.ru/file/uploads/iconka_globus.png">
            <a:extLst>
              <a:ext uri="{FF2B5EF4-FFF2-40B4-BE49-F238E27FC236}">
                <a16:creationId xmlns:a16="http://schemas.microsoft.com/office/drawing/2014/main" id="{25924ACD-7B1E-41FD-8D8C-119171EC6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8080" y="6804"/>
            <a:ext cx="1745796" cy="1745796"/>
          </a:xfrm>
          <a:prstGeom prst="rect">
            <a:avLst/>
          </a:prstGeom>
          <a:noFill/>
        </p:spPr>
      </p:pic>
      <p:pic>
        <p:nvPicPr>
          <p:cNvPr id="2" name="Picture 2" descr="China - Global Centre for the Responsibility to Protect">
            <a:extLst>
              <a:ext uri="{FF2B5EF4-FFF2-40B4-BE49-F238E27FC236}">
                <a16:creationId xmlns:a16="http://schemas.microsoft.com/office/drawing/2014/main" id="{E764AAC1-45D9-4F0E-BBE6-20F16B86F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517" y="3968174"/>
            <a:ext cx="4132007" cy="252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C5FAE3-DFF8-4D1E-905E-1F132B805D87}"/>
              </a:ext>
            </a:extLst>
          </p:cNvPr>
          <p:cNvSpPr/>
          <p:nvPr/>
        </p:nvSpPr>
        <p:spPr>
          <a:xfrm>
            <a:off x="1903876" y="5542955"/>
            <a:ext cx="480172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algn="ctr" defTabSz="685800"/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Yunusobod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tumani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302-maktab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geografiya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o‘qituvchisi</a:t>
            </a:r>
            <a:endParaRPr lang="en-US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Tursunpo‘latov</a:t>
            </a:r>
            <a:r>
              <a:rPr lang="en-US" altLang="ru-RU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Farhodjon</a:t>
            </a:r>
            <a:endParaRPr lang="uz-Cyrl-UZ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6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152399" y="1295400"/>
            <a:ext cx="11963401" cy="16763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Xalq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Qirg‘oqlari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Tinch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dengizlari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yuviladi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quruqlikda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 ta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chegaradosh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XXR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kattaligi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3-o‘rinni,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chiqarish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1-o‘rinni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egallaydi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9CDBCE-EFDF-463A-A2D8-6E05D4750DC3}"/>
              </a:ext>
            </a:extLst>
          </p:cNvPr>
          <p:cNvSpPr/>
          <p:nvPr/>
        </p:nvSpPr>
        <p:spPr>
          <a:xfrm>
            <a:off x="0" y="-1"/>
            <a:ext cx="12192000" cy="9144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</a:t>
            </a:r>
            <a:r>
              <a:rPr lang="en-US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China Map and Satellite Image">
            <a:extLst>
              <a:ext uri="{FF2B5EF4-FFF2-40B4-BE49-F238E27FC236}">
                <a16:creationId xmlns:a16="http://schemas.microsoft.com/office/drawing/2014/main" id="{FF40AC15-CAA1-40AB-AD1C-2F9FBA028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2" y="3298872"/>
            <a:ext cx="5673240" cy="348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ap of Chinese Provinces | China map, Chinese province, China world">
            <a:extLst>
              <a:ext uri="{FF2B5EF4-FFF2-40B4-BE49-F238E27FC236}">
                <a16:creationId xmlns:a16="http://schemas.microsoft.com/office/drawing/2014/main" id="{E7505F7C-A9DC-467B-A14E-6CCFDFBEE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285391"/>
            <a:ext cx="5199015" cy="349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23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4A6BF4-2478-4F70-B51F-3DDA717FF91A}"/>
              </a:ext>
            </a:extLst>
          </p:cNvPr>
          <p:cNvSpPr/>
          <p:nvPr/>
        </p:nvSpPr>
        <p:spPr>
          <a:xfrm>
            <a:off x="3657600" y="1219200"/>
            <a:ext cx="1600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9D951CF-15F2-4F68-80BB-7E015790D9A7}"/>
              </a:ext>
            </a:extLst>
          </p:cNvPr>
          <p:cNvSpPr/>
          <p:nvPr/>
        </p:nvSpPr>
        <p:spPr>
          <a:xfrm>
            <a:off x="2667000" y="6629400"/>
            <a:ext cx="19050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58C83B8-91B0-4836-90EB-DCEFFADFEAF9}"/>
              </a:ext>
            </a:extLst>
          </p:cNvPr>
          <p:cNvSpPr/>
          <p:nvPr/>
        </p:nvSpPr>
        <p:spPr>
          <a:xfrm>
            <a:off x="381000" y="2590800"/>
            <a:ext cx="990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A23C92-F58D-454A-9D6E-E71F79CED914}"/>
              </a:ext>
            </a:extLst>
          </p:cNvPr>
          <p:cNvSpPr/>
          <p:nvPr/>
        </p:nvSpPr>
        <p:spPr>
          <a:xfrm>
            <a:off x="228599" y="5943600"/>
            <a:ext cx="914401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1F67AA6-4889-44C5-87A3-E116F8712E3F}"/>
              </a:ext>
            </a:extLst>
          </p:cNvPr>
          <p:cNvSpPr/>
          <p:nvPr/>
        </p:nvSpPr>
        <p:spPr>
          <a:xfrm>
            <a:off x="76200" y="989552"/>
            <a:ext cx="11887200" cy="15696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qulayligi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Tinch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dengizlariga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bevosita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chiqish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imkoniyatiga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ekanligi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belgilanadi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i="1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707040-0AAB-4775-B502-6CFC21BF6ADA}"/>
              </a:ext>
            </a:extLst>
          </p:cNvPr>
          <p:cNvSpPr/>
          <p:nvPr/>
        </p:nvSpPr>
        <p:spPr>
          <a:xfrm>
            <a:off x="0" y="-1"/>
            <a:ext cx="12192000" cy="9144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</a:t>
            </a:r>
            <a:r>
              <a:rPr lang="en-US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79937CF-744A-4C6B-82A2-7D466A6EFD76}"/>
              </a:ext>
            </a:extLst>
          </p:cNvPr>
          <p:cNvSpPr/>
          <p:nvPr/>
        </p:nvSpPr>
        <p:spPr>
          <a:xfrm>
            <a:off x="11353800" y="5105400"/>
            <a:ext cx="824132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hina Political Map Illustration 57578984 - Megapixl">
            <a:extLst>
              <a:ext uri="{FF2B5EF4-FFF2-40B4-BE49-F238E27FC236}">
                <a16:creationId xmlns:a16="http://schemas.microsoft.com/office/drawing/2014/main" id="{7C2AE0A2-79B8-4A88-9BCE-7B401C07ED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8"/>
          <a:stretch/>
        </p:blipFill>
        <p:spPr bwMode="auto">
          <a:xfrm>
            <a:off x="228599" y="2705100"/>
            <a:ext cx="5478781" cy="393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hina Flag GIF | All Waving Flags">
            <a:extLst>
              <a:ext uri="{FF2B5EF4-FFF2-40B4-BE49-F238E27FC236}">
                <a16:creationId xmlns:a16="http://schemas.microsoft.com/office/drawing/2014/main" id="{48079987-BC1E-45C3-8BD1-D2551569B4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667996"/>
            <a:ext cx="4419600" cy="234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4E360E0-42CE-4AFB-9AE6-52C5BDCDCB9B}"/>
              </a:ext>
            </a:extLst>
          </p:cNvPr>
          <p:cNvSpPr/>
          <p:nvPr/>
        </p:nvSpPr>
        <p:spPr>
          <a:xfrm>
            <a:off x="5867400" y="5259997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9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599 </a:t>
            </a:r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(2018-y.) – 1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394  </a:t>
            </a:r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kishi</a:t>
            </a:r>
            <a:endParaRPr lang="ru-RU" sz="28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Poytaxti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Pekin</a:t>
            </a:r>
            <a:endParaRPr lang="ru-RU" sz="28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64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032E863-1020-4B08-A91F-B15040B1945A}"/>
              </a:ext>
            </a:extLst>
          </p:cNvPr>
          <p:cNvSpPr/>
          <p:nvPr/>
        </p:nvSpPr>
        <p:spPr>
          <a:xfrm>
            <a:off x="5827541" y="1552605"/>
            <a:ext cx="6154540" cy="5016758"/>
          </a:xfrm>
          <a:prstGeom prst="rect">
            <a:avLst/>
          </a:prstGeom>
          <a:solidFill>
            <a:schemeClr val="bg1"/>
          </a:solidFill>
          <a:ln w="57150">
            <a:solidFill>
              <a:srgbClr val="1E0AB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XXR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siyosiy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xaritasidagi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sanoqli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sotsialistik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davlatlardan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tuzumi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siyosiy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hayotida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Kommunistik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partiyasi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qiluvchi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ahamiyatga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partiyaning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yetakchisi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ayni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paytda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rahbari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–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Xalq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ham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i="1" dirty="0">
              <a:solidFill>
                <a:srgbClr val="000000"/>
              </a:solidFill>
            </a:endParaRPr>
          </a:p>
        </p:txBody>
      </p:sp>
      <p:pic>
        <p:nvPicPr>
          <p:cNvPr id="4098" name="Picture 2" descr="China Political Map Isolated On White. Detailed Vector Map Of.. Royalty  Free Cliparts, Vectors, And Stock Illustration. Image 113794618.">
            <a:extLst>
              <a:ext uri="{FF2B5EF4-FFF2-40B4-BE49-F238E27FC236}">
                <a16:creationId xmlns:a16="http://schemas.microsoft.com/office/drawing/2014/main" id="{4EACA64D-E83A-4AB8-AB10-D25F9E62D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88" y="1036983"/>
            <a:ext cx="5569743" cy="549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6C6DB3-4E5F-4E3C-B897-8806B0DA83C3}"/>
              </a:ext>
            </a:extLst>
          </p:cNvPr>
          <p:cNvSpPr/>
          <p:nvPr/>
        </p:nvSpPr>
        <p:spPr>
          <a:xfrm>
            <a:off x="814699" y="6096000"/>
            <a:ext cx="861701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40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Hududiy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bo‘linishi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032E863-1020-4B08-A91F-B15040B1945A}"/>
              </a:ext>
            </a:extLst>
          </p:cNvPr>
          <p:cNvSpPr/>
          <p:nvPr/>
        </p:nvSpPr>
        <p:spPr>
          <a:xfrm>
            <a:off x="5839449" y="1036983"/>
            <a:ext cx="6154540" cy="5632311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Ma’muriy-hududiy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jihatdan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 ta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provinsiya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ta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muxtor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avtonom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rayon, 4 ta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bo‘ysunuvchi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ta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ma’muriy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rayon (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Gonkong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Makao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ajratiladi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Buyuk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Britaniyaning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sobiq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mustamlakasi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Gonkong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Syangan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1997-yilda,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Portugaliyaning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mustamlakasi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maqomiga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Makao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Aomin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1999-yilda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>
              <a:solidFill>
                <a:srgbClr val="000000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6C6DB3-4E5F-4E3C-B897-8806B0DA83C3}"/>
              </a:ext>
            </a:extLst>
          </p:cNvPr>
          <p:cNvSpPr/>
          <p:nvPr/>
        </p:nvSpPr>
        <p:spPr>
          <a:xfrm>
            <a:off x="814699" y="6096000"/>
            <a:ext cx="861701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Detailed map china with regions or Royalty Free Vector Image">
            <a:extLst>
              <a:ext uri="{FF2B5EF4-FFF2-40B4-BE49-F238E27FC236}">
                <a16:creationId xmlns:a16="http://schemas.microsoft.com/office/drawing/2014/main" id="{F335753A-E767-4057-8DE0-3CA80508A4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" t="6666" r="799" b="15121"/>
          <a:stretch/>
        </p:blipFill>
        <p:spPr bwMode="auto">
          <a:xfrm>
            <a:off x="169265" y="1311412"/>
            <a:ext cx="5545735" cy="4981536"/>
          </a:xfrm>
          <a:prstGeom prst="rect">
            <a:avLst/>
          </a:prstGeom>
          <a:noFill/>
          <a:ln>
            <a:solidFill>
              <a:srgbClr val="1E0AB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451A8AC-8B55-473F-B95E-0EA369F88CF0}"/>
              </a:ext>
            </a:extLst>
          </p:cNvPr>
          <p:cNvSpPr/>
          <p:nvPr/>
        </p:nvSpPr>
        <p:spPr>
          <a:xfrm>
            <a:off x="199745" y="1328597"/>
            <a:ext cx="2594206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10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65FEC5-48C8-4A58-971E-CD93FBC8CDCC}"/>
              </a:ext>
            </a:extLst>
          </p:cNvPr>
          <p:cNvSpPr/>
          <p:nvPr/>
        </p:nvSpPr>
        <p:spPr>
          <a:xfrm>
            <a:off x="3581401" y="5355828"/>
            <a:ext cx="968374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B961CF2-521A-4DF5-94D4-14905FD4414C}"/>
              </a:ext>
            </a:extLst>
          </p:cNvPr>
          <p:cNvSpPr/>
          <p:nvPr/>
        </p:nvSpPr>
        <p:spPr>
          <a:xfrm>
            <a:off x="0" y="6324600"/>
            <a:ext cx="1066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3D42FB-F619-4C50-AC31-45D346F40C56}"/>
              </a:ext>
            </a:extLst>
          </p:cNvPr>
          <p:cNvSpPr/>
          <p:nvPr/>
        </p:nvSpPr>
        <p:spPr>
          <a:xfrm>
            <a:off x="2819400" y="990600"/>
            <a:ext cx="12192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152400" y="990600"/>
            <a:ext cx="5715000" cy="5774788"/>
          </a:xfrm>
          <a:prstGeom prst="rect">
            <a:avLst/>
          </a:prstGeom>
          <a:solidFill>
            <a:schemeClr val="bg1"/>
          </a:solidFill>
          <a:ln w="28575">
            <a:solidFill>
              <a:srgbClr val="1E0AB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hududni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egallaganligi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xususan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relyef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xilma-xilligi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yassi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tog‘liklar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bo‘lsa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hududlarini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cho‘llik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xususiyatiga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endParaRPr lang="en-US" sz="32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oralig‘idagi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botiqlar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egallaydi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EC4E893-7DE3-4153-8048-8F9BF71CC73A}"/>
              </a:ext>
            </a:extLst>
          </p:cNvPr>
          <p:cNvSpPr/>
          <p:nvPr/>
        </p:nvSpPr>
        <p:spPr>
          <a:xfrm>
            <a:off x="6477000" y="1070886"/>
            <a:ext cx="91440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77F9327-5F0D-4E56-A4A9-5E444E9B94CA}"/>
              </a:ext>
            </a:extLst>
          </p:cNvPr>
          <p:cNvSpPr/>
          <p:nvPr/>
        </p:nvSpPr>
        <p:spPr>
          <a:xfrm>
            <a:off x="6019800" y="4358636"/>
            <a:ext cx="5949462" cy="2423163"/>
          </a:xfrm>
          <a:prstGeom prst="rect">
            <a:avLst/>
          </a:prstGeom>
          <a:solidFill>
            <a:schemeClr val="bg1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shimoldan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km,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g‘arbdan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sharqqa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4,5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cho‘zilganligi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sezilarli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tafovutlar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bor.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2B4D47-5F4C-4418-B95A-8F3956A8FC4B}"/>
              </a:ext>
            </a:extLst>
          </p:cNvPr>
          <p:cNvSpPr/>
          <p:nvPr/>
        </p:nvSpPr>
        <p:spPr>
          <a:xfrm>
            <a:off x="10515600" y="990600"/>
            <a:ext cx="1524000" cy="1051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85BF1EF-A2E5-4FCA-9F52-1E7751493428}"/>
              </a:ext>
            </a:extLst>
          </p:cNvPr>
          <p:cNvSpPr/>
          <p:nvPr/>
        </p:nvSpPr>
        <p:spPr>
          <a:xfrm>
            <a:off x="9677400" y="899885"/>
            <a:ext cx="1066800" cy="608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2A175AF-C710-47B1-83B0-ED4721A25C24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Relyefi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58B5796-6D61-4B9B-9C5E-FCDCE4A44B47}"/>
              </a:ext>
            </a:extLst>
          </p:cNvPr>
          <p:cNvSpPr/>
          <p:nvPr/>
        </p:nvSpPr>
        <p:spPr>
          <a:xfrm>
            <a:off x="11201400" y="3276600"/>
            <a:ext cx="654733" cy="487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D3433F6-760A-4F27-BEF6-19CB44D45861}"/>
              </a:ext>
            </a:extLst>
          </p:cNvPr>
          <p:cNvSpPr/>
          <p:nvPr/>
        </p:nvSpPr>
        <p:spPr>
          <a:xfrm>
            <a:off x="11201400" y="1905000"/>
            <a:ext cx="457200" cy="594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hina Physical Vector Map Bathymetry Main Stock Vector (Royalty Free)  571513876">
            <a:extLst>
              <a:ext uri="{FF2B5EF4-FFF2-40B4-BE49-F238E27FC236}">
                <a16:creationId xmlns:a16="http://schemas.microsoft.com/office/drawing/2014/main" id="{959953FE-4C6B-4768-9A29-31014EA0F8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1" t="8889" r="2783" b="13122"/>
          <a:stretch/>
        </p:blipFill>
        <p:spPr bwMode="auto">
          <a:xfrm>
            <a:off x="6019800" y="998219"/>
            <a:ext cx="5949462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75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9DE639-DF5C-4CDC-84C0-65FF6046BE02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boyliklari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61F0ECD-E404-4481-BDA5-81207C2552AA}"/>
              </a:ext>
            </a:extLst>
          </p:cNvPr>
          <p:cNvSpPr/>
          <p:nvPr/>
        </p:nvSpPr>
        <p:spPr>
          <a:xfrm>
            <a:off x="76200" y="5008098"/>
            <a:ext cx="1524000" cy="876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81629-3E6B-42FB-90D9-AFB8081BB3EC}"/>
              </a:ext>
            </a:extLst>
          </p:cNvPr>
          <p:cNvSpPr/>
          <p:nvPr/>
        </p:nvSpPr>
        <p:spPr>
          <a:xfrm>
            <a:off x="168813" y="838200"/>
            <a:ext cx="11794587" cy="224676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resurslarga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boy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Yoqilg‘i-energetika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resurslaridan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ko‘mir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yonuvchi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slanesga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boy.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Ayniqsa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toshko‘mirning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zaxiralari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rudalari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yaxshi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ta’minlangan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metallarni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qazib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eritish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o‘rinlarni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egallaydi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i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9BB645-B197-4B5E-B964-18CDF1EB8BCA}"/>
              </a:ext>
            </a:extLst>
          </p:cNvPr>
          <p:cNvSpPr/>
          <p:nvPr/>
        </p:nvSpPr>
        <p:spPr>
          <a:xfrm>
            <a:off x="10210801" y="5562601"/>
            <a:ext cx="16764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352B72-670B-4CEF-8A12-377F1415726A}"/>
              </a:ext>
            </a:extLst>
          </p:cNvPr>
          <p:cNvSpPr/>
          <p:nvPr/>
        </p:nvSpPr>
        <p:spPr>
          <a:xfrm>
            <a:off x="626012" y="5791200"/>
            <a:ext cx="2193388" cy="7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0B5F86E-870F-408B-ABF3-1DDDFDC69726}"/>
              </a:ext>
            </a:extLst>
          </p:cNvPr>
          <p:cNvSpPr/>
          <p:nvPr/>
        </p:nvSpPr>
        <p:spPr>
          <a:xfrm>
            <a:off x="168813" y="5657047"/>
            <a:ext cx="11794587" cy="954107"/>
          </a:xfrm>
          <a:prstGeom prst="rect">
            <a:avLst/>
          </a:prstGeom>
          <a:ln w="28575">
            <a:solidFill>
              <a:srgbClr val="1E0AB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Xitoyda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Yanszi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Xuanxe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Amur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singari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Yevrosiyoning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daryolari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oqadi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Gidroenergetika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resurslari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hajmiga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dunyoda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1-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o‘rinda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How to Profit From the Industry 4.0 in China | Daxue Consulting">
            <a:extLst>
              <a:ext uri="{FF2B5EF4-FFF2-40B4-BE49-F238E27FC236}">
                <a16:creationId xmlns:a16="http://schemas.microsoft.com/office/drawing/2014/main" id="{0CF3EB58-738B-458B-B9C3-3F51F8C23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1" y="3189363"/>
            <a:ext cx="3181350" cy="236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PEEDA | Chinese Iron and Steel Industry: Large-Scale Mergers to Ease  Overcapacity">
            <a:extLst>
              <a:ext uri="{FF2B5EF4-FFF2-40B4-BE49-F238E27FC236}">
                <a16:creationId xmlns:a16="http://schemas.microsoft.com/office/drawing/2014/main" id="{9BF8C27F-C9FB-49CF-AAF7-CE76A2396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12" y="3189363"/>
            <a:ext cx="4204188" cy="236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ISSG | Innotech Systems &amp; Soloutions Group">
            <a:extLst>
              <a:ext uri="{FF2B5EF4-FFF2-40B4-BE49-F238E27FC236}">
                <a16:creationId xmlns:a16="http://schemas.microsoft.com/office/drawing/2014/main" id="{9D463C19-70C7-4921-B4DE-953D7E5A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431" y="3189363"/>
            <a:ext cx="4185138" cy="236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32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731D6-3195-46F0-BF59-D7927A57F1FE}"/>
              </a:ext>
            </a:extLst>
          </p:cNvPr>
          <p:cNvSpPr/>
          <p:nvPr/>
        </p:nvSpPr>
        <p:spPr>
          <a:xfrm>
            <a:off x="0" y="-1"/>
            <a:ext cx="12192000" cy="6858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A1EE08-15AE-4619-BD09-CF755747C530}"/>
              </a:ext>
            </a:extLst>
          </p:cNvPr>
          <p:cNvSpPr/>
          <p:nvPr/>
        </p:nvSpPr>
        <p:spPr>
          <a:xfrm>
            <a:off x="152400" y="824805"/>
            <a:ext cx="11887200" cy="1384995"/>
          </a:xfrm>
          <a:prstGeom prst="rect">
            <a:avLst/>
          </a:prstGeom>
          <a:solidFill>
            <a:srgbClr val="F7B7F2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2018-yil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holatiga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(1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mlrd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 394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kishi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jahondagi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davlatdir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vaqtda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Xitoyda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jahon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18 % dan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ortig‘i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yashamoqda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4333739-F5F1-4F29-9756-878FB232B4A0}"/>
              </a:ext>
            </a:extLst>
          </p:cNvPr>
          <p:cNvSpPr/>
          <p:nvPr/>
        </p:nvSpPr>
        <p:spPr>
          <a:xfrm>
            <a:off x="6096000" y="3276600"/>
            <a:ext cx="1096913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94B6A0-0ECC-4539-BA6C-BFDC4535F534}"/>
              </a:ext>
            </a:extLst>
          </p:cNvPr>
          <p:cNvSpPr/>
          <p:nvPr/>
        </p:nvSpPr>
        <p:spPr>
          <a:xfrm>
            <a:off x="119575" y="4535031"/>
            <a:ext cx="11887200" cy="2246769"/>
          </a:xfrm>
          <a:prstGeom prst="rect">
            <a:avLst/>
          </a:prstGeom>
          <a:ln w="28575">
            <a:solidFill>
              <a:srgbClr val="1E0AB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Xitoyda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necha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o‘n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yillar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davomida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(2016-yilgacha)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ko‘payishini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kamaytirishga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qaratilgan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oilaga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bola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tamoyiliga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asoslangan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siyosati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amalga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oshirilgan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edi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Buning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ta’sirida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ko‘payish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2018-yilga 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kelib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0,5 %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gacha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tushgan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lekin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shunda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ham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yiliga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7–8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kishiga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ko‘paymoqda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POPULATION OF CHINA: STATISTICS, TRENDS, PATTERNS AND CONSEQUENCES | Facts  and Details">
            <a:extLst>
              <a:ext uri="{FF2B5EF4-FFF2-40B4-BE49-F238E27FC236}">
                <a16:creationId xmlns:a16="http://schemas.microsoft.com/office/drawing/2014/main" id="{1D356B8E-0475-4A33-86E0-985FE704D5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"/>
          <a:stretch/>
        </p:blipFill>
        <p:spPr bwMode="auto">
          <a:xfrm>
            <a:off x="828194" y="2329518"/>
            <a:ext cx="2514600" cy="2085795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A19A73E-78BE-4575-9156-959E43869A7E}"/>
              </a:ext>
            </a:extLst>
          </p:cNvPr>
          <p:cNvSpPr/>
          <p:nvPr/>
        </p:nvSpPr>
        <p:spPr>
          <a:xfrm>
            <a:off x="381000" y="3962400"/>
            <a:ext cx="838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6" name="Picture 4" descr="Animation: Comparing China vs. India Population Pyramids">
            <a:extLst>
              <a:ext uri="{FF2B5EF4-FFF2-40B4-BE49-F238E27FC236}">
                <a16:creationId xmlns:a16="http://schemas.microsoft.com/office/drawing/2014/main" id="{C2112836-AA19-477C-BA11-BB34C2DEC2B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529" y="2378353"/>
            <a:ext cx="3605292" cy="208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Population Density in China — Ashtree Analytics">
            <a:extLst>
              <a:ext uri="{FF2B5EF4-FFF2-40B4-BE49-F238E27FC236}">
                <a16:creationId xmlns:a16="http://schemas.microsoft.com/office/drawing/2014/main" id="{A160CD25-C099-4E0A-B84F-E8F934B63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800" y="2249031"/>
            <a:ext cx="3072267" cy="224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DF81D78-8BCC-4D13-A6C8-7365C77EB6DA}"/>
              </a:ext>
            </a:extLst>
          </p:cNvPr>
          <p:cNvSpPr/>
          <p:nvPr/>
        </p:nvSpPr>
        <p:spPr>
          <a:xfrm>
            <a:off x="9372600" y="2286000"/>
            <a:ext cx="1219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E320EA1-C899-4A53-A0C5-84D7E414E1DD}"/>
              </a:ext>
            </a:extLst>
          </p:cNvPr>
          <p:cNvSpPr/>
          <p:nvPr/>
        </p:nvSpPr>
        <p:spPr>
          <a:xfrm>
            <a:off x="8458200" y="4376082"/>
            <a:ext cx="609600" cy="1197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9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17E613-F17B-43D7-AD42-BF9E96C6122D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:a16="http://schemas.microsoft.com/office/drawing/2014/main" id="{0F96F702-11FE-4FF4-9AC4-710EF19B7128}"/>
              </a:ext>
            </a:extLst>
          </p:cNvPr>
          <p:cNvSpPr/>
          <p:nvPr/>
        </p:nvSpPr>
        <p:spPr>
          <a:xfrm>
            <a:off x="152400" y="990600"/>
            <a:ext cx="11925300" cy="2057400"/>
          </a:xfrm>
          <a:prstGeom prst="round2Diag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etnik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millatli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90% dan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ko‘prog‘ini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xitoyliklar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xanlar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Ammo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rasmiy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ma’lumotlarga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binoan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xanlardan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tashqari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55 ta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mahalliy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elatlar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Bulardan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yiriklari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uyg‘urlar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mo‘g‘ullar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tibetliklar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dunganlar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manjurlar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boshqalardir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i="1" dirty="0"/>
          </a:p>
        </p:txBody>
      </p:sp>
      <p:pic>
        <p:nvPicPr>
          <p:cNvPr id="9220" name="Picture 4" descr="Bugun xitoyliklar Yangi yilni katta tantanalar bilan kutib oladilar">
            <a:extLst>
              <a:ext uri="{FF2B5EF4-FFF2-40B4-BE49-F238E27FC236}">
                <a16:creationId xmlns:a16="http://schemas.microsoft.com/office/drawing/2014/main" id="{364156AA-A68F-4576-BC56-C4845429F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00400"/>
            <a:ext cx="5410200" cy="345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2030 yilga kelib Xitoy aholisi soni o'z cho'qqisiga erishadi - Zamin.uz">
            <a:extLst>
              <a:ext uri="{FF2B5EF4-FFF2-40B4-BE49-F238E27FC236}">
                <a16:creationId xmlns:a16="http://schemas.microsoft.com/office/drawing/2014/main" id="{23153105-AADD-450E-ABAE-BA0FB208E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414" y="3257990"/>
            <a:ext cx="5410200" cy="345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06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76199" y="914400"/>
            <a:ext cx="12039599" cy="206210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Dinlardan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tarqalgani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konfutsiylikdir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Shu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Xitoyda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daosizm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buddizm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islom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xristianlik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dinlariga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e’tiqod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qiluvchilar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Musulmonlar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Shinjon-Uyg‘ur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muxtor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rayonida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i="1" dirty="0">
              <a:solidFill>
                <a:srgbClr val="0000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Dini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Konfutsiy hikmatlari &amp; Konfutsiy. «Hikmatlar» kitobi (2010) | Xurshid  Davron kutubxonasi">
            <a:extLst>
              <a:ext uri="{FF2B5EF4-FFF2-40B4-BE49-F238E27FC236}">
                <a16:creationId xmlns:a16="http://schemas.microsoft.com/office/drawing/2014/main" id="{850C0C79-01A6-4747-B037-CA7C8F547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4" y="3082989"/>
            <a:ext cx="5411151" cy="361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Konfutsiy. Tarjimai hol">
            <a:extLst>
              <a:ext uri="{FF2B5EF4-FFF2-40B4-BE49-F238E27FC236}">
                <a16:creationId xmlns:a16="http://schemas.microsoft.com/office/drawing/2014/main" id="{74A99CDC-AD71-43CB-93BE-26A95014BE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2"/>
          <a:stretch/>
        </p:blipFill>
        <p:spPr bwMode="auto">
          <a:xfrm>
            <a:off x="5983823" y="3307301"/>
            <a:ext cx="5905500" cy="339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3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126610" y="866261"/>
            <a:ext cx="12039599" cy="22467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jihatdan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notekis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taqsimlangan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o‘rtacha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zichligi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 1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km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145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kishini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ko‘rsatkich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Xuanxe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Yanszi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daryolari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oralig‘idagi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800 –1000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kishini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Tibet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tog‘ligida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1–2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kishini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90 %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1/3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istiqomat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i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joylashuvi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Aholisi va mehnat resurslari - O'zbekiston respublikasi oliy va o'rta  maxsus ta'lim vazirligi toshkent davlat sharqshunoslik...">
            <a:extLst>
              <a:ext uri="{FF2B5EF4-FFF2-40B4-BE49-F238E27FC236}">
                <a16:creationId xmlns:a16="http://schemas.microsoft.com/office/drawing/2014/main" id="{630B6B0E-AB03-4F4A-9331-79C19C3F6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96189"/>
            <a:ext cx="4876800" cy="366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OPULATION OF CHINA: STATISTICS, TRENDS, PATTERNS AND CONSEQUENCES | Facts  and Details">
            <a:extLst>
              <a:ext uri="{FF2B5EF4-FFF2-40B4-BE49-F238E27FC236}">
                <a16:creationId xmlns:a16="http://schemas.microsoft.com/office/drawing/2014/main" id="{257E677E-504C-46AD-A152-C57FBF2B1D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"/>
          <a:stretch/>
        </p:blipFill>
        <p:spPr bwMode="auto">
          <a:xfrm>
            <a:off x="6553200" y="3217291"/>
            <a:ext cx="4876800" cy="3539531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27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E105018-4C57-4861-B5F1-62680D51367D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Urbanizatsiya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jarayoni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противолежащие углы 11">
            <a:extLst>
              <a:ext uri="{FF2B5EF4-FFF2-40B4-BE49-F238E27FC236}">
                <a16:creationId xmlns:a16="http://schemas.microsoft.com/office/drawing/2014/main" id="{0862D93C-9C4C-48B9-A8D6-4C67BE072A92}"/>
              </a:ext>
            </a:extLst>
          </p:cNvPr>
          <p:cNvSpPr/>
          <p:nvPr/>
        </p:nvSpPr>
        <p:spPr>
          <a:xfrm>
            <a:off x="152400" y="984716"/>
            <a:ext cx="11849099" cy="2139484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2011-yilda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ulushi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50 % dan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urbanizatsiya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darajasi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60 %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atrofida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bo‘lmoqda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ko‘rsatkich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sur’atlar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o‘sib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bormoqda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Mamlakatdagi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qatoriga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Shanxay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Pekin,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Gonkong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Chendu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Guanchjou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Tyanszin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Uxan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800" b="1" i="1" dirty="0"/>
          </a:p>
        </p:txBody>
      </p:sp>
      <p:pic>
        <p:nvPicPr>
          <p:cNvPr id="12290" name="Picture 2" descr="Top 10 Largest Cities in China, the Most Populous in China">
            <a:extLst>
              <a:ext uri="{FF2B5EF4-FFF2-40B4-BE49-F238E27FC236}">
                <a16:creationId xmlns:a16="http://schemas.microsoft.com/office/drawing/2014/main" id="{2D7659D1-CB28-41D3-83BB-897F57EF9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9" y="3308199"/>
            <a:ext cx="4673991" cy="332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GrowGreen: Chinese cities grow and with it, the need for green | IUCN">
            <a:extLst>
              <a:ext uri="{FF2B5EF4-FFF2-40B4-BE49-F238E27FC236}">
                <a16:creationId xmlns:a16="http://schemas.microsoft.com/office/drawing/2014/main" id="{9123A4F4-912F-4FEA-B6EF-C140F2F9F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751" y="3308199"/>
            <a:ext cx="4673991" cy="332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hinese government greenlights 5G trials in major cities">
            <a:extLst>
              <a:ext uri="{FF2B5EF4-FFF2-40B4-BE49-F238E27FC236}">
                <a16:creationId xmlns:a16="http://schemas.microsoft.com/office/drawing/2014/main" id="{14482C39-5AA8-4700-BEFC-26C6E1F5B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893" y="3308198"/>
            <a:ext cx="2422498" cy="332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62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0" y="1"/>
            <a:ext cx="12192000" cy="836084"/>
          </a:xfrm>
          <a:prstGeom prst="rect">
            <a:avLst/>
          </a:prstGeom>
          <a:solidFill>
            <a:srgbClr val="1E0AB6"/>
          </a:solidFill>
          <a:ln w="12700" cap="flat" cmpd="sng" algn="ctr">
            <a:solidFill>
              <a:srgbClr val="1E0AB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228600" y="990599"/>
            <a:ext cx="11734799" cy="609601"/>
          </a:xfrm>
          <a:prstGeom prst="rect">
            <a:avLst/>
          </a:prstGeom>
          <a:solidFill>
            <a:schemeClr val="bg1"/>
          </a:solidFill>
          <a:ln w="28575">
            <a:solidFill>
              <a:srgbClr val="1E0AB6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Darslikdagi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Xalq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mavzusini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o‘qing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228598" y="1754714"/>
            <a:ext cx="11734799" cy="1064686"/>
          </a:xfrm>
          <a:prstGeom prst="rect">
            <a:avLst/>
          </a:prstGeom>
          <a:solidFill>
            <a:schemeClr val="bg1"/>
          </a:solidFill>
          <a:ln w="28575">
            <a:solidFill>
              <a:srgbClr val="1E0AB6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just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yuzasidan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berilgan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savollarga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javob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yozing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Xitoy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Xalq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Respublikasining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geografik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o‘rniga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izoh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3314" name="Picture 2" descr="Map of China: Maps of City and Province - TravelChinaGuide.com">
            <a:extLst>
              <a:ext uri="{FF2B5EF4-FFF2-40B4-BE49-F238E27FC236}">
                <a16:creationId xmlns:a16="http://schemas.microsoft.com/office/drawing/2014/main" id="{35AC9A08-3A97-4F27-AEA0-055B26FD4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2973914"/>
            <a:ext cx="4953002" cy="367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Шайтон мойи» сотилади... ёхуд «ўйнаб» китоб чиқариш қачон тугайди?">
            <a:extLst>
              <a:ext uri="{FF2B5EF4-FFF2-40B4-BE49-F238E27FC236}">
                <a16:creationId xmlns:a16="http://schemas.microsoft.com/office/drawing/2014/main" id="{F5C350D1-60B6-4B4B-A332-27B8B28CE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9" y="2973913"/>
            <a:ext cx="6629397" cy="367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226949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4998</TotalTime>
  <Words>780</Words>
  <Application>Microsoft Office PowerPoint</Application>
  <PresentationFormat>Широкоэкранный</PresentationFormat>
  <Paragraphs>55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Open Sans</vt:lpstr>
      <vt:lpstr>Open Sans Light</vt:lpstr>
      <vt:lpstr>Verdana</vt:lpstr>
      <vt:lpstr>Office Theme</vt:lpstr>
      <vt:lpstr>1_Office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ПРВ</vt:lpstr>
      <vt:lpstr>ПРВ</vt:lpstr>
      <vt:lpstr>ПРВ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HP_notebook</cp:lastModifiedBy>
  <cp:revision>451</cp:revision>
  <dcterms:created xsi:type="dcterms:W3CDTF">2020-06-30T15:34:35Z</dcterms:created>
  <dcterms:modified xsi:type="dcterms:W3CDTF">2021-02-19T09:27:56Z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