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30"/>
  </p:notesMasterIdLst>
  <p:sldIdLst>
    <p:sldId id="287" r:id="rId4"/>
    <p:sldId id="261" r:id="rId5"/>
    <p:sldId id="310" r:id="rId6"/>
    <p:sldId id="1410" r:id="rId7"/>
    <p:sldId id="1424" r:id="rId8"/>
    <p:sldId id="371" r:id="rId9"/>
    <p:sldId id="1419" r:id="rId10"/>
    <p:sldId id="336" r:id="rId11"/>
    <p:sldId id="315" r:id="rId12"/>
    <p:sldId id="1412" r:id="rId13"/>
    <p:sldId id="1418" r:id="rId14"/>
    <p:sldId id="316" r:id="rId15"/>
    <p:sldId id="1420" r:id="rId16"/>
    <p:sldId id="1421" r:id="rId17"/>
    <p:sldId id="1425" r:id="rId18"/>
    <p:sldId id="1422" r:id="rId19"/>
    <p:sldId id="1423" r:id="rId20"/>
    <p:sldId id="1426" r:id="rId21"/>
    <p:sldId id="1427" r:id="rId22"/>
    <p:sldId id="1428" r:id="rId23"/>
    <p:sldId id="1429" r:id="rId24"/>
    <p:sldId id="1430" r:id="rId25"/>
    <p:sldId id="1431" r:id="rId26"/>
    <p:sldId id="1432" r:id="rId27"/>
    <p:sldId id="1433" r:id="rId28"/>
    <p:sldId id="296" r:id="rId2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66"/>
    <a:srgbClr val="C416B8"/>
    <a:srgbClr val="000000"/>
    <a:srgbClr val="1E0AB6"/>
    <a:srgbClr val="F7B7F2"/>
    <a:srgbClr val="00FF00"/>
    <a:srgbClr val="66FFCC"/>
    <a:srgbClr val="99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291" autoAdjust="0"/>
  </p:normalViewPr>
  <p:slideViewPr>
    <p:cSldViewPr>
      <p:cViewPr varScale="1">
        <p:scale>
          <a:sx n="68" d="100"/>
          <a:sy n="68" d="100"/>
        </p:scale>
        <p:origin x="67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6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5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008585" y="1752600"/>
            <a:ext cx="7678215" cy="335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54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rgbClr val="1E0AB6"/>
                </a:solidFill>
              </a:rPr>
              <a:t>Mavzu</a:t>
            </a:r>
            <a:r>
              <a:rPr lang="en-US" altLang="ru-RU" sz="5400" b="1" dirty="0">
                <a:solidFill>
                  <a:srgbClr val="1E0AB6"/>
                </a:solidFill>
              </a:rPr>
              <a:t>: </a:t>
            </a:r>
            <a:r>
              <a:rPr lang="en-US" altLang="ru-RU" sz="5400" b="1" dirty="0" err="1">
                <a:solidFill>
                  <a:srgbClr val="1E0AB6"/>
                </a:solidFill>
              </a:rPr>
              <a:t>Eron</a:t>
            </a:r>
            <a:r>
              <a:rPr lang="en-US" altLang="ru-RU" sz="5400" b="1" dirty="0">
                <a:solidFill>
                  <a:srgbClr val="1E0AB6"/>
                </a:solidFill>
              </a:rPr>
              <a:t>, </a:t>
            </a:r>
            <a:r>
              <a:rPr lang="en-US" altLang="ru-RU" sz="5400" b="1" dirty="0" err="1">
                <a:solidFill>
                  <a:srgbClr val="1E0AB6"/>
                </a:solidFill>
              </a:rPr>
              <a:t>Afg‘oniston</a:t>
            </a:r>
            <a:r>
              <a:rPr lang="en-US" altLang="ru-RU" sz="5400" b="1" dirty="0">
                <a:solidFill>
                  <a:srgbClr val="1E0AB6"/>
                </a:solidFill>
              </a:rPr>
              <a:t>, </a:t>
            </a:r>
            <a:r>
              <a:rPr lang="en-US" altLang="ru-RU" sz="5400" b="1" dirty="0" err="1">
                <a:solidFill>
                  <a:srgbClr val="1E0AB6"/>
                </a:solidFill>
              </a:rPr>
              <a:t>Pokiston</a:t>
            </a:r>
            <a:r>
              <a:rPr lang="en-US" altLang="ru-RU" sz="5400" b="1" dirty="0">
                <a:solidFill>
                  <a:srgbClr val="1E0AB6"/>
                </a:solidFill>
              </a:rPr>
              <a:t> </a:t>
            </a:r>
            <a:r>
              <a:rPr lang="en-US" altLang="ru-RU" sz="5400" b="1" dirty="0" err="1">
                <a:solidFill>
                  <a:srgbClr val="1E0AB6"/>
                </a:solidFill>
              </a:rPr>
              <a:t>Respublikalari</a:t>
            </a:r>
            <a:endParaRPr lang="ru-RU" altLang="ru-RU" sz="54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12290" name="Picture 2" descr="Islamic republic - Wikipedia">
            <a:extLst>
              <a:ext uri="{FF2B5EF4-FFF2-40B4-BE49-F238E27FC236}">
                <a16:creationId xmlns:a16="http://schemas.microsoft.com/office/drawing/2014/main" id="{7D458E67-6E64-44B2-8643-AFB3C583D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83" r="1" b="48601"/>
          <a:stretch/>
        </p:blipFill>
        <p:spPr bwMode="auto">
          <a:xfrm>
            <a:off x="8500359" y="2582161"/>
            <a:ext cx="3546912" cy="26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99D8E0-109A-4E1A-8689-610F82F63191}"/>
              </a:ext>
            </a:extLst>
          </p:cNvPr>
          <p:cNvSpPr/>
          <p:nvPr/>
        </p:nvSpPr>
        <p:spPr>
          <a:xfrm>
            <a:off x="1317971" y="5662071"/>
            <a:ext cx="7924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152400" y="944940"/>
            <a:ext cx="11887200" cy="1569660"/>
          </a:xfrm>
          <a:prstGeom prst="rect">
            <a:avLst/>
          </a:prstGeom>
          <a:ln w="38100">
            <a:solidFill>
              <a:srgbClr val="C416B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bog‘dorchilik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983261-2B9A-4242-B869-BAFA90C3E911}"/>
              </a:ext>
            </a:extLst>
          </p:cNvPr>
          <p:cNvSpPr/>
          <p:nvPr/>
        </p:nvSpPr>
        <p:spPr>
          <a:xfrm>
            <a:off x="152399" y="5212140"/>
            <a:ext cx="11887201" cy="1569660"/>
          </a:xfrm>
          <a:prstGeom prst="rect">
            <a:avLst/>
          </a:prstGeom>
          <a:ln w="38100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Baliqchilikning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mahsulotlaridan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ikra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eksporti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boyicha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gilam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to‘qish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EBCDFE-5A05-4CF4-9CB1-56BA7C18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665473"/>
            <a:ext cx="4114801" cy="24447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CB4D4F-CDF3-457D-A551-E9FB7F8A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73" y="2665473"/>
            <a:ext cx="4114801" cy="2444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E3A582-F007-4CF1-867D-061C9D17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947" y="2665473"/>
            <a:ext cx="3565653" cy="24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152400" y="990600"/>
            <a:ext cx="6248400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416B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63916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A6559-905B-480C-B752-4AD0A9114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199" y="1003042"/>
            <a:ext cx="5511805" cy="4102358"/>
          </a:xfrm>
          <a:prstGeom prst="rect">
            <a:avLst/>
          </a:prstGeom>
          <a:ln>
            <a:solidFill>
              <a:srgbClr val="C416B8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D217C-8731-4161-AE47-F55898C53868}"/>
              </a:ext>
            </a:extLst>
          </p:cNvPr>
          <p:cNvSpPr/>
          <p:nvPr/>
        </p:nvSpPr>
        <p:spPr>
          <a:xfrm>
            <a:off x="9583360" y="4642376"/>
            <a:ext cx="179857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E62922-4FE2-474E-9CC2-44F94D1F3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964686"/>
            <a:ext cx="5257800" cy="27398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FB1277-FBE1-43A0-BA25-BD3863B82D04}"/>
              </a:ext>
            </a:extLst>
          </p:cNvPr>
          <p:cNvSpPr/>
          <p:nvPr/>
        </p:nvSpPr>
        <p:spPr>
          <a:xfrm>
            <a:off x="5697416" y="5275459"/>
            <a:ext cx="6342184" cy="1477328"/>
          </a:xfrm>
          <a:prstGeom prst="rect">
            <a:avLst/>
          </a:prstGeom>
          <a:ln w="38100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– 652,8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(2018-y.) – 36,5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Kobul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152400" y="990600"/>
            <a:ext cx="6172200" cy="3810000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3ADBB2-9B17-4BD7-8F7E-232C147F7052}"/>
              </a:ext>
            </a:extLst>
          </p:cNvPr>
          <p:cNvSpPr/>
          <p:nvPr/>
        </p:nvSpPr>
        <p:spPr>
          <a:xfrm>
            <a:off x="152400" y="4965918"/>
            <a:ext cx="118872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ontinental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tog‘lardagi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muzliklardan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ayrimlari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to‘laligicha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sug‘orishga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sarflanadi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B482F0-8B20-48A3-AFD0-301526DE8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2" t="8590" r="7812" b="19881"/>
          <a:stretch/>
        </p:blipFill>
        <p:spPr>
          <a:xfrm>
            <a:off x="6477000" y="990600"/>
            <a:ext cx="5562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toifasiga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2,5 % dan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Shahar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1/4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xolos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133600" y="3671668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4842DE-B283-4FE1-B309-3DE644B3FB05}"/>
              </a:ext>
            </a:extLst>
          </p:cNvPr>
          <p:cNvSpPr/>
          <p:nvPr/>
        </p:nvSpPr>
        <p:spPr>
          <a:xfrm>
            <a:off x="198706" y="5715000"/>
            <a:ext cx="11794587" cy="954107"/>
          </a:xfrm>
          <a:prstGeom prst="rect">
            <a:avLst/>
          </a:prstGeom>
          <a:ln w="38100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Kobulning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Hirot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Mozori-Sharif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2ED5AE-C59F-4AE2-9776-EF7880FCC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103" t="4023" r="1282"/>
          <a:stretch/>
        </p:blipFill>
        <p:spPr>
          <a:xfrm>
            <a:off x="175554" y="2819400"/>
            <a:ext cx="4472646" cy="282928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A0DBD2-9388-4729-AAC4-08E5F3D6E2F8}"/>
              </a:ext>
            </a:extLst>
          </p:cNvPr>
          <p:cNvSpPr/>
          <p:nvPr/>
        </p:nvSpPr>
        <p:spPr>
          <a:xfrm>
            <a:off x="168813" y="2743201"/>
            <a:ext cx="897987" cy="152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AA32D8-A2C1-4EE5-872B-2370BF4E6092}"/>
              </a:ext>
            </a:extLst>
          </p:cNvPr>
          <p:cNvSpPr/>
          <p:nvPr/>
        </p:nvSpPr>
        <p:spPr>
          <a:xfrm>
            <a:off x="3200400" y="4267200"/>
            <a:ext cx="1676400" cy="1381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7855FFB-5EA4-444F-99E5-DF634F0A0026}"/>
              </a:ext>
            </a:extLst>
          </p:cNvPr>
          <p:cNvSpPr/>
          <p:nvPr/>
        </p:nvSpPr>
        <p:spPr>
          <a:xfrm>
            <a:off x="2438400" y="5410200"/>
            <a:ext cx="10668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8B06D1-95A0-4A31-BBFE-A7C37715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554" y="2801079"/>
            <a:ext cx="4122497" cy="28142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351C97-1D08-4283-8987-111739A6A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2819400"/>
            <a:ext cx="3101047" cy="27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914400"/>
            <a:ext cx="11887200" cy="1477328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pushtunlar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tojiklar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xazorliklar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balujlar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turkmanlardan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38C2F7-CC62-44A7-963A-B11A2D211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3" y="2536678"/>
            <a:ext cx="5607148" cy="4092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1CBDBB-6268-462E-A067-512FB2D2A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536678"/>
            <a:ext cx="6064348" cy="40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914400"/>
            <a:ext cx="11887200" cy="1477328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rivojlanishida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ko‘rsatilayotgan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moliyaviy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5234C5-C2FC-4A01-8332-2F9D38115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678" t="11225" r="13322" b="29169"/>
          <a:stretch/>
        </p:blipFill>
        <p:spPr>
          <a:xfrm>
            <a:off x="164123" y="2421036"/>
            <a:ext cx="4629200" cy="418072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EAD2A9C-CBA9-4A38-A802-455813D113BE}"/>
              </a:ext>
            </a:extLst>
          </p:cNvPr>
          <p:cNvSpPr/>
          <p:nvPr/>
        </p:nvSpPr>
        <p:spPr>
          <a:xfrm>
            <a:off x="2057400" y="2544128"/>
            <a:ext cx="1143000" cy="12658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437FAB-09BE-46CB-AD81-457BD42B4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2999" y="2544128"/>
            <a:ext cx="7074877" cy="40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5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61072"/>
            <a:ext cx="12039599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boshoqli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DE57DB-9A5D-455B-B023-40FE4BEEDCB6}"/>
              </a:ext>
            </a:extLst>
          </p:cNvPr>
          <p:cNvSpPr/>
          <p:nvPr/>
        </p:nvSpPr>
        <p:spPr>
          <a:xfrm>
            <a:off x="76199" y="5158264"/>
            <a:ext cx="12039599" cy="1477328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tarmoqlaridan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qorako‘lchilik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echkichilik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1-o‘rinda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4C7851-9CD1-4657-88F2-92CBCC962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514600"/>
            <a:ext cx="4267199" cy="2553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C75EA7-9167-49AD-ABFB-6360EE03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2535556"/>
            <a:ext cx="4267199" cy="25458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4ECBBC-318A-4334-931F-133B8C3FA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9" y="2561272"/>
            <a:ext cx="3352799" cy="250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152398" y="965537"/>
            <a:ext cx="11887202" cy="1015663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F9FA2B-7EAB-4110-A3BE-6BA9C6AEF5A0}"/>
              </a:ext>
            </a:extLst>
          </p:cNvPr>
          <p:cNvSpPr/>
          <p:nvPr/>
        </p:nvSpPr>
        <p:spPr>
          <a:xfrm>
            <a:off x="152400" y="5152072"/>
            <a:ext cx="11887201" cy="1477328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ijobiy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yo‘llari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o‘tganligi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jihatlari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vaziyati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beqaror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joylashganligidan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8A6187-E4AF-4146-AC68-75611450D725}"/>
              </a:ext>
            </a:extLst>
          </p:cNvPr>
          <p:cNvSpPr/>
          <p:nvPr/>
        </p:nvSpPr>
        <p:spPr>
          <a:xfrm>
            <a:off x="457200" y="2133600"/>
            <a:ext cx="838200" cy="309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3AFFC1-DDA0-4CAF-9709-D6567945E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2" y="2113691"/>
            <a:ext cx="3477067" cy="2943350"/>
          </a:xfrm>
          <a:prstGeom prst="rect">
            <a:avLst/>
          </a:prstGeom>
        </p:spPr>
      </p:pic>
      <p:pic>
        <p:nvPicPr>
          <p:cNvPr id="3074" name="Picture 2" descr="File:Animated-Flag-Pakistan.gif - Wikimedia Commons">
            <a:extLst>
              <a:ext uri="{FF2B5EF4-FFF2-40B4-BE49-F238E27FC236}">
                <a16:creationId xmlns:a16="http://schemas.microsoft.com/office/drawing/2014/main" id="{126DD890-3ADE-471D-9C60-D92F88E3E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8499"/>
            <a:ext cx="4167267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692432-7FD6-405E-9DBC-856E49023C86}"/>
              </a:ext>
            </a:extLst>
          </p:cNvPr>
          <p:cNvSpPr/>
          <p:nvPr/>
        </p:nvSpPr>
        <p:spPr>
          <a:xfrm>
            <a:off x="7391700" y="2886154"/>
            <a:ext cx="4676334" cy="1685846"/>
          </a:xfrm>
          <a:prstGeom prst="rect">
            <a:avLst/>
          </a:prstGeom>
          <a:ln w="38100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– 803,9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(2018-y) – 200,6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Islomobod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8C591A-EF47-404F-B56E-D615D9BB1250}"/>
              </a:ext>
            </a:extLst>
          </p:cNvPr>
          <p:cNvSpPr/>
          <p:nvPr/>
        </p:nvSpPr>
        <p:spPr>
          <a:xfrm>
            <a:off x="171449" y="990600"/>
            <a:ext cx="11849101" cy="1938992"/>
          </a:xfrm>
          <a:prstGeom prst="rect">
            <a:avLst/>
          </a:prstGeom>
          <a:ln w="57150">
            <a:solidFill>
              <a:srgbClr val="CC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Kashmir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borasidagi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kelishmovchilik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Tolibon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bo‘layotganligi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5E694-BF70-493E-8784-25EEC98F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49" y="3085171"/>
            <a:ext cx="5391151" cy="3591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A45549-040A-44C0-B14B-7836C31EB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085170"/>
            <a:ext cx="6262333" cy="35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C329B8-F0BF-45BE-B1EC-1B64F6A65D5B}"/>
              </a:ext>
            </a:extLst>
          </p:cNvPr>
          <p:cNvSpPr/>
          <p:nvPr/>
        </p:nvSpPr>
        <p:spPr>
          <a:xfrm>
            <a:off x="3124200" y="1066800"/>
            <a:ext cx="2761881" cy="483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8424E5-61FB-4B5A-8624-F337271FF25B}"/>
              </a:ext>
            </a:extLst>
          </p:cNvPr>
          <p:cNvSpPr/>
          <p:nvPr/>
        </p:nvSpPr>
        <p:spPr>
          <a:xfrm>
            <a:off x="5334000" y="1550309"/>
            <a:ext cx="552081" cy="3174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B47405-1FAA-42E9-B95C-A7D8E503F7EB}"/>
              </a:ext>
            </a:extLst>
          </p:cNvPr>
          <p:cNvSpPr/>
          <p:nvPr/>
        </p:nvSpPr>
        <p:spPr>
          <a:xfrm>
            <a:off x="76200" y="5715000"/>
            <a:ext cx="1905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F75426-087E-4D62-B307-776B2DFF7DCB}"/>
              </a:ext>
            </a:extLst>
          </p:cNvPr>
          <p:cNvSpPr/>
          <p:nvPr/>
        </p:nvSpPr>
        <p:spPr>
          <a:xfrm>
            <a:off x="76200" y="1066800"/>
            <a:ext cx="45719" cy="467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68E5F7-A9B8-405B-9251-D34FA01D8E40}"/>
              </a:ext>
            </a:extLst>
          </p:cNvPr>
          <p:cNvSpPr/>
          <p:nvPr/>
        </p:nvSpPr>
        <p:spPr>
          <a:xfrm>
            <a:off x="5867400" y="4724400"/>
            <a:ext cx="152400" cy="190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CBF01-0973-4CF5-854E-65428703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9" y="1090863"/>
            <a:ext cx="5676162" cy="553502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687B2C-46EA-43A5-BCA1-ED5E92326F77}"/>
              </a:ext>
            </a:extLst>
          </p:cNvPr>
          <p:cNvSpPr/>
          <p:nvPr/>
        </p:nvSpPr>
        <p:spPr>
          <a:xfrm>
            <a:off x="4876800" y="1036983"/>
            <a:ext cx="1009281" cy="483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046C7C-5352-4D39-8AD3-88F3DE2BC0EB}"/>
              </a:ext>
            </a:extLst>
          </p:cNvPr>
          <p:cNvSpPr/>
          <p:nvPr/>
        </p:nvSpPr>
        <p:spPr>
          <a:xfrm>
            <a:off x="4343400" y="5562600"/>
            <a:ext cx="1542681" cy="1087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AD40D03-6014-4A89-BC23-37171F8FD657}"/>
              </a:ext>
            </a:extLst>
          </p:cNvPr>
          <p:cNvSpPr/>
          <p:nvPr/>
        </p:nvSpPr>
        <p:spPr>
          <a:xfrm>
            <a:off x="5715000" y="1520492"/>
            <a:ext cx="152400" cy="4423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A8A5C18-7B87-4BDB-A87C-CC22496103B2}"/>
              </a:ext>
            </a:extLst>
          </p:cNvPr>
          <p:cNvSpPr/>
          <p:nvPr/>
        </p:nvSpPr>
        <p:spPr>
          <a:xfrm>
            <a:off x="76200" y="1066800"/>
            <a:ext cx="4953000" cy="49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4A3F0F-C146-4C5A-95A9-051EFB47651F}"/>
              </a:ext>
            </a:extLst>
          </p:cNvPr>
          <p:cNvSpPr/>
          <p:nvPr/>
        </p:nvSpPr>
        <p:spPr>
          <a:xfrm>
            <a:off x="121919" y="1090863"/>
            <a:ext cx="88000" cy="5559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A72CE8-4625-4243-BED2-F78EE416559E}"/>
              </a:ext>
            </a:extLst>
          </p:cNvPr>
          <p:cNvSpPr/>
          <p:nvPr/>
        </p:nvSpPr>
        <p:spPr>
          <a:xfrm>
            <a:off x="209919" y="6096000"/>
            <a:ext cx="2362200" cy="5298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019800" y="1704827"/>
            <a:ext cx="5962281" cy="39703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parlamentar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ma’muriy-siyosiy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federativ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ta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provinsiya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ta federal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hududni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914400"/>
            <a:ext cx="11963401" cy="990600"/>
          </a:xfrm>
          <a:prstGeom prst="rect">
            <a:avLst/>
          </a:prstGeom>
          <a:ln w="57150"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FCA68-C079-4149-9A13-A25142B4494E}"/>
              </a:ext>
            </a:extLst>
          </p:cNvPr>
          <p:cNvSpPr/>
          <p:nvPr/>
        </p:nvSpPr>
        <p:spPr>
          <a:xfrm>
            <a:off x="5469896" y="4958862"/>
            <a:ext cx="6607804" cy="156966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1 648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–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81,6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32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Tehron</a:t>
            </a:r>
            <a:endParaRPr lang="ru-RU" sz="32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8C591A-EF47-404F-B56E-D615D9BB1250}"/>
              </a:ext>
            </a:extLst>
          </p:cNvPr>
          <p:cNvSpPr/>
          <p:nvPr/>
        </p:nvSpPr>
        <p:spPr>
          <a:xfrm>
            <a:off x="114299" y="1996619"/>
            <a:ext cx="4991101" cy="4708981"/>
          </a:xfrm>
          <a:prstGeom prst="rect">
            <a:avLst/>
          </a:prstGeom>
          <a:ln w="57150">
            <a:solidFill>
              <a:srgbClr val="CC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davlatlarini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o‘tganligi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ru-RU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BB1FFB-606B-44DF-B251-3170E1AFE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92" b="17522"/>
          <a:stretch/>
        </p:blipFill>
        <p:spPr>
          <a:xfrm>
            <a:off x="5241974" y="1996619"/>
            <a:ext cx="3387291" cy="2651581"/>
          </a:xfrm>
          <a:prstGeom prst="rect">
            <a:avLst/>
          </a:prstGeom>
        </p:spPr>
      </p:pic>
      <p:pic>
        <p:nvPicPr>
          <p:cNvPr id="1026" name="Picture 2" descr="Iran Flag GIF | All Waving Flags">
            <a:extLst>
              <a:ext uri="{FF2B5EF4-FFF2-40B4-BE49-F238E27FC236}">
                <a16:creationId xmlns:a16="http://schemas.microsoft.com/office/drawing/2014/main" id="{3CF7C33E-DADA-4FD4-A741-484AD3CB33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39" y="1996619"/>
            <a:ext cx="3356995" cy="265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C069F8-56F1-48A4-B366-8068CAF9D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" t="3333" r="2581" b="7778"/>
          <a:stretch/>
        </p:blipFill>
        <p:spPr>
          <a:xfrm>
            <a:off x="6172200" y="799448"/>
            <a:ext cx="5902826" cy="582995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3559AA-1C76-48F8-9115-923F693F9D8D}"/>
              </a:ext>
            </a:extLst>
          </p:cNvPr>
          <p:cNvSpPr/>
          <p:nvPr/>
        </p:nvSpPr>
        <p:spPr>
          <a:xfrm>
            <a:off x="6172200" y="1371600"/>
            <a:ext cx="29718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F9B8EF-C335-4AF8-B911-8BED046526D7}"/>
              </a:ext>
            </a:extLst>
          </p:cNvPr>
          <p:cNvSpPr/>
          <p:nvPr/>
        </p:nvSpPr>
        <p:spPr>
          <a:xfrm>
            <a:off x="6172200" y="710717"/>
            <a:ext cx="4038600" cy="27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59FA86-FFE5-44EF-B85E-AD749A9EB925}"/>
              </a:ext>
            </a:extLst>
          </p:cNvPr>
          <p:cNvSpPr/>
          <p:nvPr/>
        </p:nvSpPr>
        <p:spPr>
          <a:xfrm>
            <a:off x="6553200" y="914401"/>
            <a:ext cx="3276600" cy="1066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710718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DD6855-33BC-4B3F-A8AA-A22242638F65}"/>
              </a:ext>
            </a:extLst>
          </p:cNvPr>
          <p:cNvSpPr/>
          <p:nvPr/>
        </p:nvSpPr>
        <p:spPr>
          <a:xfrm>
            <a:off x="6181727" y="3048000"/>
            <a:ext cx="1971673" cy="762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F922E8-8CFD-44B1-9D21-291A0B6CE0DB}"/>
              </a:ext>
            </a:extLst>
          </p:cNvPr>
          <p:cNvSpPr/>
          <p:nvPr/>
        </p:nvSpPr>
        <p:spPr>
          <a:xfrm>
            <a:off x="10560048" y="4267200"/>
            <a:ext cx="1514978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37095B9-AD86-474E-B0AA-5531E94C72D6}"/>
              </a:ext>
            </a:extLst>
          </p:cNvPr>
          <p:cNvSpPr/>
          <p:nvPr/>
        </p:nvSpPr>
        <p:spPr>
          <a:xfrm>
            <a:off x="10090150" y="4724400"/>
            <a:ext cx="111125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A54B45-06A1-47B2-8FC9-D9004C264D69}"/>
              </a:ext>
            </a:extLst>
          </p:cNvPr>
          <p:cNvSpPr/>
          <p:nvPr/>
        </p:nvSpPr>
        <p:spPr>
          <a:xfrm>
            <a:off x="11201400" y="3048000"/>
            <a:ext cx="828673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7194D7D-43E3-4FA7-B32B-96567C29AA63}"/>
              </a:ext>
            </a:extLst>
          </p:cNvPr>
          <p:cNvSpPr/>
          <p:nvPr/>
        </p:nvSpPr>
        <p:spPr>
          <a:xfrm>
            <a:off x="11201400" y="1981200"/>
            <a:ext cx="873626" cy="685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6007E4-AE86-4669-BF22-A9684C22620E}"/>
              </a:ext>
            </a:extLst>
          </p:cNvPr>
          <p:cNvSpPr/>
          <p:nvPr/>
        </p:nvSpPr>
        <p:spPr>
          <a:xfrm>
            <a:off x="11506200" y="2590800"/>
            <a:ext cx="578353" cy="685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269374" y="914400"/>
            <a:ext cx="5750427" cy="5203427"/>
          </a:xfrm>
          <a:prstGeom prst="rect">
            <a:avLst/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122" name="Picture 2" descr="Pakistan Nature Wallpapers - Top Free Pakistan Nature Backgrounds -  WallpaperAccess">
            <a:extLst>
              <a:ext uri="{FF2B5EF4-FFF2-40B4-BE49-F238E27FC236}">
                <a16:creationId xmlns:a16="http://schemas.microsoft.com/office/drawing/2014/main" id="{1CEDBD20-23C8-43CE-B2FF-8D1E215A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818597"/>
            <a:ext cx="3150584" cy="24580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kistan: Home to great mountains | Pakistan – Gulf News">
            <a:extLst>
              <a:ext uri="{FF2B5EF4-FFF2-40B4-BE49-F238E27FC236}">
                <a16:creationId xmlns:a16="http://schemas.microsoft.com/office/drawing/2014/main" id="{969FD1EF-84D0-4CD4-B625-E467E10B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753" y="4906567"/>
            <a:ext cx="1971673" cy="1478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4469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E2321A-1F2A-47BF-8839-191E783DD8EE}"/>
              </a:ext>
            </a:extLst>
          </p:cNvPr>
          <p:cNvSpPr/>
          <p:nvPr/>
        </p:nvSpPr>
        <p:spPr>
          <a:xfrm>
            <a:off x="151847" y="997089"/>
            <a:ext cx="6629953" cy="2554545"/>
          </a:xfrm>
          <a:prstGeom prst="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Pokistonning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landshaftlari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maydonlarda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Pakistan Climate map | Order and download Pakistan Climate map">
            <a:extLst>
              <a:ext uri="{FF2B5EF4-FFF2-40B4-BE49-F238E27FC236}">
                <a16:creationId xmlns:a16="http://schemas.microsoft.com/office/drawing/2014/main" id="{E7A48C52-CF2C-4504-B37F-885B4BD20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18"/>
          <a:stretch/>
        </p:blipFill>
        <p:spPr bwMode="auto">
          <a:xfrm>
            <a:off x="7910512" y="997089"/>
            <a:ext cx="3824287" cy="43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04F2FC-82B9-45FE-86D7-0A851033D380}"/>
              </a:ext>
            </a:extLst>
          </p:cNvPr>
          <p:cNvSpPr/>
          <p:nvPr/>
        </p:nvSpPr>
        <p:spPr>
          <a:xfrm>
            <a:off x="10896600" y="4343400"/>
            <a:ext cx="914400" cy="1012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E9E823-1B0E-4DAD-B339-7EF29444BD98}"/>
              </a:ext>
            </a:extLst>
          </p:cNvPr>
          <p:cNvSpPr/>
          <p:nvPr/>
        </p:nvSpPr>
        <p:spPr>
          <a:xfrm>
            <a:off x="7910512" y="1371600"/>
            <a:ext cx="1614488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06CB1D-C7C5-4B62-9DDA-EA2246B1B79D}"/>
              </a:ext>
            </a:extLst>
          </p:cNvPr>
          <p:cNvSpPr/>
          <p:nvPr/>
        </p:nvSpPr>
        <p:spPr>
          <a:xfrm>
            <a:off x="5670551" y="5334000"/>
            <a:ext cx="6381326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zaxiralariga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metallarning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konlariga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boy.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natural-beauty-in-pakistan - News Box">
            <a:extLst>
              <a:ext uri="{FF2B5EF4-FFF2-40B4-BE49-F238E27FC236}">
                <a16:creationId xmlns:a16="http://schemas.microsoft.com/office/drawing/2014/main" id="{7B2B7AE9-629E-468B-828F-EC7F9A80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94" y="844689"/>
            <a:ext cx="2973361" cy="2127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F9BFBE-CB8F-4841-AD54-6C899917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47" y="3714247"/>
            <a:ext cx="5277827" cy="3029365"/>
          </a:xfrm>
          <a:prstGeom prst="rect">
            <a:avLst/>
          </a:prstGeom>
        </p:spPr>
      </p:pic>
      <p:pic>
        <p:nvPicPr>
          <p:cNvPr id="7174" name="Picture 6" descr="Natural Beauty of Pakistan - Tourist Attractions in Pakistan">
            <a:extLst>
              <a:ext uri="{FF2B5EF4-FFF2-40B4-BE49-F238E27FC236}">
                <a16:creationId xmlns:a16="http://schemas.microsoft.com/office/drawing/2014/main" id="{447022A9-DE7B-452F-861C-BB023C37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63" y="3714247"/>
            <a:ext cx="2371649" cy="15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96949" y="924281"/>
            <a:ext cx="6552027" cy="240065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o‘ntaligiga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2 % dan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4–4,5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0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C5826D-3470-4E4A-8A38-1B87AEC89807}"/>
              </a:ext>
            </a:extLst>
          </p:cNvPr>
          <p:cNvSpPr/>
          <p:nvPr/>
        </p:nvSpPr>
        <p:spPr>
          <a:xfrm>
            <a:off x="5410200" y="5791200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A5099-193B-4549-988C-8BD75712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0" y="762000"/>
            <a:ext cx="4229100" cy="44222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5C752B-3E66-411E-B2D1-3EB8E55E7AFA}"/>
              </a:ext>
            </a:extLst>
          </p:cNvPr>
          <p:cNvSpPr/>
          <p:nvPr/>
        </p:nvSpPr>
        <p:spPr>
          <a:xfrm>
            <a:off x="196949" y="5244405"/>
            <a:ext cx="11794587" cy="138499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Mamlakatdagi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sohilida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Karachining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Laxor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Feysalabad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Ravalpindi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1AD884-FDE2-4D3A-B854-9F468ED9FF6B}"/>
              </a:ext>
            </a:extLst>
          </p:cNvPr>
          <p:cNvSpPr/>
          <p:nvPr/>
        </p:nvSpPr>
        <p:spPr>
          <a:xfrm>
            <a:off x="7162800" y="762000"/>
            <a:ext cx="8382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48E38E-18EF-45B4-BE5E-F791D57DA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0" t="11111" r="1999" b="15556"/>
          <a:stretch/>
        </p:blipFill>
        <p:spPr>
          <a:xfrm>
            <a:off x="196949" y="3396555"/>
            <a:ext cx="3695700" cy="1771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CB9A90-98EA-4C06-BEA0-24DDAB9C0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030" y="718473"/>
            <a:ext cx="2905275" cy="2207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10 Most Populated Cities in Pakistan [View List] - Brandsynario">
            <a:extLst>
              <a:ext uri="{FF2B5EF4-FFF2-40B4-BE49-F238E27FC236}">
                <a16:creationId xmlns:a16="http://schemas.microsoft.com/office/drawing/2014/main" id="{585DFC8C-58FE-4953-B64D-EDE45D3E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360420"/>
            <a:ext cx="3162300" cy="189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övenpick Hotel &amp; Residences Capital Smart City Islamabad To Debut In 2023  – Hospitality Net">
            <a:extLst>
              <a:ext uri="{FF2B5EF4-FFF2-40B4-BE49-F238E27FC236}">
                <a16:creationId xmlns:a16="http://schemas.microsoft.com/office/drawing/2014/main" id="{8270270F-D928-405A-A541-1029C1AD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54" y="3580282"/>
            <a:ext cx="1885070" cy="1587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51338" y="1453325"/>
            <a:ext cx="6552027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45 %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panjobliklarga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pushtunlar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balujlarning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1AD884-FDE2-4D3A-B854-9F468ED9FF6B}"/>
              </a:ext>
            </a:extLst>
          </p:cNvPr>
          <p:cNvSpPr/>
          <p:nvPr/>
        </p:nvSpPr>
        <p:spPr>
          <a:xfrm>
            <a:off x="7162800" y="762000"/>
            <a:ext cx="8382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103744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alt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alt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E8C84B-3011-4D7E-95D0-2C885D380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8"/>
          <a:stretch/>
        </p:blipFill>
        <p:spPr>
          <a:xfrm>
            <a:off x="6909272" y="1600199"/>
            <a:ext cx="5182662" cy="4638485"/>
          </a:xfrm>
          <a:prstGeom prst="rect">
            <a:avLst/>
          </a:prstGeom>
        </p:spPr>
      </p:pic>
      <p:pic>
        <p:nvPicPr>
          <p:cNvPr id="9218" name="Picture 2" descr="Ethnic Groups In Pakistan - WorldAtlas">
            <a:extLst>
              <a:ext uri="{FF2B5EF4-FFF2-40B4-BE49-F238E27FC236}">
                <a16:creationId xmlns:a16="http://schemas.microsoft.com/office/drawing/2014/main" id="{623CB302-676B-426A-B54E-485C068A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" y="3635154"/>
            <a:ext cx="3277662" cy="27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shawar Pakistan Aug 16 Model Pushtu Stock Photo (Edit Now) 442297783">
            <a:extLst>
              <a:ext uri="{FF2B5EF4-FFF2-40B4-BE49-F238E27FC236}">
                <a16:creationId xmlns:a16="http://schemas.microsoft.com/office/drawing/2014/main" id="{31132CAA-B966-4697-8DFF-AA060C172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3482047" y="3635154"/>
            <a:ext cx="3306715" cy="27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4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1028343"/>
            <a:ext cx="11887200" cy="2400657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o‘sayotgan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industrial-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davlatdir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eksportbop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mahsulotni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hajmda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charm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rivojlanib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Minister hails role of business community in national economic development  - Profit by Pakistan Today">
            <a:extLst>
              <a:ext uri="{FF2B5EF4-FFF2-40B4-BE49-F238E27FC236}">
                <a16:creationId xmlns:a16="http://schemas.microsoft.com/office/drawing/2014/main" id="{656FF885-B8D4-437A-A212-61B062C4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5" y="3542942"/>
            <a:ext cx="4222310" cy="316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60E09-0910-4627-992C-E6415858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542942"/>
            <a:ext cx="4997547" cy="31626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916966-5A20-4B02-A5ED-19B9CBA6E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0" t="12222" r="21250"/>
          <a:stretch/>
        </p:blipFill>
        <p:spPr>
          <a:xfrm>
            <a:off x="4406363" y="3559354"/>
            <a:ext cx="2861947" cy="22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61072"/>
            <a:ext cx="12039599" cy="1938992"/>
          </a:xfrm>
          <a:prstGeom prst="rect">
            <a:avLst/>
          </a:prstGeom>
          <a:ln w="57150">
            <a:solidFill>
              <a:srgbClr val="CCC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gazlamalar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gilamlar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18DE9-917C-4889-AA8E-31E65206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100246"/>
            <a:ext cx="6078195" cy="3567914"/>
          </a:xfrm>
          <a:prstGeom prst="rect">
            <a:avLst/>
          </a:prstGeom>
        </p:spPr>
      </p:pic>
      <p:pic>
        <p:nvPicPr>
          <p:cNvPr id="11266" name="Picture 2" descr="Key challenges of comprehensive agriculture policy">
            <a:extLst>
              <a:ext uri="{FF2B5EF4-FFF2-40B4-BE49-F238E27FC236}">
                <a16:creationId xmlns:a16="http://schemas.microsoft.com/office/drawing/2014/main" id="{E116B58A-B167-44D7-9495-0547664D8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5" y="3095184"/>
            <a:ext cx="5821753" cy="35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Jeu concours: dernières questions! | Pagtour">
            <a:extLst>
              <a:ext uri="{FF2B5EF4-FFF2-40B4-BE49-F238E27FC236}">
                <a16:creationId xmlns:a16="http://schemas.microsoft.com/office/drawing/2014/main" id="{7D30295C-C815-472B-836E-0DFEDFFAD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6666" r="31111" b="10000"/>
          <a:stretch/>
        </p:blipFill>
        <p:spPr bwMode="auto">
          <a:xfrm>
            <a:off x="10058400" y="3656428"/>
            <a:ext cx="1904997" cy="30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7" cy="105882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2209798"/>
            <a:ext cx="11734799" cy="60960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314" name="Picture 2" descr="Working To Do Sticker by Texas A&amp;M University for iOS &amp; Android | GIPHY">
            <a:extLst>
              <a:ext uri="{FF2B5EF4-FFF2-40B4-BE49-F238E27FC236}">
                <a16:creationId xmlns:a16="http://schemas.microsoft.com/office/drawing/2014/main" id="{FD8D82E1-120D-4AF1-9EAD-22E22DE9A7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19550"/>
            <a:ext cx="6477000" cy="40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8 Fun Geography Games and Activities for Children">
            <a:extLst>
              <a:ext uri="{FF2B5EF4-FFF2-40B4-BE49-F238E27FC236}">
                <a16:creationId xmlns:a16="http://schemas.microsoft.com/office/drawing/2014/main" id="{21D496E9-83FF-4A05-B202-C9A611CA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6" y="2980717"/>
            <a:ext cx="6135126" cy="37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096000" y="1116691"/>
            <a:ext cx="5886081" cy="5509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teokratik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respublikadir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rahbari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rahbar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musulmonlarining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martabali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ruhoniysi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Oyatullo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davlatdagi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Tehron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Elburs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etagida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8F0598-2E18-4DE0-A474-BA3A28F6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16691"/>
            <a:ext cx="5809881" cy="5509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C329B8-F0BF-45BE-B1EC-1B64F6A65D5B}"/>
              </a:ext>
            </a:extLst>
          </p:cNvPr>
          <p:cNvSpPr/>
          <p:nvPr/>
        </p:nvSpPr>
        <p:spPr>
          <a:xfrm>
            <a:off x="3124200" y="1066800"/>
            <a:ext cx="2761881" cy="483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8424E5-61FB-4B5A-8624-F337271FF25B}"/>
              </a:ext>
            </a:extLst>
          </p:cNvPr>
          <p:cNvSpPr/>
          <p:nvPr/>
        </p:nvSpPr>
        <p:spPr>
          <a:xfrm>
            <a:off x="5334000" y="1550309"/>
            <a:ext cx="552081" cy="3174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B47405-1FAA-42E9-B95C-A7D8E503F7EB}"/>
              </a:ext>
            </a:extLst>
          </p:cNvPr>
          <p:cNvSpPr/>
          <p:nvPr/>
        </p:nvSpPr>
        <p:spPr>
          <a:xfrm>
            <a:off x="76200" y="5715000"/>
            <a:ext cx="1905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F75426-087E-4D62-B307-776B2DFF7DCB}"/>
              </a:ext>
            </a:extLst>
          </p:cNvPr>
          <p:cNvSpPr/>
          <p:nvPr/>
        </p:nvSpPr>
        <p:spPr>
          <a:xfrm>
            <a:off x="76200" y="1066800"/>
            <a:ext cx="45719" cy="467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68E5F7-A9B8-405B-9251-D34FA01D8E40}"/>
              </a:ext>
            </a:extLst>
          </p:cNvPr>
          <p:cNvSpPr/>
          <p:nvPr/>
        </p:nvSpPr>
        <p:spPr>
          <a:xfrm>
            <a:off x="5867400" y="4724400"/>
            <a:ext cx="152400" cy="190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61927" y="914400"/>
            <a:ext cx="6010273" cy="5607955"/>
          </a:xfrm>
          <a:prstGeom prst="rect">
            <a:avLst/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chekkalarida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togʻlari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Eronning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Damovand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choʻqqisi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5604 m.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tizmalar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oralarida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1000–2000 m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yassitogʻliklar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bor. </a:t>
            </a:r>
            <a:endParaRPr lang="en-US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710718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6EA3CB-C844-49A7-858A-725D9870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272" t="5429" r="2420" b="15324"/>
          <a:stretch/>
        </p:blipFill>
        <p:spPr>
          <a:xfrm>
            <a:off x="6334127" y="905021"/>
            <a:ext cx="5754878" cy="56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4469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E2321A-1F2A-47BF-8839-191E783DD8EE}"/>
              </a:ext>
            </a:extLst>
          </p:cNvPr>
          <p:cNvSpPr/>
          <p:nvPr/>
        </p:nvSpPr>
        <p:spPr>
          <a:xfrm>
            <a:off x="151847" y="997089"/>
            <a:ext cx="5410754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olamiga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kambag‘al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06CB1D-C7C5-4B62-9DDA-EA2246B1B79D}"/>
              </a:ext>
            </a:extLst>
          </p:cNvPr>
          <p:cNvSpPr/>
          <p:nvPr/>
        </p:nvSpPr>
        <p:spPr>
          <a:xfrm>
            <a:off x="5670551" y="5158770"/>
            <a:ext cx="6381326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50" name="Picture 2" descr="Iran Climate map | Vector maps">
            <a:extLst>
              <a:ext uri="{FF2B5EF4-FFF2-40B4-BE49-F238E27FC236}">
                <a16:creationId xmlns:a16="http://schemas.microsoft.com/office/drawing/2014/main" id="{8AA63A56-6B1C-4BEB-BD2C-FB6C61F3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51"/>
          <a:stretch/>
        </p:blipFill>
        <p:spPr bwMode="auto">
          <a:xfrm>
            <a:off x="5835438" y="929054"/>
            <a:ext cx="4789431" cy="42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AA1604-78A9-47BD-8E33-9C05E058B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111" y="929054"/>
            <a:ext cx="1923042" cy="19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093FB-B35E-45B9-9642-7BFC9A8F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5562600" cy="281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C4AA4-99BB-4D89-B337-281D6870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41" b="667"/>
          <a:stretch/>
        </p:blipFill>
        <p:spPr>
          <a:xfrm>
            <a:off x="228601" y="3667469"/>
            <a:ext cx="5181600" cy="31377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5867400" y="976225"/>
            <a:ext cx="6172200" cy="5632311"/>
          </a:xfrm>
          <a:prstGeom prst="rect">
            <a:avLst/>
          </a:prstGeom>
          <a:ln w="57150">
            <a:solidFill>
              <a:srgbClr val="1E0AB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zaxiralaridir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mis, temir,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polimetall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53573" y="1219200"/>
            <a:ext cx="6552027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tug‘ilishning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pasayishi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sekinlashib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70 % dan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C5826D-3470-4E4A-8A38-1B87AEC89807}"/>
              </a:ext>
            </a:extLst>
          </p:cNvPr>
          <p:cNvSpPr/>
          <p:nvPr/>
        </p:nvSpPr>
        <p:spPr>
          <a:xfrm>
            <a:off x="5410200" y="5791200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5C752B-3E66-411E-B2D1-3EB8E55E7AFA}"/>
              </a:ext>
            </a:extLst>
          </p:cNvPr>
          <p:cNvSpPr/>
          <p:nvPr/>
        </p:nvSpPr>
        <p:spPr>
          <a:xfrm>
            <a:off x="196949" y="5334000"/>
            <a:ext cx="11794587" cy="1292662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Tehrondan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Mashhad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Karaj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Isfaxon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Tabriz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millioner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cho‘lli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266FB3-E8DC-4660-B129-A4ED9D37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397" y="924281"/>
            <a:ext cx="4508109" cy="42474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577C47-5F4E-4991-85BC-4DA7E3C5725C}"/>
              </a:ext>
            </a:extLst>
          </p:cNvPr>
          <p:cNvSpPr/>
          <p:nvPr/>
        </p:nvSpPr>
        <p:spPr>
          <a:xfrm>
            <a:off x="7239000" y="3581400"/>
            <a:ext cx="609600" cy="152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914400"/>
            <a:ext cx="11887200" cy="1938992"/>
          </a:xfrm>
          <a:prstGeom prst="rect">
            <a:avLst/>
          </a:prstGeom>
          <a:ln w="57150">
            <a:solidFill>
              <a:srgbClr val="C416B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millatli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60 %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ko‘prog‘ini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forslar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ozarbayjonlar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kurdlar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arablar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turkmanlar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armanlar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millatlar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shia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musulmonlari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2AF57C-4D0D-4514-99F7-56D27DE4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995434"/>
            <a:ext cx="6096000" cy="3800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4D68F-B600-462C-9F59-BD355529C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3005791"/>
            <a:ext cx="5627544" cy="37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205740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416B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F5D2E-AF84-46B7-8BD9-5DA68792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206156"/>
            <a:ext cx="5753100" cy="35791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7D63A-892D-4EEE-8187-8B20643A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3200400"/>
            <a:ext cx="5960533" cy="357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5495</TotalTime>
  <Words>1438</Words>
  <Application>Microsoft Office PowerPoint</Application>
  <PresentationFormat>Широкоэкранный</PresentationFormat>
  <Paragraphs>98</Paragraphs>
  <Slides>26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492</cp:revision>
  <dcterms:created xsi:type="dcterms:W3CDTF">2020-06-30T15:34:35Z</dcterms:created>
  <dcterms:modified xsi:type="dcterms:W3CDTF">2021-02-17T10:36:22Z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