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notesMasterIdLst>
    <p:notesMasterId r:id="rId22"/>
  </p:notesMasterIdLst>
  <p:sldIdLst>
    <p:sldId id="287" r:id="rId4"/>
    <p:sldId id="261" r:id="rId5"/>
    <p:sldId id="370" r:id="rId6"/>
    <p:sldId id="1420" r:id="rId7"/>
    <p:sldId id="310" r:id="rId8"/>
    <p:sldId id="1410" r:id="rId9"/>
    <p:sldId id="371" r:id="rId10"/>
    <p:sldId id="1411" r:id="rId11"/>
    <p:sldId id="336" r:id="rId12"/>
    <p:sldId id="315" r:id="rId13"/>
    <p:sldId id="1412" r:id="rId14"/>
    <p:sldId id="1418" r:id="rId15"/>
    <p:sldId id="316" r:id="rId16"/>
    <p:sldId id="1414" r:id="rId17"/>
    <p:sldId id="1419" r:id="rId18"/>
    <p:sldId id="1417" r:id="rId19"/>
    <p:sldId id="1416" r:id="rId20"/>
    <p:sldId id="296" r:id="rId21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7F2"/>
    <a:srgbClr val="1E0AB6"/>
    <a:srgbClr val="FFFF66"/>
    <a:srgbClr val="66FFCC"/>
    <a:srgbClr val="00FF00"/>
    <a:srgbClr val="99CC00"/>
    <a:srgbClr val="000000"/>
    <a:srgbClr val="CCCC00"/>
    <a:srgbClr val="FFFFFF"/>
    <a:srgbClr val="D4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0E03-448C-40CF-A40E-70F309E2C503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838D-58A1-422A-BF74-B2DEDC8D7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9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4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0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32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98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0D801FA-1765-4F0A-AB03-486999007B72}"/>
              </a:ext>
            </a:extLst>
          </p:cNvPr>
          <p:cNvSpPr/>
          <p:nvPr/>
        </p:nvSpPr>
        <p:spPr>
          <a:xfrm>
            <a:off x="1" y="0"/>
            <a:ext cx="12192000" cy="18387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851355" y="1765496"/>
            <a:ext cx="7225845" cy="30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66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600" b="1" dirty="0" err="1">
                <a:solidFill>
                  <a:srgbClr val="1E0AB6"/>
                </a:solidFill>
              </a:rPr>
              <a:t>Mavzu</a:t>
            </a:r>
            <a:r>
              <a:rPr lang="en-US" altLang="ru-RU" sz="6600" b="1" dirty="0">
                <a:solidFill>
                  <a:srgbClr val="1E0AB6"/>
                </a:solidFill>
              </a:rPr>
              <a:t>: </a:t>
            </a:r>
            <a:r>
              <a:rPr lang="en-US" altLang="ru-RU" sz="6600" b="1" dirty="0" err="1">
                <a:solidFill>
                  <a:srgbClr val="1E0AB6"/>
                </a:solidFill>
              </a:rPr>
              <a:t>Turkiya</a:t>
            </a:r>
            <a:r>
              <a:rPr lang="en-US" altLang="ru-RU" sz="6600" b="1" dirty="0">
                <a:solidFill>
                  <a:srgbClr val="1E0AB6"/>
                </a:solidFill>
              </a:rPr>
              <a:t> </a:t>
            </a:r>
            <a:r>
              <a:rPr lang="en-US" altLang="ru-RU" sz="6600" b="1" dirty="0" err="1">
                <a:solidFill>
                  <a:srgbClr val="1E0AB6"/>
                </a:solidFill>
              </a:rPr>
              <a:t>Respublikasi</a:t>
            </a:r>
            <a:endParaRPr lang="ru-RU" altLang="ru-RU" sz="66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850" y="2288310"/>
            <a:ext cx="707128" cy="197829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282229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282229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76284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 9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053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080" y="6804"/>
            <a:ext cx="1745796" cy="1745796"/>
          </a:xfrm>
          <a:prstGeom prst="rect">
            <a:avLst/>
          </a:prstGeom>
          <a:noFill/>
        </p:spPr>
      </p:pic>
      <p:pic>
        <p:nvPicPr>
          <p:cNvPr id="1026" name="Picture 2" descr="Гифки турецкого флага. 50 анимированных изображений">
            <a:extLst>
              <a:ext uri="{FF2B5EF4-FFF2-40B4-BE49-F238E27FC236}">
                <a16:creationId xmlns:a16="http://schemas.microsoft.com/office/drawing/2014/main" id="{62649B7F-F556-42CA-AF47-24C5E861AB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73" y="3294591"/>
            <a:ext cx="4191076" cy="257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1821832" y="5528428"/>
            <a:ext cx="480172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152400" y="990600"/>
            <a:ext cx="11925300" cy="205740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75 %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(2018-y.).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Istanbul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Anqaradan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Izmir, Bursa, Adana,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Antaliya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dengizbo‘yi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/>
          </a:p>
        </p:txBody>
      </p:sp>
      <p:pic>
        <p:nvPicPr>
          <p:cNvPr id="10242" name="Picture 2" descr="Sea Istanbul GIF by Go Turkey - Find &amp; Share on GIPHY">
            <a:extLst>
              <a:ext uri="{FF2B5EF4-FFF2-40B4-BE49-F238E27FC236}">
                <a16:creationId xmlns:a16="http://schemas.microsoft.com/office/drawing/2014/main" id="{9B24177E-A5CE-45EB-B2DF-8B9ABA5275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6" y="3276600"/>
            <a:ext cx="59353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stanbul GIF - Find on GIFER">
            <a:extLst>
              <a:ext uri="{FF2B5EF4-FFF2-40B4-BE49-F238E27FC236}">
                <a16:creationId xmlns:a16="http://schemas.microsoft.com/office/drawing/2014/main" id="{2C820286-85FF-4094-A0C1-B463A44D76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76600"/>
            <a:ext cx="57829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914400"/>
            <a:ext cx="12039599" cy="255454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Marmar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dengiziga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1/5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Frakiyada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siyrak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joylashuvi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Wikipedia:GLAM/Turkish Culture Editathon - Wikipedia">
            <a:extLst>
              <a:ext uri="{FF2B5EF4-FFF2-40B4-BE49-F238E27FC236}">
                <a16:creationId xmlns:a16="http://schemas.microsoft.com/office/drawing/2014/main" id="{24A39674-24FF-43E1-9441-4349450EA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5" y="3693854"/>
            <a:ext cx="5638800" cy="298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urkey, Marmara region, Bandirma, kids during a traditional show on Stock  Photo - Alamy">
            <a:extLst>
              <a:ext uri="{FF2B5EF4-FFF2-40B4-BE49-F238E27FC236}">
                <a16:creationId xmlns:a16="http://schemas.microsoft.com/office/drawing/2014/main" id="{309B9245-67F0-471F-9F24-6B1FB8A52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6184946" y="3693853"/>
            <a:ext cx="5638800" cy="298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914400"/>
            <a:ext cx="12039599" cy="13849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(75 % dan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15 %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kurdlar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Turkish men and women wearing traditional clothes performing Stock Photo -  Alamy">
            <a:extLst>
              <a:ext uri="{FF2B5EF4-FFF2-40B4-BE49-F238E27FC236}">
                <a16:creationId xmlns:a16="http://schemas.microsoft.com/office/drawing/2014/main" id="{7F9A8E60-1909-4F53-B07B-0D1B01CA4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 bwMode="auto">
          <a:xfrm>
            <a:off x="271754" y="2481895"/>
            <a:ext cx="5976646" cy="419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ach of seven Turkey regions has its own clothing traditions and features -  Nationalclothing.org">
            <a:extLst>
              <a:ext uri="{FF2B5EF4-FFF2-40B4-BE49-F238E27FC236}">
                <a16:creationId xmlns:a16="http://schemas.microsoft.com/office/drawing/2014/main" id="{23814B2A-A1DB-4D33-8FC0-0A3B56EA5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43398"/>
            <a:ext cx="5519446" cy="423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2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0862D93C-9C4C-48B9-A8D6-4C67BE072A92}"/>
              </a:ext>
            </a:extLst>
          </p:cNvPr>
          <p:cNvSpPr/>
          <p:nvPr/>
        </p:nvSpPr>
        <p:spPr>
          <a:xfrm>
            <a:off x="152400" y="990601"/>
            <a:ext cx="11811000" cy="1022200"/>
          </a:xfrm>
          <a:prstGeom prst="round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YIM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ta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b="1" i="1" dirty="0"/>
          </a:p>
        </p:txBody>
      </p:sp>
      <p:pic>
        <p:nvPicPr>
          <p:cNvPr id="13314" name="Picture 2" descr="Turkey to keep industry alive: Industry minister - Latest News">
            <a:extLst>
              <a:ext uri="{FF2B5EF4-FFF2-40B4-BE49-F238E27FC236}">
                <a16:creationId xmlns:a16="http://schemas.microsoft.com/office/drawing/2014/main" id="{D7B4AC2A-CBA2-4C29-A9A9-5E6778F6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2286000"/>
            <a:ext cx="5852160" cy="4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extile Industry in Turkey in 2020">
            <a:extLst>
              <a:ext uri="{FF2B5EF4-FFF2-40B4-BE49-F238E27FC236}">
                <a16:creationId xmlns:a16="http://schemas.microsoft.com/office/drawing/2014/main" id="{186BA9BF-2177-4B4D-B244-0657603C9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5852160" cy="4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9E329B-03A0-46F6-810C-D929965382C1}"/>
              </a:ext>
            </a:extLst>
          </p:cNvPr>
          <p:cNvSpPr/>
          <p:nvPr/>
        </p:nvSpPr>
        <p:spPr>
          <a:xfrm>
            <a:off x="0" y="-1"/>
            <a:ext cx="12192000" cy="6858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D0F34E-5FDB-41E7-8DA3-FA18CD6E9101}"/>
              </a:ext>
            </a:extLst>
          </p:cNvPr>
          <p:cNvSpPr/>
          <p:nvPr/>
        </p:nvSpPr>
        <p:spPr>
          <a:xfrm>
            <a:off x="65649" y="863916"/>
            <a:ext cx="12039600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ixtisoslashuvini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to‘qimachilik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tikuvchilik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charm-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poyabzal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avtomobilsozlik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elektrotexnika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kon-metallurgiya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farmasevtika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belgilaydi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i="1" dirty="0"/>
          </a:p>
        </p:txBody>
      </p:sp>
      <p:pic>
        <p:nvPicPr>
          <p:cNvPr id="14338" name="Picture 2" descr="Mindset it's Do'a: Textile Manufacturing Technology">
            <a:extLst>
              <a:ext uri="{FF2B5EF4-FFF2-40B4-BE49-F238E27FC236}">
                <a16:creationId xmlns:a16="http://schemas.microsoft.com/office/drawing/2014/main" id="{8AB03813-662C-4FB8-9C71-2B6114B2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112340"/>
            <a:ext cx="5888767" cy="3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Textile industry gives thumbs up to budget 2020-21 - Fibre2Fashion">
            <a:extLst>
              <a:ext uri="{FF2B5EF4-FFF2-40B4-BE49-F238E27FC236}">
                <a16:creationId xmlns:a16="http://schemas.microsoft.com/office/drawing/2014/main" id="{C5FC98BB-0AF9-4B3D-B4A5-C38A77F6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0" y="3112339"/>
            <a:ext cx="5888767" cy="356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6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gricultural Policy in Turkey">
            <a:extLst>
              <a:ext uri="{FF2B5EF4-FFF2-40B4-BE49-F238E27FC236}">
                <a16:creationId xmlns:a16="http://schemas.microsoft.com/office/drawing/2014/main" id="{8AA38297-679E-49E6-8D35-F2CFFD54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0164"/>
            <a:ext cx="6000689" cy="340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9E329B-03A0-46F6-810C-D929965382C1}"/>
              </a:ext>
            </a:extLst>
          </p:cNvPr>
          <p:cNvSpPr/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D0F34E-5FDB-41E7-8DA3-FA18CD6E9101}"/>
              </a:ext>
            </a:extLst>
          </p:cNvPr>
          <p:cNvSpPr/>
          <p:nvPr/>
        </p:nvSpPr>
        <p:spPr>
          <a:xfrm>
            <a:off x="152400" y="1103054"/>
            <a:ext cx="11887200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ixtisoslashuv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omillarining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/>
          </a:p>
        </p:txBody>
      </p:sp>
      <p:pic>
        <p:nvPicPr>
          <p:cNvPr id="15364" name="Picture 4" descr="Free Online Course: e-Learning on Digital Agriculture from edX | Class  Central">
            <a:extLst>
              <a:ext uri="{FF2B5EF4-FFF2-40B4-BE49-F238E27FC236}">
                <a16:creationId xmlns:a16="http://schemas.microsoft.com/office/drawing/2014/main" id="{ECB846A5-091B-4DC3-AEEE-649A4258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99" y="3383280"/>
            <a:ext cx="5812301" cy="329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8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152400" y="990600"/>
            <a:ext cx="11887200" cy="240065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Agroiqlimiy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yong‘oq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choy,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shakarqamish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zaytun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tamaki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miqyosida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eksportyorlaridan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biridir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Best Online Agricultural Courses - FreeEducator.com">
            <a:extLst>
              <a:ext uri="{FF2B5EF4-FFF2-40B4-BE49-F238E27FC236}">
                <a16:creationId xmlns:a16="http://schemas.microsoft.com/office/drawing/2014/main" id="{709ABA03-9334-412F-B360-22E019D02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0246"/>
            <a:ext cx="5943600" cy="322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UAE To Launch Hydroponic Vertical Farming In 2020 | Curly Tales">
            <a:extLst>
              <a:ext uri="{FF2B5EF4-FFF2-40B4-BE49-F238E27FC236}">
                <a16:creationId xmlns:a16="http://schemas.microsoft.com/office/drawing/2014/main" id="{32F1C826-D908-4E96-A773-9E46AEA0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572" y="3500246"/>
            <a:ext cx="5790028" cy="322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5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152400" y="990600"/>
            <a:ext cx="11887200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E0AB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tarixiy-madaniy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rekreatsion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resurslariga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yodgorliklarga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boy,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iqtisodiyotida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xorijiy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sayyohlarni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10 ta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davlatlaridan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Maas, Cavusoglu Meet to Discuss Tourism - Communal News">
            <a:extLst>
              <a:ext uri="{FF2B5EF4-FFF2-40B4-BE49-F238E27FC236}">
                <a16:creationId xmlns:a16="http://schemas.microsoft.com/office/drawing/2014/main" id="{46328C66-560B-4FAB-B7B1-FE6F0760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0" y="3579506"/>
            <a:ext cx="3722700" cy="310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Antalya, Turkey | Azamara">
            <a:extLst>
              <a:ext uri="{FF2B5EF4-FFF2-40B4-BE49-F238E27FC236}">
                <a16:creationId xmlns:a16="http://schemas.microsoft.com/office/drawing/2014/main" id="{2D7D9524-7D33-4AFF-BC88-2018C3CC3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3023"/>
            <a:ext cx="3918750" cy="31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Tornos News | Turkish tourism: Up to $ 9,000 subsidy for each flight from  Western Europe">
            <a:extLst>
              <a:ext uri="{FF2B5EF4-FFF2-40B4-BE49-F238E27FC236}">
                <a16:creationId xmlns:a16="http://schemas.microsoft.com/office/drawing/2014/main" id="{BAD06C21-D86B-4C30-9537-300D26690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579506"/>
            <a:ext cx="3918750" cy="310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3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1E0AB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990599"/>
            <a:ext cx="11734799" cy="6096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598" y="1754714"/>
            <a:ext cx="11734799" cy="10646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Turkiya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Respublikasining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iqtisodiy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salohiyatiga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izoh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8434" name="Picture 2" descr="Turkey Hosts 13 Million Tourists in 2019, Marking a Significant Increase  Year-On-Year">
            <a:extLst>
              <a:ext uri="{FF2B5EF4-FFF2-40B4-BE49-F238E27FC236}">
                <a16:creationId xmlns:a16="http://schemas.microsoft.com/office/drawing/2014/main" id="{0AAE39D4-328F-4D64-AD15-182CDB2E5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2973914"/>
            <a:ext cx="6009247" cy="35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Turkey | Location, Geography, People, Economy, Culture, &amp; History |  Britannica">
            <a:extLst>
              <a:ext uri="{FF2B5EF4-FFF2-40B4-BE49-F238E27FC236}">
                <a16:creationId xmlns:a16="http://schemas.microsoft.com/office/drawing/2014/main" id="{042CFE0B-297A-4ED9-B2C1-430D0F19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3915"/>
            <a:ext cx="5562597" cy="35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14299" y="1219200"/>
            <a:ext cx="11963401" cy="16763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jihatlaridan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97 %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3 %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Bolqon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Frakiya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3AB337-ABD8-4770-B710-EF5E9BF00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8750" t="42664" r="8125" b="17761"/>
          <a:stretch/>
        </p:blipFill>
        <p:spPr>
          <a:xfrm>
            <a:off x="7240759" y="3226191"/>
            <a:ext cx="4229100" cy="3530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Maps Turkey, Map Maps of Turkey Europe">
            <a:extLst>
              <a:ext uri="{FF2B5EF4-FFF2-40B4-BE49-F238E27FC236}">
                <a16:creationId xmlns:a16="http://schemas.microsoft.com/office/drawing/2014/main" id="{AD065F2D-A230-406D-8851-4CD3E7BE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3"/>
          <a:stretch/>
        </p:blipFill>
        <p:spPr bwMode="auto">
          <a:xfrm>
            <a:off x="495300" y="3226191"/>
            <a:ext cx="6248400" cy="35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4A6BF4-2478-4F70-B51F-3DDA717FF91A}"/>
              </a:ext>
            </a:extLst>
          </p:cNvPr>
          <p:cNvSpPr/>
          <p:nvPr/>
        </p:nvSpPr>
        <p:spPr>
          <a:xfrm>
            <a:off x="3657600" y="1219200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D951CF-15F2-4F68-80BB-7E015790D9A7}"/>
              </a:ext>
            </a:extLst>
          </p:cNvPr>
          <p:cNvSpPr/>
          <p:nvPr/>
        </p:nvSpPr>
        <p:spPr>
          <a:xfrm>
            <a:off x="2667000" y="6629400"/>
            <a:ext cx="1905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8C83B8-91B0-4836-90EB-DCEFFADFEAF9}"/>
              </a:ext>
            </a:extLst>
          </p:cNvPr>
          <p:cNvSpPr/>
          <p:nvPr/>
        </p:nvSpPr>
        <p:spPr>
          <a:xfrm>
            <a:off x="381000" y="25908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A23C92-F58D-454A-9D6E-E71F79CED914}"/>
              </a:ext>
            </a:extLst>
          </p:cNvPr>
          <p:cNvSpPr/>
          <p:nvPr/>
        </p:nvSpPr>
        <p:spPr>
          <a:xfrm>
            <a:off x="228599" y="5943600"/>
            <a:ext cx="91440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F67AA6-4889-44C5-87A3-E116F8712E3F}"/>
              </a:ext>
            </a:extLst>
          </p:cNvPr>
          <p:cNvSpPr/>
          <p:nvPr/>
        </p:nvSpPr>
        <p:spPr>
          <a:xfrm>
            <a:off x="76200" y="989552"/>
            <a:ext cx="11887200" cy="18158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bog‘laydigan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Marmar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Bosfor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Dardanell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bo‘g‘izlari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yuviladi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707040-0AAB-4775-B502-6CFC21BF6ADA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9937CF-744A-4C6B-82A2-7D466A6EFD76}"/>
              </a:ext>
            </a:extLst>
          </p:cNvPr>
          <p:cNvSpPr/>
          <p:nvPr/>
        </p:nvSpPr>
        <p:spPr>
          <a:xfrm>
            <a:off x="11353800" y="5105400"/>
            <a:ext cx="824132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8364B8-8984-453F-921A-C3DF5483743E}"/>
              </a:ext>
            </a:extLst>
          </p:cNvPr>
          <p:cNvSpPr/>
          <p:nvPr/>
        </p:nvSpPr>
        <p:spPr>
          <a:xfrm>
            <a:off x="9982200" y="5588616"/>
            <a:ext cx="533400" cy="279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Is Turkey considered to be more in Asia or in Europe? - Quora">
            <a:extLst>
              <a:ext uri="{FF2B5EF4-FFF2-40B4-BE49-F238E27FC236}">
                <a16:creationId xmlns:a16="http://schemas.microsoft.com/office/drawing/2014/main" id="{E58EBE0E-C47B-412E-9343-4430FCCA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21" y="2880586"/>
            <a:ext cx="5734050" cy="388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re Turkey and Russia in Europe or Asia? - Quora">
            <a:extLst>
              <a:ext uri="{FF2B5EF4-FFF2-40B4-BE49-F238E27FC236}">
                <a16:creationId xmlns:a16="http://schemas.microsoft.com/office/drawing/2014/main" id="{8B7A4B56-B895-4107-9D75-4CB4EBEDE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80586"/>
            <a:ext cx="5867401" cy="386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6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4A6BF4-2478-4F70-B51F-3DDA717FF91A}"/>
              </a:ext>
            </a:extLst>
          </p:cNvPr>
          <p:cNvSpPr/>
          <p:nvPr/>
        </p:nvSpPr>
        <p:spPr>
          <a:xfrm>
            <a:off x="3657600" y="1219200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D951CF-15F2-4F68-80BB-7E015790D9A7}"/>
              </a:ext>
            </a:extLst>
          </p:cNvPr>
          <p:cNvSpPr/>
          <p:nvPr/>
        </p:nvSpPr>
        <p:spPr>
          <a:xfrm>
            <a:off x="2667000" y="6629400"/>
            <a:ext cx="1905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8C83B8-91B0-4836-90EB-DCEFFADFEAF9}"/>
              </a:ext>
            </a:extLst>
          </p:cNvPr>
          <p:cNvSpPr/>
          <p:nvPr/>
        </p:nvSpPr>
        <p:spPr>
          <a:xfrm>
            <a:off x="381000" y="25908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A23C92-F58D-454A-9D6E-E71F79CED914}"/>
              </a:ext>
            </a:extLst>
          </p:cNvPr>
          <p:cNvSpPr/>
          <p:nvPr/>
        </p:nvSpPr>
        <p:spPr>
          <a:xfrm>
            <a:off x="228599" y="5943600"/>
            <a:ext cx="91440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F67AA6-4889-44C5-87A3-E116F8712E3F}"/>
              </a:ext>
            </a:extLst>
          </p:cNvPr>
          <p:cNvSpPr/>
          <p:nvPr/>
        </p:nvSpPr>
        <p:spPr>
          <a:xfrm>
            <a:off x="228598" y="989552"/>
            <a:ext cx="11734801" cy="18158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qulayligi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tutashligi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bog‘laydigan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yo‘llarining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o‘tganligi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707040-0AAB-4775-B502-6CFC21BF6ADA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81C08E-77F1-47DB-B88C-89977B6932E4}"/>
              </a:ext>
            </a:extLst>
          </p:cNvPr>
          <p:cNvSpPr/>
          <p:nvPr/>
        </p:nvSpPr>
        <p:spPr>
          <a:xfrm>
            <a:off x="6781800" y="3451361"/>
            <a:ext cx="685800" cy="815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8364B8-8984-453F-921A-C3DF5483743E}"/>
              </a:ext>
            </a:extLst>
          </p:cNvPr>
          <p:cNvSpPr/>
          <p:nvPr/>
        </p:nvSpPr>
        <p:spPr>
          <a:xfrm>
            <a:off x="9982200" y="5588616"/>
            <a:ext cx="533400" cy="279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Turkey's steel import volume up 34.4 percent in H1">
            <a:extLst>
              <a:ext uri="{FF2B5EF4-FFF2-40B4-BE49-F238E27FC236}">
                <a16:creationId xmlns:a16="http://schemas.microsoft.com/office/drawing/2014/main" id="{CF947823-4810-4990-8F4E-8891D056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8" y="2880586"/>
            <a:ext cx="5971852" cy="390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d arrow pointing Turkey on the map of Europe continent Stock Photo - Alamy">
            <a:extLst>
              <a:ext uri="{FF2B5EF4-FFF2-40B4-BE49-F238E27FC236}">
                <a16:creationId xmlns:a16="http://schemas.microsoft.com/office/drawing/2014/main" id="{9A1058BE-81D4-426E-BB70-4D09984C4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 bwMode="auto">
          <a:xfrm>
            <a:off x="6248402" y="2879764"/>
            <a:ext cx="5714997" cy="390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6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5867400" y="1073289"/>
            <a:ext cx="6154540" cy="5509200"/>
          </a:xfrm>
          <a:prstGeom prst="rect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2017-yilda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parlamentar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prezidentlik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Anqara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Bosfor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bo‘g‘izi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Istanbul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o‘rinlardan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000000"/>
              </a:solidFill>
            </a:endParaRPr>
          </a:p>
        </p:txBody>
      </p:sp>
      <p:pic>
        <p:nvPicPr>
          <p:cNvPr id="5122" name="Picture 2" descr="Turkey Political Map With Capital Ankara, National Borders, Most.. Royalty  Free Cliparts, Vectors, And Stock Illustration. Image 31875156.">
            <a:extLst>
              <a:ext uri="{FF2B5EF4-FFF2-40B4-BE49-F238E27FC236}">
                <a16:creationId xmlns:a16="http://schemas.microsoft.com/office/drawing/2014/main" id="{1D98C0CD-112C-4FEE-B800-24F0CD4A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73289"/>
            <a:ext cx="5626100" cy="55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52400" y="990600"/>
            <a:ext cx="5715000" cy="5774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Armaniston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tog‘liklari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seysmikligi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tavsiflanadi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EC4E893-7DE3-4153-8048-8F9BF71CC73A}"/>
              </a:ext>
            </a:extLst>
          </p:cNvPr>
          <p:cNvSpPr/>
          <p:nvPr/>
        </p:nvSpPr>
        <p:spPr>
          <a:xfrm>
            <a:off x="6477000" y="1070886"/>
            <a:ext cx="9144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7F9327-5F0D-4E56-A4A9-5E444E9B94CA}"/>
              </a:ext>
            </a:extLst>
          </p:cNvPr>
          <p:cNvSpPr/>
          <p:nvPr/>
        </p:nvSpPr>
        <p:spPr>
          <a:xfrm>
            <a:off x="6019800" y="3810000"/>
            <a:ext cx="5949462" cy="297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rudalariga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miqyosida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volfram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rudalarining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2B4D47-5F4C-4418-B95A-8F3956A8FC4B}"/>
              </a:ext>
            </a:extLst>
          </p:cNvPr>
          <p:cNvSpPr/>
          <p:nvPr/>
        </p:nvSpPr>
        <p:spPr>
          <a:xfrm>
            <a:off x="10515600" y="990600"/>
            <a:ext cx="1524000" cy="1051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5BF1EF-A2E5-4FCA-9F52-1E7751493428}"/>
              </a:ext>
            </a:extLst>
          </p:cNvPr>
          <p:cNvSpPr/>
          <p:nvPr/>
        </p:nvSpPr>
        <p:spPr>
          <a:xfrm>
            <a:off x="9677400" y="899885"/>
            <a:ext cx="1066800" cy="608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8B5796-6D61-4B9B-9C5E-FCDCE4A44B47}"/>
              </a:ext>
            </a:extLst>
          </p:cNvPr>
          <p:cNvSpPr/>
          <p:nvPr/>
        </p:nvSpPr>
        <p:spPr>
          <a:xfrm>
            <a:off x="11201400" y="3276600"/>
            <a:ext cx="654733" cy="48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3433F6-760A-4F27-BEF6-19CB44D45861}"/>
              </a:ext>
            </a:extLst>
          </p:cNvPr>
          <p:cNvSpPr/>
          <p:nvPr/>
        </p:nvSpPr>
        <p:spPr>
          <a:xfrm>
            <a:off x="11201400" y="1905000"/>
            <a:ext cx="457200" cy="594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Maps of Turkey, Travel Maps of Turkey, Maps Turkey Travel Guide | Turkey map,  Map, World map europe">
            <a:extLst>
              <a:ext uri="{FF2B5EF4-FFF2-40B4-BE49-F238E27FC236}">
                <a16:creationId xmlns:a16="http://schemas.microsoft.com/office/drawing/2014/main" id="{A769A842-DD3D-424E-9835-771CE70E8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90599"/>
            <a:ext cx="5949462" cy="27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68813" y="990600"/>
            <a:ext cx="11794587" cy="156966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86AE00-0A1D-44CA-AB16-4A76F43CEFDE}"/>
              </a:ext>
            </a:extLst>
          </p:cNvPr>
          <p:cNvSpPr/>
          <p:nvPr/>
        </p:nvSpPr>
        <p:spPr>
          <a:xfrm>
            <a:off x="3724420" y="3978040"/>
            <a:ext cx="1752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Aridity map of Turkey with iso-aridity indexes computed from... | Download  Scientific Diagram">
            <a:extLst>
              <a:ext uri="{FF2B5EF4-FFF2-40B4-BE49-F238E27FC236}">
                <a16:creationId xmlns:a16="http://schemas.microsoft.com/office/drawing/2014/main" id="{59993DBA-03FC-4A03-ACF0-C9F2744F6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58" r="18000"/>
          <a:stretch/>
        </p:blipFill>
        <p:spPr bwMode="auto">
          <a:xfrm>
            <a:off x="46892" y="2815194"/>
            <a:ext cx="6064710" cy="368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eather Summary for Turkey">
            <a:extLst>
              <a:ext uri="{FF2B5EF4-FFF2-40B4-BE49-F238E27FC236}">
                <a16:creationId xmlns:a16="http://schemas.microsoft.com/office/drawing/2014/main" id="{A8F92F16-393E-4A74-8600-1E0686C21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58"/>
          <a:stretch/>
        </p:blipFill>
        <p:spPr bwMode="auto">
          <a:xfrm>
            <a:off x="6457430" y="2950110"/>
            <a:ext cx="5440255" cy="33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ADAA69E-2DB6-4395-882C-6140FFDB1B87}"/>
              </a:ext>
            </a:extLst>
          </p:cNvPr>
          <p:cNvSpPr/>
          <p:nvPr/>
        </p:nvSpPr>
        <p:spPr>
          <a:xfrm>
            <a:off x="94371" y="990600"/>
            <a:ext cx="12003258" cy="17526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gidroenergetika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Dajla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Qizilirmoq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ko‘llaridir</a:t>
            </a:r>
            <a:endParaRPr lang="ru-RU" sz="32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C848821-2E52-4F40-B677-58C38E1B0AF1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Турция. Волшебное озеро Ван | Озера, Турция, Анталья">
            <a:extLst>
              <a:ext uri="{FF2B5EF4-FFF2-40B4-BE49-F238E27FC236}">
                <a16:creationId xmlns:a16="http://schemas.microsoft.com/office/drawing/2014/main" id="{F1F8A6BE-18E7-4340-980F-352FDDA8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1" y="2888189"/>
            <a:ext cx="6001629" cy="381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утешествие на озеро Ван в Турции | Турция для друзей">
            <a:extLst>
              <a:ext uri="{FF2B5EF4-FFF2-40B4-BE49-F238E27FC236}">
                <a16:creationId xmlns:a16="http://schemas.microsoft.com/office/drawing/2014/main" id="{221F76DF-E949-4A40-A388-ACC8522BE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6248400" y="2888189"/>
            <a:ext cx="5848598" cy="381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4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A1EE08-15AE-4619-BD09-CF755747C530}"/>
              </a:ext>
            </a:extLst>
          </p:cNvPr>
          <p:cNvSpPr/>
          <p:nvPr/>
        </p:nvSpPr>
        <p:spPr>
          <a:xfrm>
            <a:off x="152400" y="950655"/>
            <a:ext cx="11887200" cy="1938992"/>
          </a:xfrm>
          <a:prstGeom prst="rect">
            <a:avLst/>
          </a:prstGeom>
          <a:solidFill>
            <a:srgbClr val="F7B7F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yigirmataligiga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2018-yil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holatiga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81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kishidan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1,5 %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tug‘ilish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ko‘rsatkichlardan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pastroq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Population density (administrative boundaries) map of Turkey.Türkiye Nüfus  Yoğunluğu.Подробная карта плотности населения Турции | Eğitim">
            <a:extLst>
              <a:ext uri="{FF2B5EF4-FFF2-40B4-BE49-F238E27FC236}">
                <a16:creationId xmlns:a16="http://schemas.microsoft.com/office/drawing/2014/main" id="{449896E1-83E1-4B94-A4B2-42D231F87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" y="3276600"/>
            <a:ext cx="7171811" cy="308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333739-F5F1-4F29-9756-878FB232B4A0}"/>
              </a:ext>
            </a:extLst>
          </p:cNvPr>
          <p:cNvSpPr/>
          <p:nvPr/>
        </p:nvSpPr>
        <p:spPr>
          <a:xfrm>
            <a:off x="6096000" y="3276600"/>
            <a:ext cx="109691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0" name="Picture 4" descr="Istanbul, Turkey - Image of the Week - Earth Watching">
            <a:extLst>
              <a:ext uri="{FF2B5EF4-FFF2-40B4-BE49-F238E27FC236}">
                <a16:creationId xmlns:a16="http://schemas.microsoft.com/office/drawing/2014/main" id="{D72E178E-EC96-4469-9487-6F58EDDB44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62" y="3276600"/>
            <a:ext cx="4552438" cy="308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4916</TotalTime>
  <Words>829</Words>
  <Application>Microsoft Office PowerPoint</Application>
  <PresentationFormat>Широкоэкранный</PresentationFormat>
  <Paragraphs>56</Paragraphs>
  <Slides>18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ПРВ</vt:lpstr>
      <vt:lpstr>ПРВ</vt:lpstr>
      <vt:lpstr>ПРВ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442</cp:revision>
  <dcterms:created xsi:type="dcterms:W3CDTF">2020-06-30T15:34:35Z</dcterms:created>
  <dcterms:modified xsi:type="dcterms:W3CDTF">2021-02-19T09:25:29Z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