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  <p:sldMasterId id="2147483750" r:id="rId3"/>
  </p:sldMasterIdLst>
  <p:notesMasterIdLst>
    <p:notesMasterId r:id="rId13"/>
  </p:notesMasterIdLst>
  <p:sldIdLst>
    <p:sldId id="287" r:id="rId4"/>
    <p:sldId id="261" r:id="rId5"/>
    <p:sldId id="370" r:id="rId6"/>
    <p:sldId id="310" r:id="rId7"/>
    <p:sldId id="1410" r:id="rId8"/>
    <p:sldId id="1412" r:id="rId9"/>
    <p:sldId id="1411" r:id="rId10"/>
    <p:sldId id="336" r:id="rId11"/>
    <p:sldId id="296" r:id="rId1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AB6"/>
    <a:srgbClr val="66FFCC"/>
    <a:srgbClr val="66FF66"/>
    <a:srgbClr val="99FF66"/>
    <a:srgbClr val="00FF00"/>
    <a:srgbClr val="FFFF66"/>
    <a:srgbClr val="99CC00"/>
    <a:srgbClr val="000000"/>
    <a:srgbClr val="CCCC00"/>
    <a:srgbClr val="F7B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F0E03-448C-40CF-A40E-70F309E2C503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838D-58A1-422A-BF74-B2DEDC8D7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1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838D-58A1-422A-BF74-B2DEDC8D7B3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39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838D-58A1-422A-BF74-B2DEDC8D7B3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147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838D-58A1-422A-BF74-B2DEDC8D7B3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3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171" indent="-24760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23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23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253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314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245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7"/>
            <a:ext cx="5082117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560287"/>
            <a:ext cx="5084232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20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803373"/>
            <a:ext cx="5084232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883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98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038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443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371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051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5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5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5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5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734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519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8289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10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539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216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4205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67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923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230"/>
            <a:ext cx="12192000" cy="919480"/>
          </a:xfrm>
          <a:custGeom>
            <a:avLst/>
            <a:gdLst/>
            <a:ahLst/>
            <a:cxnLst/>
            <a:rect l="l" t="t" r="r" b="b"/>
            <a:pathLst>
              <a:path w="12192000" h="919480">
                <a:moveTo>
                  <a:pt x="0" y="0"/>
                </a:moveTo>
                <a:lnTo>
                  <a:pt x="0" y="919480"/>
                </a:lnTo>
                <a:lnTo>
                  <a:pt x="12191999" y="9194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5879"/>
            <a:ext cx="12192000" cy="932180"/>
          </a:xfrm>
          <a:custGeom>
            <a:avLst/>
            <a:gdLst/>
            <a:ahLst/>
            <a:cxnLst/>
            <a:rect l="l" t="t" r="r" b="b"/>
            <a:pathLst>
              <a:path w="12192000" h="932180">
                <a:moveTo>
                  <a:pt x="12191987" y="919480"/>
                </a:moveTo>
                <a:lnTo>
                  <a:pt x="0" y="919480"/>
                </a:lnTo>
                <a:lnTo>
                  <a:pt x="0" y="932180"/>
                </a:lnTo>
                <a:lnTo>
                  <a:pt x="12191987" y="932180"/>
                </a:lnTo>
                <a:lnTo>
                  <a:pt x="12191987" y="919480"/>
                </a:lnTo>
                <a:close/>
              </a:path>
              <a:path w="12192000" h="932180">
                <a:moveTo>
                  <a:pt x="12191987" y="0"/>
                </a:moveTo>
                <a:lnTo>
                  <a:pt x="0" y="0"/>
                </a:lnTo>
                <a:lnTo>
                  <a:pt x="0" y="12700"/>
                </a:lnTo>
                <a:lnTo>
                  <a:pt x="12191987" y="127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444" y="1627504"/>
            <a:ext cx="521779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595" y="1447800"/>
            <a:ext cx="5439409" cy="478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03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354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266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5820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7151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8817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9559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318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66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947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368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109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4579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0673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387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8769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529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0257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546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41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969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3861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442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5960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5676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4882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5655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7854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1288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816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343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96404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0396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0260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5791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E9AB9-CC6F-421C-B64F-949D9DA50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3FE92-17E4-4CE0-A3A7-106AAB549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65E682-D44E-4EF6-ABF1-4017FAC4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C7FFF-CCAC-4816-BB03-4A8AA681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44A18-C50E-42BC-AB70-4F95EBA7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932786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E1997-DE1D-4D93-BBDC-EC199370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568DB-DBE3-4319-AF49-D585FF625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CB4143-74E4-447A-92E6-203CAE36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B1C41-C39A-40F0-A62A-559D4583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07CE1-DB04-469E-BBB3-7179FBE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2668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543F9-FD23-45F8-A265-56D29BF9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26CBE0-AC7A-437D-BB3E-F511E6F6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86B5B-F4DD-47F9-BAD2-5FF63F04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7F100-80E9-4EFB-94A8-A4A47ABF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296977-425B-413F-B218-BFBCD15B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52058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080DE-EF0B-4858-8E9E-9615A9EB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7460A-1D3D-477C-BEA0-56CAC9619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3152EA-8CAF-4623-850F-EA197ABF8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3D7C9-2C75-4D8C-85FB-7F6FDC72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3892D-B40B-47CB-9E08-681CA8C2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E34AEA-A11D-438B-82F4-2401CC75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020969"/>
      </p:ext>
    </p:extLst>
  </p:cSld>
  <p:clrMapOvr>
    <a:masterClrMapping/>
  </p:clrMapOvr>
  <p:transition spd="slow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30671-8218-48DC-A6AF-413C07E2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9933C5-6D06-46D6-A08F-50DEAE03B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9B6E89-E947-42C1-AE21-88EB72543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E43088-76A4-4664-9C51-A12FD42BC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6772AB-0673-452F-99C9-8991150F7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A0FEC-A079-41A7-9E50-6DFDE79F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DBBEF4-92B3-4DEC-8186-260E80BA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A551BF-90A0-4718-9402-0A73491C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86563"/>
      </p:ext>
    </p:extLst>
  </p:cSld>
  <p:clrMapOvr>
    <a:masterClrMapping/>
  </p:clrMapOvr>
  <p:transition spd="slow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AB73F-D308-409E-BAFF-5C554CEC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94CF4C-059E-429F-85B5-3E0D3BB4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8DE7D5-52AA-4069-844C-1366CB80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9069BA-7FD6-40F4-A8F3-369AF62B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78185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2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649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995FF8-8320-44E5-8147-5F672BD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718791-23A7-41F4-8C01-DC862DEE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2FE402-7C89-4E42-9547-7B6268E5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40638"/>
      </p:ext>
    </p:extLst>
  </p:cSld>
  <p:clrMapOvr>
    <a:masterClrMapping/>
  </p:clrMapOvr>
  <p:transition spd="slow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D5A97-0716-4CB7-9F05-F0EA5D20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A1A28-BB35-45AA-B7A5-CEC7F9BDD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EC5265-124A-4CE7-8CF0-D1D97CEB5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B41313-FA60-4F2B-8EF0-8B013E06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FBD8C9-ED9D-4E90-9E19-39B4F95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2CAAC1-0A14-4ACB-B2D2-2A7C0269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59761"/>
      </p:ext>
    </p:extLst>
  </p:cSld>
  <p:clrMapOvr>
    <a:masterClrMapping/>
  </p:clrMapOvr>
  <p:transition spd="slow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98394-93A1-4CD3-B4D6-88A048A6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5A1D68-ED35-4263-BE43-28B204588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D174D2-E5DA-4339-8276-C9A47AE21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4589F5-BB5A-4005-8F3C-39341C53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8848A3-B1B7-4A98-B247-62FE0223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D7D75-D8B1-4B13-ADA8-E7183419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19734"/>
      </p:ext>
    </p:extLst>
  </p:cSld>
  <p:clrMapOvr>
    <a:masterClrMapping/>
  </p:clrMapOvr>
  <p:transition spd="slow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350FB-D4D7-477F-9EB2-0AF8AABB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10B0A0-98D0-4604-AE13-AD9B1CD97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6548C5-7923-42B5-9E40-E4A3F7E4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837A6-9386-46D1-943E-731AF1A1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30847-AD81-4EEF-81AB-724F706D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11627"/>
      </p:ext>
    </p:extLst>
  </p:cSld>
  <p:clrMapOvr>
    <a:masterClrMapping/>
  </p:clrMapOvr>
  <p:transition spd="slow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01DD23-EAC5-4555-8E80-C496F6E51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3BD7A0-1F05-4F6A-9856-495F3BCA1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9C0A4-7E55-49FE-80F4-847982BC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BE15C-7FA1-4041-BCB7-71BCFEC4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95A4D-6242-4BA7-8BB8-E5D67A5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8881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35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455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62.xml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Relationship Id="rId54" Type="http://schemas.openxmlformats.org/officeDocument/2006/relationships/slideLayout" Target="../slideLayouts/slideLayout60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16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773" y="167322"/>
            <a:ext cx="691845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0819" y="3055937"/>
            <a:ext cx="923036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6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401"/>
            <a:ext cx="10363200" cy="8191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4918" y="6303013"/>
            <a:ext cx="2161116" cy="307760"/>
          </a:xfrm>
          <a:prstGeom prst="rect">
            <a:avLst/>
          </a:prstGeom>
        </p:spPr>
        <p:txBody>
          <a:bodyPr lIns="121907" tIns="60952" rIns="121907" bIns="60952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18" y="6292851"/>
            <a:ext cx="139700" cy="328083"/>
          </a:xfrm>
          <a:prstGeom prst="rect">
            <a:avLst/>
          </a:prstGeom>
        </p:spPr>
        <p:txBody>
          <a:bodyPr wrap="none" lIns="121907" tIns="60952" rIns="121907" bIns="60952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1499A-3202-4610-BF1E-4D0A402E8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1935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552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518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5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585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0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>
            <a:off x="10833101" y="6390218"/>
            <a:ext cx="65617" cy="137583"/>
          </a:xfrm>
          <a:custGeom>
            <a:avLst/>
            <a:gdLst>
              <a:gd name="T0" fmla="*/ 191313720 w 704"/>
              <a:gd name="T1" fmla="*/ 82155763 h 1506"/>
              <a:gd name="T2" fmla="*/ 191313720 w 704"/>
              <a:gd name="T3" fmla="*/ 82155763 h 1506"/>
              <a:gd name="T4" fmla="*/ 235054430 w 704"/>
              <a:gd name="T5" fmla="*/ 82155763 h 1506"/>
              <a:gd name="T6" fmla="*/ 235054430 w 704"/>
              <a:gd name="T7" fmla="*/ 0 h 1506"/>
              <a:gd name="T8" fmla="*/ 164270827 w 704"/>
              <a:gd name="T9" fmla="*/ 0 h 1506"/>
              <a:gd name="T10" fmla="*/ 51749986 w 704"/>
              <a:gd name="T11" fmla="*/ 108253167 h 1506"/>
              <a:gd name="T12" fmla="*/ 51749986 w 704"/>
              <a:gd name="T13" fmla="*/ 158832954 h 1506"/>
              <a:gd name="T14" fmla="*/ 0 w 704"/>
              <a:gd name="T15" fmla="*/ 158832954 h 1506"/>
              <a:gd name="T16" fmla="*/ 0 w 704"/>
              <a:gd name="T17" fmla="*/ 241312597 h 1506"/>
              <a:gd name="T18" fmla="*/ 51749986 w 704"/>
              <a:gd name="T19" fmla="*/ 241312597 h 1506"/>
              <a:gd name="T20" fmla="*/ 51749986 w 704"/>
              <a:gd name="T21" fmla="*/ 485202609 h 1506"/>
              <a:gd name="T22" fmla="*/ 155924330 w 704"/>
              <a:gd name="T23" fmla="*/ 485202609 h 1506"/>
              <a:gd name="T24" fmla="*/ 155924330 w 704"/>
              <a:gd name="T25" fmla="*/ 241312597 h 1506"/>
              <a:gd name="T26" fmla="*/ 226708003 w 704"/>
              <a:gd name="T27" fmla="*/ 241312597 h 1506"/>
              <a:gd name="T28" fmla="*/ 235054430 w 704"/>
              <a:gd name="T29" fmla="*/ 158832954 h 1506"/>
              <a:gd name="T30" fmla="*/ 155924330 w 704"/>
              <a:gd name="T31" fmla="*/ 158832954 h 1506"/>
              <a:gd name="T32" fmla="*/ 155924330 w 704"/>
              <a:gd name="T33" fmla="*/ 116628306 h 1506"/>
              <a:gd name="T34" fmla="*/ 191313720 w 704"/>
              <a:gd name="T35" fmla="*/ 82155763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0" name="Freeform 7"/>
          <p:cNvSpPr>
            <a:spLocks noEditPoints="1"/>
          </p:cNvSpPr>
          <p:nvPr/>
        </p:nvSpPr>
        <p:spPr bwMode="auto">
          <a:xfrm>
            <a:off x="11231034" y="6388100"/>
            <a:ext cx="141817" cy="135467"/>
          </a:xfrm>
          <a:custGeom>
            <a:avLst/>
            <a:gdLst>
              <a:gd name="T0" fmla="*/ 372363517 w 1562"/>
              <a:gd name="T1" fmla="*/ 148568842 h 1491"/>
              <a:gd name="T2" fmla="*/ 372363517 w 1562"/>
              <a:gd name="T3" fmla="*/ 148568842 h 1491"/>
              <a:gd name="T4" fmla="*/ 275788023 w 1562"/>
              <a:gd name="T5" fmla="*/ 202770772 h 1491"/>
              <a:gd name="T6" fmla="*/ 275788023 w 1562"/>
              <a:gd name="T7" fmla="*/ 155584966 h 1491"/>
              <a:gd name="T8" fmla="*/ 170351716 w 1562"/>
              <a:gd name="T9" fmla="*/ 155584966 h 1491"/>
              <a:gd name="T10" fmla="*/ 170351716 w 1562"/>
              <a:gd name="T11" fmla="*/ 475363709 h 1491"/>
              <a:gd name="T12" fmla="*/ 275788023 w 1562"/>
              <a:gd name="T13" fmla="*/ 475363709 h 1491"/>
              <a:gd name="T14" fmla="*/ 275788023 w 1562"/>
              <a:gd name="T15" fmla="*/ 296821981 h 1491"/>
              <a:gd name="T16" fmla="*/ 280540788 w 1562"/>
              <a:gd name="T17" fmla="*/ 271000249 h 1491"/>
              <a:gd name="T18" fmla="*/ 334684798 w 1562"/>
              <a:gd name="T19" fmla="*/ 230825933 h 1491"/>
              <a:gd name="T20" fmla="*/ 388828809 w 1562"/>
              <a:gd name="T21" fmla="*/ 303838105 h 1491"/>
              <a:gd name="T22" fmla="*/ 388828809 w 1562"/>
              <a:gd name="T23" fmla="*/ 475363709 h 1491"/>
              <a:gd name="T24" fmla="*/ 494585090 w 1562"/>
              <a:gd name="T25" fmla="*/ 475363709 h 1491"/>
              <a:gd name="T26" fmla="*/ 494585090 w 1562"/>
              <a:gd name="T27" fmla="*/ 292039353 h 1491"/>
              <a:gd name="T28" fmla="*/ 372363517 w 1562"/>
              <a:gd name="T29" fmla="*/ 148568842 h 1491"/>
              <a:gd name="T30" fmla="*/ 6964461 w 1562"/>
              <a:gd name="T31" fmla="*/ 475363709 h 1491"/>
              <a:gd name="T32" fmla="*/ 6964461 w 1562"/>
              <a:gd name="T33" fmla="*/ 475363709 h 1491"/>
              <a:gd name="T34" fmla="*/ 113040717 w 1562"/>
              <a:gd name="T35" fmla="*/ 475363709 h 1491"/>
              <a:gd name="T36" fmla="*/ 113040717 w 1562"/>
              <a:gd name="T37" fmla="*/ 155264561 h 1491"/>
              <a:gd name="T38" fmla="*/ 6964461 w 1562"/>
              <a:gd name="T39" fmla="*/ 155264561 h 1491"/>
              <a:gd name="T40" fmla="*/ 6964461 w 1562"/>
              <a:gd name="T41" fmla="*/ 475363709 h 1491"/>
              <a:gd name="T42" fmla="*/ 61108472 w 1562"/>
              <a:gd name="T43" fmla="*/ 0 h 1491"/>
              <a:gd name="T44" fmla="*/ 61108472 w 1562"/>
              <a:gd name="T45" fmla="*/ 0 h 1491"/>
              <a:gd name="T46" fmla="*/ 0 w 1562"/>
              <a:gd name="T47" fmla="*/ 56751130 h 1491"/>
              <a:gd name="T48" fmla="*/ 58892076 w 1562"/>
              <a:gd name="T49" fmla="*/ 110632656 h 1491"/>
              <a:gd name="T50" fmla="*/ 120005246 w 1562"/>
              <a:gd name="T51" fmla="*/ 56751130 h 1491"/>
              <a:gd name="T52" fmla="*/ 61108472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1" name="Freeform 8"/>
          <p:cNvSpPr>
            <a:spLocks/>
          </p:cNvSpPr>
          <p:nvPr/>
        </p:nvSpPr>
        <p:spPr bwMode="auto">
          <a:xfrm>
            <a:off x="11660718" y="6400801"/>
            <a:ext cx="154516" cy="124884"/>
          </a:xfrm>
          <a:custGeom>
            <a:avLst/>
            <a:gdLst>
              <a:gd name="T0" fmla="*/ 479035715 w 1690"/>
              <a:gd name="T1" fmla="*/ 71134663 h 1374"/>
              <a:gd name="T2" fmla="*/ 479035715 w 1690"/>
              <a:gd name="T3" fmla="*/ 71134663 h 1374"/>
              <a:gd name="T4" fmla="*/ 529155882 w 1690"/>
              <a:gd name="T5" fmla="*/ 9567941 h 1374"/>
              <a:gd name="T6" fmla="*/ 457509327 w 1690"/>
              <a:gd name="T7" fmla="*/ 34452033 h 1374"/>
              <a:gd name="T8" fmla="*/ 376223305 w 1690"/>
              <a:gd name="T9" fmla="*/ 0 h 1374"/>
              <a:gd name="T10" fmla="*/ 263776229 w 1690"/>
              <a:gd name="T11" fmla="*/ 113560798 h 1374"/>
              <a:gd name="T12" fmla="*/ 265704136 w 1690"/>
              <a:gd name="T13" fmla="*/ 136530387 h 1374"/>
              <a:gd name="T14" fmla="*/ 36625023 w 1690"/>
              <a:gd name="T15" fmla="*/ 21055088 h 1374"/>
              <a:gd name="T16" fmla="*/ 23134542 w 1690"/>
              <a:gd name="T17" fmla="*/ 76878168 h 1374"/>
              <a:gd name="T18" fmla="*/ 71646555 w 1690"/>
              <a:gd name="T19" fmla="*/ 169067918 h 1374"/>
              <a:gd name="T20" fmla="*/ 21206704 w 1690"/>
              <a:gd name="T21" fmla="*/ 155666270 h 1374"/>
              <a:gd name="T22" fmla="*/ 21206704 w 1690"/>
              <a:gd name="T23" fmla="*/ 157580772 h 1374"/>
              <a:gd name="T24" fmla="*/ 110523900 w 1690"/>
              <a:gd name="T25" fmla="*/ 265402632 h 1374"/>
              <a:gd name="T26" fmla="*/ 81285953 w 1690"/>
              <a:gd name="T27" fmla="*/ 269227068 h 1374"/>
              <a:gd name="T28" fmla="*/ 60079318 w 1690"/>
              <a:gd name="T29" fmla="*/ 267317133 h 1374"/>
              <a:gd name="T30" fmla="*/ 164819566 w 1690"/>
              <a:gd name="T31" fmla="*/ 344190734 h 1374"/>
              <a:gd name="T32" fmla="*/ 25062449 w 1690"/>
              <a:gd name="T33" fmla="*/ 392360374 h 1374"/>
              <a:gd name="T34" fmla="*/ 0 w 1690"/>
              <a:gd name="T35" fmla="*/ 390445872 h 1374"/>
              <a:gd name="T36" fmla="*/ 168675380 w 1690"/>
              <a:gd name="T37" fmla="*/ 438294918 h 1374"/>
              <a:gd name="T38" fmla="*/ 488675113 w 1690"/>
              <a:gd name="T39" fmla="*/ 125043241 h 1374"/>
              <a:gd name="T40" fmla="*/ 488675113 w 1690"/>
              <a:gd name="T41" fmla="*/ 109731726 h 1374"/>
              <a:gd name="T42" fmla="*/ 542970778 w 1690"/>
              <a:gd name="T43" fmla="*/ 51994076 h 1374"/>
              <a:gd name="T44" fmla="*/ 479035715 w 1690"/>
              <a:gd name="T45" fmla="*/ 71134663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785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751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818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9534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3451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5834" y="6254751"/>
            <a:ext cx="404284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067" y="6258985"/>
            <a:ext cx="404284" cy="402167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767" y="6250518"/>
            <a:ext cx="402167" cy="402167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  <p:sldLayoutId id="2147483745" r:id="rId53"/>
    <p:sldLayoutId id="2147483746" r:id="rId54"/>
    <p:sldLayoutId id="2147483747" r:id="rId55"/>
    <p:sldLayoutId id="2147483748" r:id="rId56"/>
    <p:sldLayoutId id="2147483749" r:id="rId57"/>
  </p:sldLayoutIdLst>
  <p:txStyles>
    <p:titleStyle>
      <a:lvl1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2pPr>
      <a:lvl3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3pPr>
      <a:lvl4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4pPr>
      <a:lvl5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5pPr>
      <a:lvl6pPr marL="609585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6pPr>
      <a:lvl7pPr marL="1219170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7pPr>
      <a:lvl8pPr marL="1828754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8pPr>
      <a:lvl9pPr marL="2438339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9pPr>
    </p:titleStyle>
    <p:bodyStyle>
      <a:lvl1pPr marL="226478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236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4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2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28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2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5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3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1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7E869-8F09-4F15-B988-331009A0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2E2543-73C3-498B-BA4D-3C6B2DFA4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D42BF-B14B-4ABE-A3DD-4CB402CD9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B2EEF6-FF7A-459E-BBF1-ECE6366E1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262A2-8773-4F71-831F-A7584C096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1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0D801FA-1765-4F0A-AB03-486999007B72}"/>
              </a:ext>
            </a:extLst>
          </p:cNvPr>
          <p:cNvSpPr/>
          <p:nvPr/>
        </p:nvSpPr>
        <p:spPr>
          <a:xfrm>
            <a:off x="1" y="0"/>
            <a:ext cx="12192000" cy="18387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1E0AB6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126210" y="1600200"/>
            <a:ext cx="11065790" cy="372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ru-RU" altLang="ru-RU" sz="6000" b="1" dirty="0">
              <a:solidFill>
                <a:srgbClr val="1E0AB6"/>
              </a:solidFill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6000" b="1" dirty="0" err="1">
                <a:solidFill>
                  <a:srgbClr val="1E0AB6"/>
                </a:solidFill>
              </a:rPr>
              <a:t>Mavzu</a:t>
            </a:r>
            <a:r>
              <a:rPr lang="en-US" altLang="ru-RU" sz="6000" b="1" dirty="0">
                <a:solidFill>
                  <a:srgbClr val="1E0AB6"/>
                </a:solidFill>
              </a:rPr>
              <a:t>: </a:t>
            </a:r>
            <a:r>
              <a:rPr lang="en-US" altLang="ru-RU" sz="6000" b="1" dirty="0" err="1">
                <a:solidFill>
                  <a:srgbClr val="1E0AB6"/>
                </a:solidFill>
              </a:rPr>
              <a:t>Amaliy</a:t>
            </a:r>
            <a:r>
              <a:rPr lang="en-US" altLang="ru-RU" sz="6000" b="1" dirty="0">
                <a:solidFill>
                  <a:srgbClr val="1E0AB6"/>
                </a:solidFill>
              </a:rPr>
              <a:t> </a:t>
            </a:r>
            <a:r>
              <a:rPr lang="en-US" altLang="ru-RU" sz="6000" b="1" dirty="0" err="1">
                <a:solidFill>
                  <a:srgbClr val="1E0AB6"/>
                </a:solidFill>
              </a:rPr>
              <a:t>mashg‘ulot</a:t>
            </a:r>
            <a:r>
              <a:rPr lang="en-US" altLang="ru-RU" sz="6000" b="1" dirty="0">
                <a:solidFill>
                  <a:srgbClr val="1E0AB6"/>
                </a:solidFill>
              </a:rPr>
              <a:t> (</a:t>
            </a:r>
            <a:r>
              <a:rPr lang="en-US" altLang="ru-RU" sz="6000" b="1" dirty="0" err="1">
                <a:solidFill>
                  <a:srgbClr val="1E0AB6"/>
                </a:solidFill>
              </a:rPr>
              <a:t>Markaziy</a:t>
            </a:r>
            <a:r>
              <a:rPr lang="en-US" altLang="ru-RU" sz="6000" b="1" dirty="0">
                <a:solidFill>
                  <a:srgbClr val="1E0AB6"/>
                </a:solidFill>
              </a:rPr>
              <a:t> </a:t>
            </a:r>
            <a:r>
              <a:rPr lang="en-US" altLang="ru-RU" sz="6000" b="1" dirty="0" err="1">
                <a:solidFill>
                  <a:srgbClr val="1E0AB6"/>
                </a:solidFill>
              </a:rPr>
              <a:t>Osiyo</a:t>
            </a:r>
            <a:r>
              <a:rPr lang="en-US" altLang="ru-RU" sz="6000" b="1" dirty="0">
                <a:solidFill>
                  <a:srgbClr val="1E0AB6"/>
                </a:solidFill>
              </a:rPr>
              <a:t> </a:t>
            </a:r>
            <a:r>
              <a:rPr lang="en-US" altLang="ru-RU" sz="6000" b="1" dirty="0" err="1">
                <a:solidFill>
                  <a:srgbClr val="1E0AB6"/>
                </a:solidFill>
              </a:rPr>
              <a:t>davlatlariga</a:t>
            </a:r>
            <a:r>
              <a:rPr lang="en-US" altLang="ru-RU" sz="6000" b="1" dirty="0">
                <a:solidFill>
                  <a:srgbClr val="1E0AB6"/>
                </a:solidFill>
              </a:rPr>
              <a:t> </a:t>
            </a:r>
            <a:r>
              <a:rPr lang="en-US" altLang="ru-RU" sz="6000" b="1" dirty="0" err="1">
                <a:solidFill>
                  <a:srgbClr val="1E0AB6"/>
                </a:solidFill>
              </a:rPr>
              <a:t>qiyosiy</a:t>
            </a:r>
            <a:r>
              <a:rPr lang="en-US" altLang="ru-RU" sz="6000" b="1" dirty="0">
                <a:solidFill>
                  <a:srgbClr val="1E0AB6"/>
                </a:solidFill>
              </a:rPr>
              <a:t> </a:t>
            </a:r>
            <a:r>
              <a:rPr lang="en-US" altLang="ru-RU" sz="6000" b="1" dirty="0" err="1">
                <a:solidFill>
                  <a:srgbClr val="1E0AB6"/>
                </a:solidFill>
              </a:rPr>
              <a:t>geografik</a:t>
            </a:r>
            <a:r>
              <a:rPr lang="en-US" altLang="ru-RU" sz="6000" b="1" dirty="0">
                <a:solidFill>
                  <a:srgbClr val="1E0AB6"/>
                </a:solidFill>
              </a:rPr>
              <a:t> </a:t>
            </a:r>
            <a:r>
              <a:rPr lang="en-US" altLang="ru-RU" sz="6000" b="1" dirty="0" err="1">
                <a:solidFill>
                  <a:srgbClr val="1E0AB6"/>
                </a:solidFill>
              </a:rPr>
              <a:t>tavsif</a:t>
            </a:r>
            <a:r>
              <a:rPr lang="en-US" altLang="ru-RU" sz="6000" b="1" dirty="0">
                <a:solidFill>
                  <a:srgbClr val="1E0AB6"/>
                </a:solidFill>
              </a:rPr>
              <a:t>)</a:t>
            </a:r>
            <a:endParaRPr lang="ru-RU" altLang="ru-RU" sz="6000" b="1" dirty="0">
              <a:solidFill>
                <a:srgbClr val="1E0AB6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850" y="2288310"/>
            <a:ext cx="707128" cy="197829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1E0AB6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282229" y="360938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282229" y="351276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376284" y="533400"/>
            <a:ext cx="1215516" cy="864876"/>
          </a:xfrm>
          <a:prstGeom prst="rect">
            <a:avLst/>
          </a:prstGeom>
        </p:spPr>
        <p:txBody>
          <a:bodyPr wrap="square" lIns="0" tIns="33552" rIns="0" bIns="0">
            <a:spAutoFit/>
          </a:bodyPr>
          <a:lstStyle/>
          <a:p>
            <a:pPr defTabSz="1218908">
              <a:spcBef>
                <a:spcPts val="265"/>
              </a:spcBef>
              <a:defRPr/>
            </a:pPr>
            <a:r>
              <a:rPr lang="en-US" sz="5400" b="1" spc="21" dirty="0">
                <a:solidFill>
                  <a:srgbClr val="FEFEFE"/>
                </a:solidFill>
                <a:latin typeface="Arial"/>
                <a:cs typeface="Arial"/>
              </a:rPr>
              <a:t> 9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endParaRPr sz="4756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053" y="735652"/>
            <a:ext cx="983147" cy="579746"/>
          </a:xfrm>
          <a:prstGeom prst="rect">
            <a:avLst/>
          </a:prstGeom>
        </p:spPr>
        <p:txBody>
          <a:bodyPr wrap="square" lIns="0" tIns="25499" rIns="0" bIns="0">
            <a:spAutoFit/>
          </a:bodyPr>
          <a:lstStyle/>
          <a:p>
            <a:pPr algn="ctr" defTabSz="1218908">
              <a:spcBef>
                <a:spcPts val="201"/>
              </a:spcBef>
              <a:defRPr/>
            </a:pPr>
            <a:r>
              <a:rPr lang="en-US" sz="3600" b="1" spc="-1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225" name="object 2"/>
          <p:cNvSpPr txBox="1">
            <a:spLocks/>
          </p:cNvSpPr>
          <p:nvPr/>
        </p:nvSpPr>
        <p:spPr bwMode="auto">
          <a:xfrm>
            <a:off x="1849967" y="410634"/>
            <a:ext cx="7131051" cy="11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911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1225"/>
            <a:r>
              <a:rPr lang="en-US" altLang="ru-RU" sz="7200" b="1" dirty="0">
                <a:solidFill>
                  <a:srgbClr val="FFFFFF"/>
                </a:solidFill>
              </a:rPr>
              <a:t>GEOGRAFIYA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7C7E4273-A19E-497A-9D8A-A9B8181CAFDB}"/>
              </a:ext>
            </a:extLst>
          </p:cNvPr>
          <p:cNvSpPr/>
          <p:nvPr/>
        </p:nvSpPr>
        <p:spPr>
          <a:xfrm>
            <a:off x="323851" y="4419599"/>
            <a:ext cx="707128" cy="16752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 defTabSz="1218848">
              <a:defRPr/>
            </a:pPr>
            <a:endParaRPr sz="2400" dirty="0">
              <a:solidFill>
                <a:srgbClr val="57565A"/>
              </a:solidFill>
              <a:latin typeface="Open Sans Light"/>
            </a:endParaRPr>
          </a:p>
        </p:txBody>
      </p:sp>
      <p:pic>
        <p:nvPicPr>
          <p:cNvPr id="14" name="Picture 11" descr="https://pngicon.ru/file/uploads/iconka_globus.png">
            <a:extLst>
              <a:ext uri="{FF2B5EF4-FFF2-40B4-BE49-F238E27FC236}">
                <a16:creationId xmlns:a16="http://schemas.microsoft.com/office/drawing/2014/main" id="{25924ACD-7B1E-41FD-8D8C-119171EC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8080" y="6804"/>
            <a:ext cx="1745796" cy="1745796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FCC170-C850-4142-B90C-5853DAD759E2}"/>
              </a:ext>
            </a:extLst>
          </p:cNvPr>
          <p:cNvSpPr/>
          <p:nvPr/>
        </p:nvSpPr>
        <p:spPr>
          <a:xfrm>
            <a:off x="2087104" y="5647492"/>
            <a:ext cx="801779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defTabSz="685800"/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Yunusobod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tumani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302-maktab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geografiya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o‘qituvchisi</a:t>
            </a:r>
            <a:endParaRPr lang="en-US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Tursunpo‘latov</a:t>
            </a:r>
            <a:r>
              <a:rPr lang="en-US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Farhodjon</a:t>
            </a:r>
            <a:endParaRPr lang="uz-Cyrl-UZ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6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05D19C-68D3-4C3B-B318-B4C330344D1A}"/>
              </a:ext>
            </a:extLst>
          </p:cNvPr>
          <p:cNvSpPr/>
          <p:nvPr/>
        </p:nvSpPr>
        <p:spPr>
          <a:xfrm>
            <a:off x="2101850" y="5943600"/>
            <a:ext cx="208915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65FEC5-48C8-4A58-971E-CD93FBC8CDCC}"/>
              </a:ext>
            </a:extLst>
          </p:cNvPr>
          <p:cNvSpPr/>
          <p:nvPr/>
        </p:nvSpPr>
        <p:spPr>
          <a:xfrm>
            <a:off x="3581401" y="5355828"/>
            <a:ext cx="968374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81A9E5F-75A1-46B9-8CCB-7AA8FA351EF9}"/>
              </a:ext>
            </a:extLst>
          </p:cNvPr>
          <p:cNvSpPr/>
          <p:nvPr/>
        </p:nvSpPr>
        <p:spPr>
          <a:xfrm>
            <a:off x="114299" y="838198"/>
            <a:ext cx="11963401" cy="7518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atlasdagi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to‘g‘risidagi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ma’lumotlardan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daftaringizda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jadvalni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19CDBCE-EFDF-463A-A2D8-6E05D4750DC3}"/>
              </a:ext>
            </a:extLst>
          </p:cNvPr>
          <p:cNvSpPr/>
          <p:nvPr/>
        </p:nvSpPr>
        <p:spPr>
          <a:xfrm>
            <a:off x="0" y="-1"/>
            <a:ext cx="12192000" cy="731519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mashg‘ulot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1764B3-A077-46AF-A383-6F09A763C5BB}"/>
              </a:ext>
            </a:extLst>
          </p:cNvPr>
          <p:cNvSpPr/>
          <p:nvPr/>
        </p:nvSpPr>
        <p:spPr>
          <a:xfrm>
            <a:off x="609599" y="1610380"/>
            <a:ext cx="10591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ru-RU" sz="28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ru-RU" sz="28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davlatlariga</a:t>
            </a:r>
            <a:r>
              <a:rPr lang="ru-RU" sz="28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qiyosiy</a:t>
            </a:r>
            <a:r>
              <a:rPr lang="ru-RU" sz="28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ru-RU" sz="28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tavsif</a:t>
            </a:r>
            <a:endParaRPr lang="ru-RU" sz="2800" b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D16CE092-FA97-44DD-8DED-854A61458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405944"/>
              </p:ext>
            </p:extLst>
          </p:nvPr>
        </p:nvGraphicFramePr>
        <p:xfrm>
          <a:off x="126609" y="2232096"/>
          <a:ext cx="11951090" cy="454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3791">
                  <a:extLst>
                    <a:ext uri="{9D8B030D-6E8A-4147-A177-3AD203B41FA5}">
                      <a16:colId xmlns:a16="http://schemas.microsoft.com/office/drawing/2014/main" val="290808597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970070802"/>
                    </a:ext>
                  </a:extLst>
                </a:gridCol>
                <a:gridCol w="2214230">
                  <a:extLst>
                    <a:ext uri="{9D8B030D-6E8A-4147-A177-3AD203B41FA5}">
                      <a16:colId xmlns:a16="http://schemas.microsoft.com/office/drawing/2014/main" val="2092800883"/>
                    </a:ext>
                  </a:extLst>
                </a:gridCol>
                <a:gridCol w="2207526">
                  <a:extLst>
                    <a:ext uri="{9D8B030D-6E8A-4147-A177-3AD203B41FA5}">
                      <a16:colId xmlns:a16="http://schemas.microsoft.com/office/drawing/2014/main" val="3445676302"/>
                    </a:ext>
                  </a:extLst>
                </a:gridCol>
                <a:gridCol w="2093343">
                  <a:extLst>
                    <a:ext uri="{9D8B030D-6E8A-4147-A177-3AD203B41FA5}">
                      <a16:colId xmlns:a16="http://schemas.microsoft.com/office/drawing/2014/main" val="4094003219"/>
                    </a:ext>
                  </a:extLst>
                </a:gridCol>
              </a:tblGrid>
              <a:tr h="8513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Davlatlarning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asosiy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xususiyatlari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Qozog‘iston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Qirg‘iziston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Turkmaniston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Tojikiston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607901"/>
                  </a:ext>
                </a:extLst>
              </a:tr>
              <a:tr h="223272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Geografik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o‘rni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qulay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noqulayligi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Yevropa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Osiyo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davlatlarini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bog‘lovchi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tranzit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yo‘llar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ustida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joylashganligi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algn="ctr"/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Dunyo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okeanidan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uzoqdaligi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Gidrografik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resurslar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yetarli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darajada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ta’minlanganligi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Katta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hududi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tog‘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tizmalaridan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iboratligi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Janubi-g‘arbiy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Osiyo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Kavkaz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davlatlarini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bir-biri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bog‘lab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turadi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0" marR="0" lvl="0" indent="0" algn="ctr" defTabSz="12189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Dunyo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okeanidan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uzoqdaligi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Gidrografik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resurslar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yetarli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darajada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ta’minlanganligi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Katta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hududi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tog‘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tizmalaridan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iboratligi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674513"/>
                  </a:ext>
                </a:extLst>
              </a:tr>
              <a:tr h="76463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Maydoni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ming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kv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km)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2724,9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ming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kv.km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199,9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ming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kv.km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491,2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ming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kv.km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142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ming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kv.km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252887"/>
                  </a:ext>
                </a:extLst>
              </a:tr>
              <a:tr h="68816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Aholisi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mln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kishi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18,4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mln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kishi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(2018-y.)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6,2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mln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kishi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(2018-y.)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5,9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mln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kishi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(2018-y.)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9,1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mln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kishi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(2018-y.)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088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2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64A6BF4-2478-4F70-B51F-3DDA717FF91A}"/>
              </a:ext>
            </a:extLst>
          </p:cNvPr>
          <p:cNvSpPr/>
          <p:nvPr/>
        </p:nvSpPr>
        <p:spPr>
          <a:xfrm>
            <a:off x="3657600" y="12192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9D951CF-15F2-4F68-80BB-7E015790D9A7}"/>
              </a:ext>
            </a:extLst>
          </p:cNvPr>
          <p:cNvSpPr/>
          <p:nvPr/>
        </p:nvSpPr>
        <p:spPr>
          <a:xfrm>
            <a:off x="2667000" y="6629400"/>
            <a:ext cx="1905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58C83B8-91B0-4836-90EB-DCEFFADFEAF9}"/>
              </a:ext>
            </a:extLst>
          </p:cNvPr>
          <p:cNvSpPr/>
          <p:nvPr/>
        </p:nvSpPr>
        <p:spPr>
          <a:xfrm>
            <a:off x="381000" y="2590800"/>
            <a:ext cx="990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A23C92-F58D-454A-9D6E-E71F79CED914}"/>
              </a:ext>
            </a:extLst>
          </p:cNvPr>
          <p:cNvSpPr/>
          <p:nvPr/>
        </p:nvSpPr>
        <p:spPr>
          <a:xfrm>
            <a:off x="228599" y="5943600"/>
            <a:ext cx="914401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81C08E-77F1-47DB-B88C-89977B6932E4}"/>
              </a:ext>
            </a:extLst>
          </p:cNvPr>
          <p:cNvSpPr/>
          <p:nvPr/>
        </p:nvSpPr>
        <p:spPr>
          <a:xfrm>
            <a:off x="6781800" y="3451361"/>
            <a:ext cx="685800" cy="815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79937CF-744A-4C6B-82A2-7D466A6EFD76}"/>
              </a:ext>
            </a:extLst>
          </p:cNvPr>
          <p:cNvSpPr/>
          <p:nvPr/>
        </p:nvSpPr>
        <p:spPr>
          <a:xfrm>
            <a:off x="11353800" y="5105400"/>
            <a:ext cx="824132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98364B8-8984-453F-921A-C3DF5483743E}"/>
              </a:ext>
            </a:extLst>
          </p:cNvPr>
          <p:cNvSpPr/>
          <p:nvPr/>
        </p:nvSpPr>
        <p:spPr>
          <a:xfrm>
            <a:off x="9982200" y="5588616"/>
            <a:ext cx="533400" cy="279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5">
            <a:extLst>
              <a:ext uri="{FF2B5EF4-FFF2-40B4-BE49-F238E27FC236}">
                <a16:creationId xmlns:a16="http://schemas.microsoft.com/office/drawing/2014/main" id="{73F2C17F-12AE-4A17-887A-CD411D87E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257054"/>
              </p:ext>
            </p:extLst>
          </p:nvPr>
        </p:nvGraphicFramePr>
        <p:xfrm>
          <a:off x="95250" y="76200"/>
          <a:ext cx="12001499" cy="6682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2199">
                  <a:extLst>
                    <a:ext uri="{9D8B030D-6E8A-4147-A177-3AD203B41FA5}">
                      <a16:colId xmlns:a16="http://schemas.microsoft.com/office/drawing/2014/main" val="2908085973"/>
                    </a:ext>
                  </a:extLst>
                </a:gridCol>
                <a:gridCol w="2571751">
                  <a:extLst>
                    <a:ext uri="{9D8B030D-6E8A-4147-A177-3AD203B41FA5}">
                      <a16:colId xmlns:a16="http://schemas.microsoft.com/office/drawing/2014/main" val="1970070802"/>
                    </a:ext>
                  </a:extLst>
                </a:gridCol>
                <a:gridCol w="2152649">
                  <a:extLst>
                    <a:ext uri="{9D8B030D-6E8A-4147-A177-3AD203B41FA5}">
                      <a16:colId xmlns:a16="http://schemas.microsoft.com/office/drawing/2014/main" val="2092800883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445676302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4094003219"/>
                    </a:ext>
                  </a:extLst>
                </a:gridCol>
              </a:tblGrid>
              <a:tr h="102923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Davlatlarning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asosiy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xususiyatlari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Qozog‘iston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Qirg‘iziston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Turkmaniston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Tojikiston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607901"/>
                  </a:ext>
                </a:extLst>
              </a:tr>
              <a:tr h="71734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Aholi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zichligi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kv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km/</a:t>
                      </a:r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kishi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kishi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kishi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kishi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kishi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674513"/>
                  </a:ext>
                </a:extLst>
              </a:tr>
              <a:tr h="227678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Aholisi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joylashuvining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xususiyatlari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Janubidagi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sug‘orma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dehqonchilik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hududlarida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shimolidagi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sanoatlashgan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hududlarda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zich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yashaydi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Dehqonchilik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uchun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qulay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bo‘lgan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Farg‘ona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vodiylarida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zich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yashaydi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Amudaryo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Murg‘ob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Tajan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daryolarining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vodiylarida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Kopetdog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etagidagi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tekislikda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Kaspiy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dengizi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sohilida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zich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yashaydi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Shimolidagi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Farg‘ona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vodiysi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janubi-g‘arbida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joylashgan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Hisor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hamda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Vaxsh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vodiylarida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zich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yashaydi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25288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Relyef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Tekislik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Baland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tog‘li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hudud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Tekislik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Baland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tog‘li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hudud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088546"/>
                  </a:ext>
                </a:extLst>
              </a:tr>
              <a:tr h="165300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Asosiy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foydali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qazilmalari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Neft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tabiiy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gaz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toshko‘mir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temir, 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marganes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xrom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uran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mis,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volfram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rux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qo‘rg‘oshin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Oltin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surma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simob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volfram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uran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qalayi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Tabiiy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gaz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neft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turli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kimyoviy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tuzlar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Uran, oltin, kumush,  polimetall  rudalari.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142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6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6E54E2-C83A-4C4A-9D87-59E1090EE2A2}"/>
              </a:ext>
            </a:extLst>
          </p:cNvPr>
          <p:cNvSpPr/>
          <p:nvPr/>
        </p:nvSpPr>
        <p:spPr>
          <a:xfrm>
            <a:off x="6388178" y="2195731"/>
            <a:ext cx="182184" cy="792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5">
            <a:extLst>
              <a:ext uri="{FF2B5EF4-FFF2-40B4-BE49-F238E27FC236}">
                <a16:creationId xmlns:a16="http://schemas.microsoft.com/office/drawing/2014/main" id="{9261B2D6-C148-44D8-B4B4-5EEE34232C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82199"/>
              </p:ext>
            </p:extLst>
          </p:nvPr>
        </p:nvGraphicFramePr>
        <p:xfrm>
          <a:off x="76200" y="76200"/>
          <a:ext cx="12001499" cy="67257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90808597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9700708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9280088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445676302"/>
                    </a:ext>
                  </a:extLst>
                </a:gridCol>
                <a:gridCol w="2552699">
                  <a:extLst>
                    <a:ext uri="{9D8B030D-6E8A-4147-A177-3AD203B41FA5}">
                      <a16:colId xmlns:a16="http://schemas.microsoft.com/office/drawing/2014/main" val="4094003219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Davlatlarning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asosiy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xususiyatlari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Qozog‘iston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Qirg‘iziston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Turkmaniston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Tojikiston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6079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sv-SE" sz="18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Suv resurslari bilan </a:t>
                      </a:r>
                    </a:p>
                    <a:p>
                      <a:pPr algn="ctr"/>
                      <a:r>
                        <a:rPr lang="sv-SE" sz="18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ta’minlanganlik  darajasi va asosiy manbalari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Yaxshi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ta’minlanmagan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Irtish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Ili,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Sirdaryo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Ural.</a:t>
                      </a:r>
                      <a:endParaRPr lang="ru-RU" sz="18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Yaxshi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ta’minlangan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Norin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Talas.</a:t>
                      </a:r>
                      <a:endParaRPr lang="ru-RU" sz="18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Yaxshi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ta’minlanmagan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Amudaryo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Qoraqum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kanali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Yaxshi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ta’minlangan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Panj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Vaxsh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Amudaryo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Sirdaryo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Zarafshon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674513"/>
                  </a:ext>
                </a:extLst>
              </a:tr>
              <a:tr h="76687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stansiyalarining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asosiy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IES (90 %)</a:t>
                      </a:r>
                      <a:endParaRPr lang="ru-RU" sz="18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</a:t>
                      </a:r>
                      <a:endParaRPr lang="ru-RU" sz="18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IES</a:t>
                      </a:r>
                      <a:endParaRPr lang="ru-RU" sz="18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</a:t>
                      </a:r>
                      <a:endParaRPr lang="ru-RU" sz="18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252887"/>
                  </a:ext>
                </a:extLst>
              </a:tr>
              <a:tr h="139476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Qishloq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xo‘jaligining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asosiy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tarmoqlari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Donchilik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sabzavotchilik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sholichilik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polizchilik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qo‘ychilik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qoramolchilik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yilqichilik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tuyachilik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Bug‘doy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paxta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kartoshka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sabzavot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kungaboqar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tamaki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yetishtirish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qo‘ychilik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echkichilik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qoramolchilik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yilqichilik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Donchilik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paxtachilik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sifatli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ingichka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tolali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paxta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uzumchilik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qorako‘lchilik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yilqichilik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Donchilik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paxtachilik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bog‘dorchilik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uzumchilik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qoramolchilik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qo‘ychilik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pillachilik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088546"/>
                  </a:ext>
                </a:extLst>
              </a:tr>
              <a:tr h="102153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Sanoatning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asosiy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b="1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tarmoqlari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Neft-gaz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ko‘mir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qora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rangli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metallurgiya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kimyo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mashinasozlik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Tog‘-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yengil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oziq-ovqat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mashinasozlik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ko‘mir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Yoqilg‘i-energetika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kimyo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to‘qimachilik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tikuvchilik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gilamdo‘zlik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Rangli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metallurgiya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tog‘-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kimyo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qurilish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materiallari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yengil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sanoat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142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4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05D19C-68D3-4C3B-B318-B4C330344D1A}"/>
              </a:ext>
            </a:extLst>
          </p:cNvPr>
          <p:cNvSpPr/>
          <p:nvPr/>
        </p:nvSpPr>
        <p:spPr>
          <a:xfrm>
            <a:off x="2101850" y="5943600"/>
            <a:ext cx="208915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65FEC5-48C8-4A58-971E-CD93FBC8CDCC}"/>
              </a:ext>
            </a:extLst>
          </p:cNvPr>
          <p:cNvSpPr/>
          <p:nvPr/>
        </p:nvSpPr>
        <p:spPr>
          <a:xfrm>
            <a:off x="3581401" y="5355828"/>
            <a:ext cx="968374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961CF2-521A-4DF5-94D4-14905FD4414C}"/>
              </a:ext>
            </a:extLst>
          </p:cNvPr>
          <p:cNvSpPr/>
          <p:nvPr/>
        </p:nvSpPr>
        <p:spPr>
          <a:xfrm>
            <a:off x="0" y="63246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3D42FB-F619-4C50-AC31-45D346F40C56}"/>
              </a:ext>
            </a:extLst>
          </p:cNvPr>
          <p:cNvSpPr/>
          <p:nvPr/>
        </p:nvSpPr>
        <p:spPr>
          <a:xfrm>
            <a:off x="2819400" y="990600"/>
            <a:ext cx="1219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81A9E5F-75A1-46B9-8CCB-7AA8FA351EF9}"/>
              </a:ext>
            </a:extLst>
          </p:cNvPr>
          <p:cNvSpPr/>
          <p:nvPr/>
        </p:nvSpPr>
        <p:spPr>
          <a:xfrm>
            <a:off x="152400" y="1066800"/>
            <a:ext cx="11887200" cy="990600"/>
          </a:xfrm>
          <a:prstGeom prst="rect">
            <a:avLst/>
          </a:prstGeom>
          <a:solidFill>
            <a:srgbClr val="F7B7F2"/>
          </a:solidFill>
          <a:ln>
            <a:solidFill>
              <a:srgbClr val="F7B7F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Qirg‘iziston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Tojikiston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sharoitining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xususiyatlarini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1ACE8D0-EBD3-41BA-BC92-51DD35B2E65B}"/>
              </a:ext>
            </a:extLst>
          </p:cNvPr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mashg‘ulot</a:t>
            </a:r>
            <a:endParaRPr lang="ru-RU" alt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A2ACEF9A-5545-4F0D-BFE6-45532CB8ABC5}"/>
              </a:ext>
            </a:extLst>
          </p:cNvPr>
          <p:cNvSpPr/>
          <p:nvPr/>
        </p:nvSpPr>
        <p:spPr>
          <a:xfrm>
            <a:off x="1546225" y="3332799"/>
            <a:ext cx="3200400" cy="515301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Qirg‘iziston</a:t>
            </a:r>
            <a:endParaRPr lang="ru-RU" sz="2400" b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Relief Map Of Kyrgyzstan With Shaded Relief. Stock Photo, Picture And  Royalty Free Image. Image 65419745.">
            <a:extLst>
              <a:ext uri="{FF2B5EF4-FFF2-40B4-BE49-F238E27FC236}">
                <a16:creationId xmlns:a16="http://schemas.microsoft.com/office/drawing/2014/main" id="{815EBF2F-E5A8-432F-B49B-E9CECCE00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03" y="3904705"/>
            <a:ext cx="5454797" cy="278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ajikistan Info | Pamir Central Asia">
            <a:extLst>
              <a:ext uri="{FF2B5EF4-FFF2-40B4-BE49-F238E27FC236}">
                <a16:creationId xmlns:a16="http://schemas.microsoft.com/office/drawing/2014/main" id="{4ACA88E9-DFA3-45AE-8F91-D26D8481E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49" y="3969167"/>
            <a:ext cx="5181599" cy="281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96DAA4AE-0360-4199-955D-2EA8B1CB4A31}"/>
              </a:ext>
            </a:extLst>
          </p:cNvPr>
          <p:cNvSpPr/>
          <p:nvPr/>
        </p:nvSpPr>
        <p:spPr>
          <a:xfrm>
            <a:off x="7827548" y="3365680"/>
            <a:ext cx="3200400" cy="515301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Tojikiston</a:t>
            </a:r>
            <a:endParaRPr lang="ru-RU" sz="2400" b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54E8E1-1BC9-404C-BAFA-0CEBD889904D}"/>
              </a:ext>
            </a:extLst>
          </p:cNvPr>
          <p:cNvSpPr/>
          <p:nvPr/>
        </p:nvSpPr>
        <p:spPr>
          <a:xfrm>
            <a:off x="152400" y="2209800"/>
            <a:ext cx="11866148" cy="990600"/>
          </a:xfrm>
          <a:prstGeom prst="rect">
            <a:avLst/>
          </a:prstGeom>
          <a:solidFill>
            <a:srgbClr val="FFFF00"/>
          </a:solidFill>
          <a:ln>
            <a:solidFill>
              <a:srgbClr val="1E0AB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Hududining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tog‘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tizmalari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egallagan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Gidrografik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resurslar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yetarli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ta’minlangan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Transport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tarmoqlaridan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imkoniyatlari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cheklangan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7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05D19C-68D3-4C3B-B318-B4C330344D1A}"/>
              </a:ext>
            </a:extLst>
          </p:cNvPr>
          <p:cNvSpPr/>
          <p:nvPr/>
        </p:nvSpPr>
        <p:spPr>
          <a:xfrm>
            <a:off x="2101850" y="5943600"/>
            <a:ext cx="208915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65FEC5-48C8-4A58-971E-CD93FBC8CDCC}"/>
              </a:ext>
            </a:extLst>
          </p:cNvPr>
          <p:cNvSpPr/>
          <p:nvPr/>
        </p:nvSpPr>
        <p:spPr>
          <a:xfrm>
            <a:off x="3581401" y="5355828"/>
            <a:ext cx="968374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961CF2-521A-4DF5-94D4-14905FD4414C}"/>
              </a:ext>
            </a:extLst>
          </p:cNvPr>
          <p:cNvSpPr/>
          <p:nvPr/>
        </p:nvSpPr>
        <p:spPr>
          <a:xfrm>
            <a:off x="0" y="63246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3D42FB-F619-4C50-AC31-45D346F40C56}"/>
              </a:ext>
            </a:extLst>
          </p:cNvPr>
          <p:cNvSpPr/>
          <p:nvPr/>
        </p:nvSpPr>
        <p:spPr>
          <a:xfrm>
            <a:off x="2819400" y="990600"/>
            <a:ext cx="1219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81A9E5F-75A1-46B9-8CCB-7AA8FA351EF9}"/>
              </a:ext>
            </a:extLst>
          </p:cNvPr>
          <p:cNvSpPr/>
          <p:nvPr/>
        </p:nvSpPr>
        <p:spPr>
          <a:xfrm>
            <a:off x="152400" y="1066800"/>
            <a:ext cx="11887200" cy="990600"/>
          </a:xfrm>
          <a:prstGeom prst="rect">
            <a:avLst/>
          </a:prstGeom>
          <a:solidFill>
            <a:srgbClr val="F7B7F2"/>
          </a:solidFill>
          <a:ln>
            <a:solidFill>
              <a:srgbClr val="F7B7F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Turkmanistonning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jihatlarini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1ACE8D0-EBD3-41BA-BC92-51DD35B2E65B}"/>
              </a:ext>
            </a:extLst>
          </p:cNvPr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mashg‘ulot</a:t>
            </a:r>
            <a:endParaRPr lang="ru-RU" alt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Географическая Карта Казахстана - applicationsiq">
            <a:extLst>
              <a:ext uri="{FF2B5EF4-FFF2-40B4-BE49-F238E27FC236}">
                <a16:creationId xmlns:a16="http://schemas.microsoft.com/office/drawing/2014/main" id="{E61588AF-A686-497A-9242-1A5F6AE6A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22703"/>
            <a:ext cx="5029200" cy="282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ighly Detailed Physical Map Of The Turkmenistan,in Vector Format,with..  Royalty Free Cliparts, Vectors, And Stock Illustration. Image 125260013.">
            <a:extLst>
              <a:ext uri="{FF2B5EF4-FFF2-40B4-BE49-F238E27FC236}">
                <a16:creationId xmlns:a16="http://schemas.microsoft.com/office/drawing/2014/main" id="{B2A8C28B-8DFD-4A35-8411-833A0B570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35437"/>
            <a:ext cx="4967067" cy="280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80B7D5B9-0271-440A-9085-DBA969C1867C}"/>
              </a:ext>
            </a:extLst>
          </p:cNvPr>
          <p:cNvSpPr/>
          <p:nvPr/>
        </p:nvSpPr>
        <p:spPr>
          <a:xfrm>
            <a:off x="1546225" y="3332799"/>
            <a:ext cx="3200400" cy="515301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endParaRPr lang="ru-RU" sz="2400" b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A8BCB25-2780-4ABF-8C61-AEA15217ADE6}"/>
              </a:ext>
            </a:extLst>
          </p:cNvPr>
          <p:cNvSpPr/>
          <p:nvPr/>
        </p:nvSpPr>
        <p:spPr>
          <a:xfrm>
            <a:off x="7445375" y="3332798"/>
            <a:ext cx="3200400" cy="515301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Turkmaniston</a:t>
            </a:r>
            <a:endParaRPr lang="ru-RU" sz="2400" b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DCDEEFD-CEE7-4C67-8122-E302D22D91A3}"/>
              </a:ext>
            </a:extLst>
          </p:cNvPr>
          <p:cNvSpPr/>
          <p:nvPr/>
        </p:nvSpPr>
        <p:spPr>
          <a:xfrm>
            <a:off x="97252" y="2209800"/>
            <a:ext cx="12018548" cy="990600"/>
          </a:xfrm>
          <a:prstGeom prst="rect">
            <a:avLst/>
          </a:prstGeom>
          <a:solidFill>
            <a:srgbClr val="66FFCC"/>
          </a:solidFill>
          <a:ln>
            <a:solidFill>
              <a:srgbClr val="1E0AB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Hududining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tekisliklar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egallagan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Sug‘orma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dehqonchilik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qulay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resurslaridan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imkoniyatlari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cheklangan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Yoqilg‘i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boyliklari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ta’minlangan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3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6E54E2-C83A-4C4A-9D87-59E1090EE2A2}"/>
              </a:ext>
            </a:extLst>
          </p:cNvPr>
          <p:cNvSpPr/>
          <p:nvPr/>
        </p:nvSpPr>
        <p:spPr>
          <a:xfrm>
            <a:off x="6388178" y="2195731"/>
            <a:ext cx="182184" cy="792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ADAA69E-2DB6-4395-882C-6140FFDB1B87}"/>
              </a:ext>
            </a:extLst>
          </p:cNvPr>
          <p:cNvSpPr/>
          <p:nvPr/>
        </p:nvSpPr>
        <p:spPr>
          <a:xfrm>
            <a:off x="94371" y="990600"/>
            <a:ext cx="12003258" cy="1371600"/>
          </a:xfrm>
          <a:prstGeom prst="round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mamlakatlarini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xo‘jalik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sharoiti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ajratish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Fikringizni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asoslang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F62EDF2-5D17-432B-83EE-CE1C1F92F4F9}"/>
              </a:ext>
            </a:extLst>
          </p:cNvPr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mashg‘ulot</a:t>
            </a:r>
            <a:endParaRPr lang="ru-RU" alt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A165B8FF-F7E5-445A-8B24-FBCF5F6FB4AB}"/>
              </a:ext>
            </a:extLst>
          </p:cNvPr>
          <p:cNvSpPr/>
          <p:nvPr/>
        </p:nvSpPr>
        <p:spPr>
          <a:xfrm>
            <a:off x="6570362" y="2514600"/>
            <a:ext cx="5527267" cy="4267200"/>
          </a:xfrm>
          <a:prstGeom prst="fram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: шеврон 4">
            <a:extLst>
              <a:ext uri="{FF2B5EF4-FFF2-40B4-BE49-F238E27FC236}">
                <a16:creationId xmlns:a16="http://schemas.microsoft.com/office/drawing/2014/main" id="{51AD574F-DA91-4361-886D-94AB4B864C32}"/>
              </a:ext>
            </a:extLst>
          </p:cNvPr>
          <p:cNvSpPr/>
          <p:nvPr/>
        </p:nvSpPr>
        <p:spPr>
          <a:xfrm>
            <a:off x="5638800" y="4501662"/>
            <a:ext cx="825578" cy="683849"/>
          </a:xfrm>
          <a:prstGeom prst="chevr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Физико-географические характеристики региона">
            <a:extLst>
              <a:ext uri="{FF2B5EF4-FFF2-40B4-BE49-F238E27FC236}">
                <a16:creationId xmlns:a16="http://schemas.microsoft.com/office/drawing/2014/main" id="{123238DB-7137-4EC1-BEB5-15A7845F9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1" y="2481578"/>
            <a:ext cx="5438446" cy="430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54C12A-7696-4985-A3C0-4C7DDCD3BE72}"/>
              </a:ext>
            </a:extLst>
          </p:cNvPr>
          <p:cNvSpPr/>
          <p:nvPr/>
        </p:nvSpPr>
        <p:spPr>
          <a:xfrm>
            <a:off x="7162800" y="3124200"/>
            <a:ext cx="4343400" cy="304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Turkmaniston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tog‘lik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Qirg‘iziston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Tojikiston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guruhi</a:t>
            </a:r>
            <a:r>
              <a:rPr lang="en-US" sz="3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45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A1EE08-15AE-4619-BD09-CF755747C530}"/>
              </a:ext>
            </a:extLst>
          </p:cNvPr>
          <p:cNvSpPr/>
          <p:nvPr/>
        </p:nvSpPr>
        <p:spPr>
          <a:xfrm>
            <a:off x="152400" y="1066800"/>
            <a:ext cx="11887200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davlatlari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sharoitining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to‘ldiruvchi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jihatlarini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ajrating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29F8B3-9542-47C4-961B-402011B5F50A}"/>
              </a:ext>
            </a:extLst>
          </p:cNvPr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mashg‘ulot</a:t>
            </a:r>
            <a:endParaRPr lang="ru-RU" alt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: усеченные верхние углы 2">
            <a:extLst>
              <a:ext uri="{FF2B5EF4-FFF2-40B4-BE49-F238E27FC236}">
                <a16:creationId xmlns:a16="http://schemas.microsoft.com/office/drawing/2014/main" id="{1594F3D6-DB36-412C-85FC-98A52B744606}"/>
              </a:ext>
            </a:extLst>
          </p:cNvPr>
          <p:cNvSpPr/>
          <p:nvPr/>
        </p:nvSpPr>
        <p:spPr>
          <a:xfrm>
            <a:off x="7315200" y="2234863"/>
            <a:ext cx="4724400" cy="4470737"/>
          </a:xfrm>
          <a:prstGeom prst="snip2SameRect">
            <a:avLst/>
          </a:prstGeom>
          <a:ln>
            <a:solidFill>
              <a:srgbClr val="1E0AB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manbalarini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to‘plovchi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sarflovchi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xususiyatga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2050-yilda Markaziy Osiyo aholisi qancha bo'ladi?">
            <a:extLst>
              <a:ext uri="{FF2B5EF4-FFF2-40B4-BE49-F238E27FC236}">
                <a16:creationId xmlns:a16="http://schemas.microsoft.com/office/drawing/2014/main" id="{DF965F38-899E-4B95-88EE-5A18A9D11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36035"/>
            <a:ext cx="7010400" cy="446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1E0AB6"/>
          </a:solidFill>
          <a:ln w="12700" cap="flat" cmpd="sng" algn="ctr">
            <a:solidFill>
              <a:srgbClr val="1E0AB6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228600" y="990599"/>
            <a:ext cx="11887200" cy="21336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mashg‘ulot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davlatlariga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qiyosiy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tavsif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mavzusidagi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topshiriqlarni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ravishda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daftaringizga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bajaring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qo‘shimcha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ma’lumotlar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boyiting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8" name="Picture 6" descr="How to Focus on Homework with ADHD">
            <a:extLst>
              <a:ext uri="{FF2B5EF4-FFF2-40B4-BE49-F238E27FC236}">
                <a16:creationId xmlns:a16="http://schemas.microsoft.com/office/drawing/2014/main" id="{93B2570B-56E6-49BC-9029-79DC5E0F2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955" y="3278714"/>
            <a:ext cx="5772443" cy="3432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38" name="Picture 2" descr="Шайтон мойи» сотилади... ёхуд «ўйнаб» китоб чиқариш қачон тугайди?">
            <a:extLst>
              <a:ext uri="{FF2B5EF4-FFF2-40B4-BE49-F238E27FC236}">
                <a16:creationId xmlns:a16="http://schemas.microsoft.com/office/drawing/2014/main" id="{9DF2F870-EFE3-46A9-AC52-1931C4CBD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3278714"/>
            <a:ext cx="5772443" cy="3426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9122694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4877</TotalTime>
  <Words>821</Words>
  <Application>Microsoft Office PowerPoint</Application>
  <PresentationFormat>Широкоэкранный</PresentationFormat>
  <Paragraphs>117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Open Sans Light</vt:lpstr>
      <vt:lpstr>Verdana</vt:lpstr>
      <vt:lpstr>Office Theme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HP_notebook</cp:lastModifiedBy>
  <cp:revision>443</cp:revision>
  <dcterms:created xsi:type="dcterms:W3CDTF">2020-06-30T15:34:35Z</dcterms:created>
  <dcterms:modified xsi:type="dcterms:W3CDTF">2021-02-17T10:34:39Z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2020-06-30T00:00:00Z</vt:filetime>
  </property>
</Properties>
</file>