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13"/>
  </p:notesMasterIdLst>
  <p:sldIdLst>
    <p:sldId id="287" r:id="rId4"/>
    <p:sldId id="261" r:id="rId5"/>
    <p:sldId id="370" r:id="rId6"/>
    <p:sldId id="310" r:id="rId7"/>
    <p:sldId id="1410" r:id="rId8"/>
    <p:sldId id="1412" r:id="rId9"/>
    <p:sldId id="1411" r:id="rId10"/>
    <p:sldId id="336" r:id="rId11"/>
    <p:sldId id="296" r:id="rId1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66FFCC"/>
    <a:srgbClr val="66FF66"/>
    <a:srgbClr val="99FF66"/>
    <a:srgbClr val="00FF00"/>
    <a:srgbClr val="FFFF66"/>
    <a:srgbClr val="99CC00"/>
    <a:srgbClr val="000000"/>
    <a:srgbClr val="CCCC00"/>
    <a:srgbClr val="F7B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31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26210" y="1600200"/>
            <a:ext cx="11065790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Amaliy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mashg‘ulot</a:t>
            </a:r>
            <a:r>
              <a:rPr lang="en-US" altLang="ru-RU" sz="6000" b="1" dirty="0">
                <a:solidFill>
                  <a:srgbClr val="1E0AB6"/>
                </a:solidFill>
              </a:rPr>
              <a:t> (</a:t>
            </a:r>
            <a:r>
              <a:rPr lang="en-US" altLang="ru-RU" sz="6000" b="1" dirty="0" err="1">
                <a:solidFill>
                  <a:srgbClr val="1E0AB6"/>
                </a:solidFill>
              </a:rPr>
              <a:t>Markaziy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Osiyo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davlatlariga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qiyosiy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geografik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tavsif</a:t>
            </a:r>
            <a:r>
              <a:rPr lang="en-US" altLang="ru-RU" sz="6000" b="1" dirty="0">
                <a:solidFill>
                  <a:srgbClr val="1E0AB6"/>
                </a:solidFill>
              </a:rPr>
              <a:t>)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FCC170-C850-4142-B90C-5853DAD759E2}"/>
              </a:ext>
            </a:extLst>
          </p:cNvPr>
          <p:cNvSpPr/>
          <p:nvPr/>
        </p:nvSpPr>
        <p:spPr>
          <a:xfrm>
            <a:off x="2087104" y="5647492"/>
            <a:ext cx="801779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14299" y="838198"/>
            <a:ext cx="11963401" cy="7518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731519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1764B3-A077-46AF-A383-6F09A763C5BB}"/>
              </a:ext>
            </a:extLst>
          </p:cNvPr>
          <p:cNvSpPr/>
          <p:nvPr/>
        </p:nvSpPr>
        <p:spPr>
          <a:xfrm>
            <a:off x="609599" y="1610380"/>
            <a:ext cx="105918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davlatlariga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ru-RU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D16CE092-FA97-44DD-8DED-854A61458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405944"/>
              </p:ext>
            </p:extLst>
          </p:nvPr>
        </p:nvGraphicFramePr>
        <p:xfrm>
          <a:off x="126609" y="2232096"/>
          <a:ext cx="11951090" cy="454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73791">
                  <a:extLst>
                    <a:ext uri="{9D8B030D-6E8A-4147-A177-3AD203B41FA5}">
                      <a16:colId xmlns:a16="http://schemas.microsoft.com/office/drawing/2014/main" val="2908085973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1970070802"/>
                    </a:ext>
                  </a:extLst>
                </a:gridCol>
                <a:gridCol w="2214230">
                  <a:extLst>
                    <a:ext uri="{9D8B030D-6E8A-4147-A177-3AD203B41FA5}">
                      <a16:colId xmlns:a16="http://schemas.microsoft.com/office/drawing/2014/main" val="2092800883"/>
                    </a:ext>
                  </a:extLst>
                </a:gridCol>
                <a:gridCol w="2207526">
                  <a:extLst>
                    <a:ext uri="{9D8B030D-6E8A-4147-A177-3AD203B41FA5}">
                      <a16:colId xmlns:a16="http://schemas.microsoft.com/office/drawing/2014/main" val="3445676302"/>
                    </a:ext>
                  </a:extLst>
                </a:gridCol>
                <a:gridCol w="2093343">
                  <a:extLst>
                    <a:ext uri="{9D8B030D-6E8A-4147-A177-3AD203B41FA5}">
                      <a16:colId xmlns:a16="http://schemas.microsoft.com/office/drawing/2014/main" val="4094003219"/>
                    </a:ext>
                  </a:extLst>
                </a:gridCol>
              </a:tblGrid>
              <a:tr h="85131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Davlatlarning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Qozog‘iston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Qirg‘iziston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Turkmaniston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Tojikiston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07901"/>
                  </a:ext>
                </a:extLst>
              </a:tr>
              <a:tr h="223272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Geografik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o‘rni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noqulayligi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davlatlarini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bog‘lovchi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tranzit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yo‘llar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okeanidan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uzoqdaligi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Gidrografik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resurslar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yetarli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ta’minlanganligi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tog‘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tizmalaridan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Janubi-g‘arbiy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Kavkaz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davlatlarini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bog‘lab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okeanidan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uzoqdaligi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Gidrografik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resurslar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yetarli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ta’minlanganligi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tog‘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tizmalaridan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iboratligi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674513"/>
                  </a:ext>
                </a:extLst>
              </a:tr>
              <a:tr h="76463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km)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2724,9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kv.km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199,9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ming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kv.km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491,2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ming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kv.km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ming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kv.km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52887"/>
                  </a:ext>
                </a:extLst>
              </a:tr>
              <a:tr h="68816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Aholisi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18,4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mln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(2018-y.)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6,2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mln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(2018-y.)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5,9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mln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(2018-y.)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9,1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mln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(2018-y.)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88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81C08E-77F1-47DB-B88C-89977B6932E4}"/>
              </a:ext>
            </a:extLst>
          </p:cNvPr>
          <p:cNvSpPr/>
          <p:nvPr/>
        </p:nvSpPr>
        <p:spPr>
          <a:xfrm>
            <a:off x="6781800" y="3451361"/>
            <a:ext cx="685800" cy="8158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9937CF-744A-4C6B-82A2-7D466A6EFD76}"/>
              </a:ext>
            </a:extLst>
          </p:cNvPr>
          <p:cNvSpPr/>
          <p:nvPr/>
        </p:nvSpPr>
        <p:spPr>
          <a:xfrm>
            <a:off x="11353800" y="5105400"/>
            <a:ext cx="824132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8364B8-8984-453F-921A-C3DF5483743E}"/>
              </a:ext>
            </a:extLst>
          </p:cNvPr>
          <p:cNvSpPr/>
          <p:nvPr/>
        </p:nvSpPr>
        <p:spPr>
          <a:xfrm>
            <a:off x="9982200" y="5588616"/>
            <a:ext cx="533400" cy="279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5">
            <a:extLst>
              <a:ext uri="{FF2B5EF4-FFF2-40B4-BE49-F238E27FC236}">
                <a16:creationId xmlns:a16="http://schemas.microsoft.com/office/drawing/2014/main" id="{73F2C17F-12AE-4A17-887A-CD411D87E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257054"/>
              </p:ext>
            </p:extLst>
          </p:nvPr>
        </p:nvGraphicFramePr>
        <p:xfrm>
          <a:off x="95250" y="76200"/>
          <a:ext cx="12001499" cy="6682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2199">
                  <a:extLst>
                    <a:ext uri="{9D8B030D-6E8A-4147-A177-3AD203B41FA5}">
                      <a16:colId xmlns:a16="http://schemas.microsoft.com/office/drawing/2014/main" val="2908085973"/>
                    </a:ext>
                  </a:extLst>
                </a:gridCol>
                <a:gridCol w="2571751">
                  <a:extLst>
                    <a:ext uri="{9D8B030D-6E8A-4147-A177-3AD203B41FA5}">
                      <a16:colId xmlns:a16="http://schemas.microsoft.com/office/drawing/2014/main" val="1970070802"/>
                    </a:ext>
                  </a:extLst>
                </a:gridCol>
                <a:gridCol w="2152649">
                  <a:extLst>
                    <a:ext uri="{9D8B030D-6E8A-4147-A177-3AD203B41FA5}">
                      <a16:colId xmlns:a16="http://schemas.microsoft.com/office/drawing/2014/main" val="209280088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445676302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4094003219"/>
                    </a:ext>
                  </a:extLst>
                </a:gridCol>
              </a:tblGrid>
              <a:tr h="102923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Davlatlarning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Qozog‘iston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Qirg‘iziston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Turkmaniston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Tojikiston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07901"/>
                  </a:ext>
                </a:extLst>
              </a:tr>
              <a:tr h="71734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Aholi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zichligi</a:t>
                      </a:r>
                      <a:endParaRPr lang="en-US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km/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kishi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674513"/>
                  </a:ext>
                </a:extLst>
              </a:tr>
              <a:tr h="227678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Aholisi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joylashuvining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Janubidagi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sug‘orma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dehqonchilik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hududlarida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shimolidagi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sanoatlashgan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hududlarda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Dehqonchilik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Farg‘ona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vodiylarida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Amudaryo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Murg‘ob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Tajan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daryolarining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vodiylarida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Kopetdog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etagidagi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Kaspiy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Shimolidagi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Farg‘ona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vodiysi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janubi-g‘arbida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Vaxsh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vodiylarida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5288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Relyef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tog‘li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hudud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tog‘li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hudud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88546"/>
                  </a:ext>
                </a:extLst>
              </a:tr>
              <a:tr h="165300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foydali</a:t>
                      </a:r>
                      <a:r>
                        <a:rPr lang="en-US" sz="20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qazilmalari</a:t>
                      </a:r>
                      <a:endParaRPr lang="ru-RU" sz="20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Neft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toshko‘mir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temir, 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marganes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mis,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volfram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rux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qo‘rg‘oshin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Oltin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surma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simob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volfram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uran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qalayi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neft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tuzlar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Uran, oltin, kumush,  polimetall  rudalari.</a:t>
                      </a:r>
                      <a:endParaRPr lang="ru-RU" sz="200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142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9261B2D6-C148-44D8-B4B4-5EEE34232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82199"/>
              </p:ext>
            </p:extLst>
          </p:nvPr>
        </p:nvGraphicFramePr>
        <p:xfrm>
          <a:off x="76200" y="76200"/>
          <a:ext cx="12001499" cy="67257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90808597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9700708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9280088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445676302"/>
                    </a:ext>
                  </a:extLst>
                </a:gridCol>
                <a:gridCol w="2552699">
                  <a:extLst>
                    <a:ext uri="{9D8B030D-6E8A-4147-A177-3AD203B41FA5}">
                      <a16:colId xmlns:a16="http://schemas.microsoft.com/office/drawing/2014/main" val="4094003219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Davlatlarning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Qozog‘iston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Qirg‘iziston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Turkmaniston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Tojikiston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079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sv-SE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 resurslari bilan </a:t>
                      </a:r>
                    </a:p>
                    <a:p>
                      <a:pPr algn="ctr"/>
                      <a:r>
                        <a:rPr lang="sv-SE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ta’minlanganlik  darajasi va asosiy manbalari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ta’minlanmagan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Irtish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Ili,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Ural.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ta’minlangan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Norin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Talas.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ta’minlanmagan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Amudaryo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Qoraqum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kanali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ta’minlangan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Panj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Vaxsh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Amudaryo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Zarafshon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674513"/>
                  </a:ext>
                </a:extLst>
              </a:tr>
              <a:tr h="7668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stansiyalarining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 (90 %)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52887"/>
                  </a:ext>
                </a:extLst>
              </a:tr>
              <a:tr h="139476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Qishloq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xo‘jaligining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tarmoqlari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sabzavotchilik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sholichilik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polizchilik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qoramolchilik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yilqichilik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tuyachilik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paxta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kartoshka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sabzavot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kungaboqar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tamaki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yetishtirish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echkichilik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qoramolchilik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yilqichilik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paxtachilik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sifatli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ingichka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tolali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paxta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uzumchilik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qorako‘lchilik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yilqichilik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paxtachilik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bog‘dorchilik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uzumchilik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qoramolchilik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pillachilik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88546"/>
                  </a:ext>
                </a:extLst>
              </a:tr>
              <a:tr h="102153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Sanoatning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800" b="1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tarmoqlari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Neft-gaz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ko‘mir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metallurgiya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mashinasozlik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Tog‘-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oziq-ovqat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mashinasozlik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ko‘mir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Yoqilg‘i-energetika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to‘qimachilik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tikuvchilik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gilamdo‘zlik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metallurgiya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tog‘-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qurilish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materiallari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142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1066800"/>
            <a:ext cx="11887200" cy="990600"/>
          </a:xfrm>
          <a:prstGeom prst="rect">
            <a:avLst/>
          </a:prstGeom>
          <a:solidFill>
            <a:srgbClr val="F7B7F2"/>
          </a:solidFill>
          <a:ln>
            <a:solidFill>
              <a:srgbClr val="F7B7F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ACE8D0-EBD3-41BA-BC92-51DD35B2E65B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A2ACEF9A-5545-4F0D-BFE6-45532CB8ABC5}"/>
              </a:ext>
            </a:extLst>
          </p:cNvPr>
          <p:cNvSpPr/>
          <p:nvPr/>
        </p:nvSpPr>
        <p:spPr>
          <a:xfrm>
            <a:off x="1546225" y="3332799"/>
            <a:ext cx="3200400" cy="51530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Relief Map Of Kyrgyzstan With Shaded Relief. Stock Photo, Picture And  Royalty Free Image. Image 65419745.">
            <a:extLst>
              <a:ext uri="{FF2B5EF4-FFF2-40B4-BE49-F238E27FC236}">
                <a16:creationId xmlns:a16="http://schemas.microsoft.com/office/drawing/2014/main" id="{815EBF2F-E5A8-432F-B49B-E9CECCE00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3" y="3904705"/>
            <a:ext cx="5454797" cy="278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ajikistan Info | Pamir Central Asia">
            <a:extLst>
              <a:ext uri="{FF2B5EF4-FFF2-40B4-BE49-F238E27FC236}">
                <a16:creationId xmlns:a16="http://schemas.microsoft.com/office/drawing/2014/main" id="{4ACA88E9-DFA3-45AE-8F91-D26D8481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49" y="3969167"/>
            <a:ext cx="5181599" cy="281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96DAA4AE-0360-4199-955D-2EA8B1CB4A31}"/>
              </a:ext>
            </a:extLst>
          </p:cNvPr>
          <p:cNvSpPr/>
          <p:nvPr/>
        </p:nvSpPr>
        <p:spPr>
          <a:xfrm>
            <a:off x="7827548" y="3365680"/>
            <a:ext cx="3200400" cy="51530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54E8E1-1BC9-404C-BAFA-0CEBD889904D}"/>
              </a:ext>
            </a:extLst>
          </p:cNvPr>
          <p:cNvSpPr/>
          <p:nvPr/>
        </p:nvSpPr>
        <p:spPr>
          <a:xfrm>
            <a:off x="152400" y="2209800"/>
            <a:ext cx="11866148" cy="990600"/>
          </a:xfrm>
          <a:prstGeom prst="rect">
            <a:avLst/>
          </a:prstGeom>
          <a:solidFill>
            <a:srgbClr val="FFFF00"/>
          </a:solidFill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Gidrografik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Transport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1066800"/>
            <a:ext cx="11887200" cy="990600"/>
          </a:xfrm>
          <a:prstGeom prst="rect">
            <a:avLst/>
          </a:prstGeom>
          <a:solidFill>
            <a:srgbClr val="F7B7F2"/>
          </a:solidFill>
          <a:ln>
            <a:solidFill>
              <a:srgbClr val="F7B7F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ACE8D0-EBD3-41BA-BC92-51DD35B2E65B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еографическая Карта Казахстана - applicationsiq">
            <a:extLst>
              <a:ext uri="{FF2B5EF4-FFF2-40B4-BE49-F238E27FC236}">
                <a16:creationId xmlns:a16="http://schemas.microsoft.com/office/drawing/2014/main" id="{E61588AF-A686-497A-9242-1A5F6AE6A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22703"/>
            <a:ext cx="5029200" cy="28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ighly Detailed Physical Map Of The Turkmenistan,in Vector Format,with..  Royalty Free Cliparts, Vectors, And Stock Illustration. Image 125260013.">
            <a:extLst>
              <a:ext uri="{FF2B5EF4-FFF2-40B4-BE49-F238E27FC236}">
                <a16:creationId xmlns:a16="http://schemas.microsoft.com/office/drawing/2014/main" id="{B2A8C28B-8DFD-4A35-8411-833A0B570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935437"/>
            <a:ext cx="4967067" cy="280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80B7D5B9-0271-440A-9085-DBA969C1867C}"/>
              </a:ext>
            </a:extLst>
          </p:cNvPr>
          <p:cNvSpPr/>
          <p:nvPr/>
        </p:nvSpPr>
        <p:spPr>
          <a:xfrm>
            <a:off x="1546225" y="3332799"/>
            <a:ext cx="3200400" cy="51530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A8BCB25-2780-4ABF-8C61-AEA15217ADE6}"/>
              </a:ext>
            </a:extLst>
          </p:cNvPr>
          <p:cNvSpPr/>
          <p:nvPr/>
        </p:nvSpPr>
        <p:spPr>
          <a:xfrm>
            <a:off x="7445375" y="3332798"/>
            <a:ext cx="3200400" cy="515301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DCDEEFD-CEE7-4C67-8122-E302D22D91A3}"/>
              </a:ext>
            </a:extLst>
          </p:cNvPr>
          <p:cNvSpPr/>
          <p:nvPr/>
        </p:nvSpPr>
        <p:spPr>
          <a:xfrm>
            <a:off x="97252" y="2209800"/>
            <a:ext cx="12018548" cy="990600"/>
          </a:xfrm>
          <a:prstGeom prst="rect">
            <a:avLst/>
          </a:prstGeom>
          <a:solidFill>
            <a:srgbClr val="66FFCC"/>
          </a:solidFill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resurslaridan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3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ADAA69E-2DB6-4395-882C-6140FFDB1B87}"/>
              </a:ext>
            </a:extLst>
          </p:cNvPr>
          <p:cNvSpPr/>
          <p:nvPr/>
        </p:nvSpPr>
        <p:spPr>
          <a:xfrm>
            <a:off x="94371" y="990600"/>
            <a:ext cx="12003258" cy="13716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62EDF2-5D17-432B-83EE-CE1C1F92F4F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A165B8FF-F7E5-445A-8B24-FBCF5F6FB4AB}"/>
              </a:ext>
            </a:extLst>
          </p:cNvPr>
          <p:cNvSpPr/>
          <p:nvPr/>
        </p:nvSpPr>
        <p:spPr>
          <a:xfrm>
            <a:off x="6570362" y="2514600"/>
            <a:ext cx="5527267" cy="4267200"/>
          </a:xfrm>
          <a:prstGeom prst="fram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шеврон 4">
            <a:extLst>
              <a:ext uri="{FF2B5EF4-FFF2-40B4-BE49-F238E27FC236}">
                <a16:creationId xmlns:a16="http://schemas.microsoft.com/office/drawing/2014/main" id="{51AD574F-DA91-4361-886D-94AB4B864C32}"/>
              </a:ext>
            </a:extLst>
          </p:cNvPr>
          <p:cNvSpPr/>
          <p:nvPr/>
        </p:nvSpPr>
        <p:spPr>
          <a:xfrm>
            <a:off x="5638800" y="4501662"/>
            <a:ext cx="825578" cy="683849"/>
          </a:xfrm>
          <a:prstGeom prst="chevr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Физико-географические характеристики региона">
            <a:extLst>
              <a:ext uri="{FF2B5EF4-FFF2-40B4-BE49-F238E27FC236}">
                <a16:creationId xmlns:a16="http://schemas.microsoft.com/office/drawing/2014/main" id="{123238DB-7137-4EC1-BEB5-15A7845F9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1" y="2481578"/>
            <a:ext cx="5438446" cy="430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54C12A-7696-4985-A3C0-4C7DDCD3BE72}"/>
              </a:ext>
            </a:extLst>
          </p:cNvPr>
          <p:cNvSpPr/>
          <p:nvPr/>
        </p:nvSpPr>
        <p:spPr>
          <a:xfrm>
            <a:off x="7162800" y="3124200"/>
            <a:ext cx="4343400" cy="304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52400" y="1066800"/>
            <a:ext cx="11887200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sharoitining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jihatlarini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29F8B3-9542-47C4-961B-402011B5F50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усеченные верхние углы 2">
            <a:extLst>
              <a:ext uri="{FF2B5EF4-FFF2-40B4-BE49-F238E27FC236}">
                <a16:creationId xmlns:a16="http://schemas.microsoft.com/office/drawing/2014/main" id="{1594F3D6-DB36-412C-85FC-98A52B744606}"/>
              </a:ext>
            </a:extLst>
          </p:cNvPr>
          <p:cNvSpPr/>
          <p:nvPr/>
        </p:nvSpPr>
        <p:spPr>
          <a:xfrm>
            <a:off x="7315200" y="2234863"/>
            <a:ext cx="4724400" cy="4470737"/>
          </a:xfrm>
          <a:prstGeom prst="snip2SameRect">
            <a:avLst/>
          </a:prstGeom>
          <a:ln>
            <a:solidFill>
              <a:srgbClr val="1E0AB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to‘plovchi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sarflovchi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2050-yilda Markaziy Osiyo aholisi qancha bo'ladi?">
            <a:extLst>
              <a:ext uri="{FF2B5EF4-FFF2-40B4-BE49-F238E27FC236}">
                <a16:creationId xmlns:a16="http://schemas.microsoft.com/office/drawing/2014/main" id="{DF965F38-899E-4B95-88EE-5A18A9D1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36035"/>
            <a:ext cx="7010400" cy="446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599"/>
            <a:ext cx="11887200" cy="21336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davlatlariga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topshiriqlarni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bajaring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boyiting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278714"/>
            <a:ext cx="5772443" cy="3432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3278714"/>
            <a:ext cx="5772443" cy="3426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4877</TotalTime>
  <Words>821</Words>
  <Application>Microsoft Office PowerPoint</Application>
  <PresentationFormat>Широкоэкранный</PresentationFormat>
  <Paragraphs>117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443</cp:revision>
  <dcterms:created xsi:type="dcterms:W3CDTF">2020-06-30T15:34:35Z</dcterms:created>
  <dcterms:modified xsi:type="dcterms:W3CDTF">2021-02-17T10:34:39Z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