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1"/>
  </p:notesMasterIdLst>
  <p:sldIdLst>
    <p:sldId id="287" r:id="rId4"/>
    <p:sldId id="261" r:id="rId5"/>
    <p:sldId id="370" r:id="rId6"/>
    <p:sldId id="310" r:id="rId7"/>
    <p:sldId id="1410" r:id="rId8"/>
    <p:sldId id="371" r:id="rId9"/>
    <p:sldId id="1411" r:id="rId10"/>
    <p:sldId id="336" r:id="rId11"/>
    <p:sldId id="315" r:id="rId12"/>
    <p:sldId id="1412" r:id="rId13"/>
    <p:sldId id="1418" r:id="rId14"/>
    <p:sldId id="316" r:id="rId15"/>
    <p:sldId id="1414" r:id="rId16"/>
    <p:sldId id="1419" r:id="rId17"/>
    <p:sldId id="1417" r:id="rId18"/>
    <p:sldId id="1416" r:id="rId19"/>
    <p:sldId id="296" r:id="rId20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FFCC"/>
    <a:srgbClr val="00FF00"/>
    <a:srgbClr val="99CC00"/>
    <a:srgbClr val="000000"/>
    <a:srgbClr val="CCCC00"/>
    <a:srgbClr val="1E0AB6"/>
    <a:srgbClr val="F7B7F2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91" autoAdjust="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8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98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762000" y="1066800"/>
            <a:ext cx="6649161" cy="409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Tojikiston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Respublikasi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9218" name="Picture 2" descr="Tajikistan Flag GIF | All Waving Flags">
            <a:extLst>
              <a:ext uri="{FF2B5EF4-FFF2-40B4-BE49-F238E27FC236}">
                <a16:creationId xmlns:a16="http://schemas.microsoft.com/office/drawing/2014/main" id="{A6736E29-3F19-4A7F-9617-91431D741C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60403"/>
            <a:ext cx="5029200" cy="32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561538" y="5617748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13849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yetishmovchiligi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347BA4-CAAE-4B4C-BBBD-BE0B2673A78C}"/>
              </a:ext>
            </a:extLst>
          </p:cNvPr>
          <p:cNvSpPr/>
          <p:nvPr/>
        </p:nvSpPr>
        <p:spPr>
          <a:xfrm>
            <a:off x="76199" y="5505271"/>
            <a:ext cx="1203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shimolidagi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Vaxsh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tog‘larida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vodiylari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yonbag‘irlaridagi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mayda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qishloqlarda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tarqoq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ru-RU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Ethnic Composition Of The Population Of Tajikistan - WorldAtlas">
            <a:extLst>
              <a:ext uri="{FF2B5EF4-FFF2-40B4-BE49-F238E27FC236}">
                <a16:creationId xmlns:a16="http://schemas.microsoft.com/office/drawing/2014/main" id="{EBE2338A-B81F-4E62-9181-FF0A73FB2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3" y="2439118"/>
            <a:ext cx="5791197" cy="304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UNFPA - United Nations Population Fund">
            <a:extLst>
              <a:ext uri="{FF2B5EF4-FFF2-40B4-BE49-F238E27FC236}">
                <a16:creationId xmlns:a16="http://schemas.microsoft.com/office/drawing/2014/main" id="{A311CAE9-0D12-4D7D-8CED-A190B2B68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5"/>
          <a:stretch/>
        </p:blipFill>
        <p:spPr bwMode="auto">
          <a:xfrm>
            <a:off x="6019802" y="2439118"/>
            <a:ext cx="6019798" cy="304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18158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85 %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ortadigan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rayonlarda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6347BA4-CAAE-4B4C-BBBD-BE0B2673A78C}"/>
              </a:ext>
            </a:extLst>
          </p:cNvPr>
          <p:cNvSpPr/>
          <p:nvPr/>
        </p:nvSpPr>
        <p:spPr>
          <a:xfrm>
            <a:off x="76199" y="5410200"/>
            <a:ext cx="1203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Badaxshon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viloyatida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tojiklar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qardosh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guruh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mahalliy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elatlar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vaxanlar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rushanlar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ishkashimlar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yozg‘ulamlar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vakillari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qirg‘izlar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Tajikistan Topic Archives | Travel Begins at 40">
            <a:extLst>
              <a:ext uri="{FF2B5EF4-FFF2-40B4-BE49-F238E27FC236}">
                <a16:creationId xmlns:a16="http://schemas.microsoft.com/office/drawing/2014/main" id="{0938E1AB-E13D-4270-98CB-62B7D791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7" y="2831447"/>
            <a:ext cx="3861583" cy="25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Population of Tajikistan projected to near 9.5 million in 2020 - AKIpress  News Agency">
            <a:extLst>
              <a:ext uri="{FF2B5EF4-FFF2-40B4-BE49-F238E27FC236}">
                <a16:creationId xmlns:a16="http://schemas.microsoft.com/office/drawing/2014/main" id="{3DA29FD5-A43D-4DD6-9C3F-924F2DD0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007" y="2842938"/>
            <a:ext cx="3861584" cy="257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owruz dances - Dushanbe photo - Damon Lynch photos at pbase.com">
            <a:extLst>
              <a:ext uri="{FF2B5EF4-FFF2-40B4-BE49-F238E27FC236}">
                <a16:creationId xmlns:a16="http://schemas.microsoft.com/office/drawing/2014/main" id="{EB82FBC8-8E72-4986-89CC-9C63AE23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2842938"/>
            <a:ext cx="4038602" cy="25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152400" y="990600"/>
            <a:ext cx="11811000" cy="1371601"/>
          </a:xfrm>
          <a:prstGeom prst="round2Diag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pastroq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agrar</a:t>
            </a:r>
            <a:r>
              <a:rPr lang="en-US" sz="3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-industrial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b="1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599E986-1755-4624-8A54-30FF88A18F76}"/>
              </a:ext>
            </a:extLst>
          </p:cNvPr>
          <p:cNvSpPr/>
          <p:nvPr/>
        </p:nvSpPr>
        <p:spPr>
          <a:xfrm>
            <a:off x="141849" y="5610723"/>
            <a:ext cx="118215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sanoatining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tog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‘-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kon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qurilish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materiallari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290" name="Picture 2" descr="Миннацэкономики РК: реальный рост ВВП прогнозируется на уровне 2,8% в 2021  году. DailyNews.kz - новости Казахстана каждый день">
            <a:extLst>
              <a:ext uri="{FF2B5EF4-FFF2-40B4-BE49-F238E27FC236}">
                <a16:creationId xmlns:a16="http://schemas.microsoft.com/office/drawing/2014/main" id="{F546B0A2-54A0-4A6C-A7C1-118B70440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9" y="2514601"/>
            <a:ext cx="4049151" cy="30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Казахстан планирует показать больший рост экономики по сравнению с Россией  в 2018 г.">
            <a:extLst>
              <a:ext uri="{FF2B5EF4-FFF2-40B4-BE49-F238E27FC236}">
                <a16:creationId xmlns:a16="http://schemas.microsoft.com/office/drawing/2014/main" id="{59AB70C3-25A2-461B-97A8-0EA2B7861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14601"/>
            <a:ext cx="3972951" cy="30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Топ-10 стран, которые повлияют на глобальный рост экономики в 2024 году |  Inbusiness">
            <a:extLst>
              <a:ext uri="{FF2B5EF4-FFF2-40B4-BE49-F238E27FC236}">
                <a16:creationId xmlns:a16="http://schemas.microsoft.com/office/drawing/2014/main" id="{058EDB98-404B-461F-B092-4DF70536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14600"/>
            <a:ext cx="3733800" cy="305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E329B-03A0-46F6-810C-D929965382C1}"/>
              </a:ext>
            </a:extLst>
          </p:cNvPr>
          <p:cNvSpPr/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D0F34E-5FDB-41E7-8DA3-FA18CD6E9101}"/>
              </a:ext>
            </a:extLst>
          </p:cNvPr>
          <p:cNvSpPr/>
          <p:nvPr/>
        </p:nvSpPr>
        <p:spPr>
          <a:xfrm>
            <a:off x="152400" y="1103054"/>
            <a:ext cx="11887200" cy="24006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Tursunzoda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keltiriladigan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chiqaradigan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energiyasidan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faoliyat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Alyuminiy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pic>
        <p:nvPicPr>
          <p:cNvPr id="13314" name="Picture 2" descr="Tojikistonda yangi alyuminiy zavodi quriladi">
            <a:extLst>
              <a:ext uri="{FF2B5EF4-FFF2-40B4-BE49-F238E27FC236}">
                <a16:creationId xmlns:a16="http://schemas.microsoft.com/office/drawing/2014/main" id="{DE8FA963-62D3-4A8D-9BF9-1A7B42E0F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988" y="3579824"/>
            <a:ext cx="5751338" cy="324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ojikistonda O'zbekiston uchun GES quriladi">
            <a:extLst>
              <a:ext uri="{FF2B5EF4-FFF2-40B4-BE49-F238E27FC236}">
                <a16:creationId xmlns:a16="http://schemas.microsoft.com/office/drawing/2014/main" id="{0F510271-9796-4AEF-A779-33210193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1" y="3579824"/>
            <a:ext cx="5537395" cy="32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ОДОСБРОС ГЭС НУРЕК. WATERFALL NORAK 🏔">
            <a:hlinkClick r:id="" action="ppaction://media"/>
            <a:extLst>
              <a:ext uri="{FF2B5EF4-FFF2-40B4-BE49-F238E27FC236}">
                <a16:creationId xmlns:a16="http://schemas.microsoft.com/office/drawing/2014/main" id="{6502663D-D3FA-49E7-8803-C11AFB752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888" y="3579151"/>
            <a:ext cx="5947112" cy="324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9E329B-03A0-46F6-810C-D929965382C1}"/>
              </a:ext>
            </a:extLst>
          </p:cNvPr>
          <p:cNvSpPr/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D0F34E-5FDB-41E7-8DA3-FA18CD6E9101}"/>
              </a:ext>
            </a:extLst>
          </p:cNvPr>
          <p:cNvSpPr/>
          <p:nvPr/>
        </p:nvSpPr>
        <p:spPr>
          <a:xfrm>
            <a:off x="152400" y="1103054"/>
            <a:ext cx="1188720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GESlarga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Vaxsh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pic>
        <p:nvPicPr>
          <p:cNvPr id="14338" name="Picture 2" descr="2025 йилга бориб тўқимачилик маҳсулотлари экспорти ҳажми 7 млрд АҚШ  долларига етказилади — Президент қарори">
            <a:extLst>
              <a:ext uri="{FF2B5EF4-FFF2-40B4-BE49-F238E27FC236}">
                <a16:creationId xmlns:a16="http://schemas.microsoft.com/office/drawing/2014/main" id="{CE59E1D3-A94F-4EE8-A862-7BBF04A64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54500"/>
            <a:ext cx="5791200" cy="3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В Таджикистане на 6.4% снизились объемы производства электричества |  NOVOSTI.TJ">
            <a:extLst>
              <a:ext uri="{FF2B5EF4-FFF2-40B4-BE49-F238E27FC236}">
                <a16:creationId xmlns:a16="http://schemas.microsoft.com/office/drawing/2014/main" id="{B7F3DB06-D3EE-45D5-B308-FF004061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54500"/>
            <a:ext cx="5943600" cy="352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8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1037272"/>
            <a:ext cx="11887200" cy="14773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bog‘dorchilik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eksportbop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mahsulotlari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Иҷрои нақшаи ҷамъоварии пахта бори нахуст тайи чанд соли охир | Хабарҳои  Тоҷикистон ASIA-Plus">
            <a:extLst>
              <a:ext uri="{FF2B5EF4-FFF2-40B4-BE49-F238E27FC236}">
                <a16:creationId xmlns:a16="http://schemas.microsoft.com/office/drawing/2014/main" id="{C8A13B0A-A44D-4A31-8DEF-39067C3A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51986"/>
            <a:ext cx="5864225" cy="40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ПРОДАЖА ВИНОГРАДНИКИ В КРЫМУ, земли под виноградники КРЫМА, ВИНЗАВОДЫ в  КРЫМУ, КУПИТЬ ВИНОГРАДНИК в КРЫМУ, выращивание винограда КРЫМ, ПРОДАЖА  ВИНОГРАДНИКОВ в КРЫМУ, ЗЕМЛИ с виноградниками, ВИНОКУРНИ, ВИНОДЕЛЬНИ,  КОНЬЯЧНЫЕ ЗАВОДЫ, КРЫМ ...">
            <a:extLst>
              <a:ext uri="{FF2B5EF4-FFF2-40B4-BE49-F238E27FC236}">
                <a16:creationId xmlns:a16="http://schemas.microsoft.com/office/drawing/2014/main" id="{AC8B6B7E-40CC-42C1-993A-E086EFDA4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6" y="2651985"/>
            <a:ext cx="5864224" cy="40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5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A61C53-9F2F-48D1-AF58-A9E1336DC2CF}"/>
              </a:ext>
            </a:extLst>
          </p:cNvPr>
          <p:cNvSpPr/>
          <p:nvPr/>
        </p:nvSpPr>
        <p:spPr>
          <a:xfrm>
            <a:off x="152400" y="990600"/>
            <a:ext cx="11887200" cy="2677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E0AB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Sug‘orma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dehqonchiligi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oralig‘idagi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vodiylarida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ammo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egallagani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zichligining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yuqoriligi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haydaladigan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maydonlarning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taqchilligini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keltirib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chiqarmoqda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Tog‘-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yaylov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qo‘ychilikka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ixtisoslashgan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qatorida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pillachilik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O`zbekistonda zotdor mollarni ko`paytirish uchun tayyorlanayotgan sun`iy  urug`lantirish vositalari eksport qilinadi - Darakchi">
            <a:extLst>
              <a:ext uri="{FF2B5EF4-FFF2-40B4-BE49-F238E27FC236}">
                <a16:creationId xmlns:a16="http://schemas.microsoft.com/office/drawing/2014/main" id="{33E2FF2D-72B5-4FF4-B67A-6012CA2EF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71900"/>
            <a:ext cx="4038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88D88-5658-4752-BD61-E35476D8D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771899"/>
            <a:ext cx="4038600" cy="2933700"/>
          </a:xfrm>
          <a:prstGeom prst="rect">
            <a:avLst/>
          </a:prstGeom>
        </p:spPr>
      </p:pic>
      <p:pic>
        <p:nvPicPr>
          <p:cNvPr id="16390" name="Picture 6" descr="Oʻzbekistonda uyda pilla yetishtiruvchilar daromad soligʻi toʻlamaydigan  boʻldi">
            <a:extLst>
              <a:ext uri="{FF2B5EF4-FFF2-40B4-BE49-F238E27FC236}">
                <a16:creationId xmlns:a16="http://schemas.microsoft.com/office/drawing/2014/main" id="{D0558BB2-CBA6-4A4C-A319-F9604B1B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9" y="3783621"/>
            <a:ext cx="3657601" cy="293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3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9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1754714"/>
            <a:ext cx="11734799" cy="152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Tojikiston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geografik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o‘rnida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qanday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imkoniyatlar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mavjud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ekanligini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izohlang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3318" name="Picture 6" descr="How to Focus on Homework with ADHD">
            <a:extLst>
              <a:ext uri="{FF2B5EF4-FFF2-40B4-BE49-F238E27FC236}">
                <a16:creationId xmlns:a16="http://schemas.microsoft.com/office/drawing/2014/main" id="{93B2570B-56E6-49BC-9029-79DC5E0F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955" y="3429000"/>
            <a:ext cx="5772443" cy="328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Шайтон мойи» сотилади... ёхуд «ўйнаб» китоб чиқариш қачон тугайди?">
            <a:extLst>
              <a:ext uri="{FF2B5EF4-FFF2-40B4-BE49-F238E27FC236}">
                <a16:creationId xmlns:a16="http://schemas.microsoft.com/office/drawing/2014/main" id="{9DF2F870-EFE3-46A9-AC52-1931C4CBD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3429000"/>
            <a:ext cx="577244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1066801"/>
            <a:ext cx="11963401" cy="16763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janubi-sharqida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Hisor-Oloy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Afg‘oniston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AAA148-FA6A-493E-A53F-5F15D08CC3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3125" t="15539" r="32500" b="18874"/>
          <a:stretch/>
        </p:blipFill>
        <p:spPr>
          <a:xfrm>
            <a:off x="6961981" y="2858204"/>
            <a:ext cx="4876800" cy="39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Vector color map of Tajikistan Stock Photo - Alamy">
            <a:extLst>
              <a:ext uri="{FF2B5EF4-FFF2-40B4-BE49-F238E27FC236}">
                <a16:creationId xmlns:a16="http://schemas.microsoft.com/office/drawing/2014/main" id="{1BADED11-3CC5-48CA-A442-DD8070E187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30001"/>
          <a:stretch/>
        </p:blipFill>
        <p:spPr bwMode="auto">
          <a:xfrm>
            <a:off x="353219" y="2927312"/>
            <a:ext cx="6456363" cy="380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4A6BF4-2478-4F70-B51F-3DDA717FF91A}"/>
              </a:ext>
            </a:extLst>
          </p:cNvPr>
          <p:cNvSpPr/>
          <p:nvPr/>
        </p:nvSpPr>
        <p:spPr>
          <a:xfrm>
            <a:off x="3657600" y="1219200"/>
            <a:ext cx="1600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9D951CF-15F2-4F68-80BB-7E015790D9A7}"/>
              </a:ext>
            </a:extLst>
          </p:cNvPr>
          <p:cNvSpPr/>
          <p:nvPr/>
        </p:nvSpPr>
        <p:spPr>
          <a:xfrm>
            <a:off x="2667000" y="6629400"/>
            <a:ext cx="1905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8C83B8-91B0-4836-90EB-DCEFFADFEAF9}"/>
              </a:ext>
            </a:extLst>
          </p:cNvPr>
          <p:cNvSpPr/>
          <p:nvPr/>
        </p:nvSpPr>
        <p:spPr>
          <a:xfrm>
            <a:off x="381000" y="2590800"/>
            <a:ext cx="990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CA23C92-F58D-454A-9D6E-E71F79CED914}"/>
              </a:ext>
            </a:extLst>
          </p:cNvPr>
          <p:cNvSpPr/>
          <p:nvPr/>
        </p:nvSpPr>
        <p:spPr>
          <a:xfrm>
            <a:off x="228599" y="5943600"/>
            <a:ext cx="914401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1F67AA6-4889-44C5-87A3-E116F8712E3F}"/>
              </a:ext>
            </a:extLst>
          </p:cNvPr>
          <p:cNvSpPr/>
          <p:nvPr/>
        </p:nvSpPr>
        <p:spPr>
          <a:xfrm>
            <a:off x="152400" y="989552"/>
            <a:ext cx="11887199" cy="206210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Iqtisodiy-geografik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chiqish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rivojlantirishning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noqulay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707040-0AAB-4775-B502-6CFC21BF6ADA}"/>
              </a:ext>
            </a:extLst>
          </p:cNvPr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81C08E-77F1-47DB-B88C-89977B6932E4}"/>
              </a:ext>
            </a:extLst>
          </p:cNvPr>
          <p:cNvSpPr/>
          <p:nvPr/>
        </p:nvSpPr>
        <p:spPr>
          <a:xfrm>
            <a:off x="6781800" y="3451361"/>
            <a:ext cx="685800" cy="815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79937CF-744A-4C6B-82A2-7D466A6EFD76}"/>
              </a:ext>
            </a:extLst>
          </p:cNvPr>
          <p:cNvSpPr/>
          <p:nvPr/>
        </p:nvSpPr>
        <p:spPr>
          <a:xfrm>
            <a:off x="11353800" y="5105400"/>
            <a:ext cx="824132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8364B8-8984-453F-921A-C3DF5483743E}"/>
              </a:ext>
            </a:extLst>
          </p:cNvPr>
          <p:cNvSpPr/>
          <p:nvPr/>
        </p:nvSpPr>
        <p:spPr>
          <a:xfrm>
            <a:off x="9982200" y="5588616"/>
            <a:ext cx="533400" cy="279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Tajikistan Info | Pamir Central Asia">
            <a:extLst>
              <a:ext uri="{FF2B5EF4-FFF2-40B4-BE49-F238E27FC236}">
                <a16:creationId xmlns:a16="http://schemas.microsoft.com/office/drawing/2014/main" id="{4ACA88E9-DFA3-45AE-8F91-D26D8481E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8" y="3126807"/>
            <a:ext cx="5547361" cy="35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ᐈ Таджикистан карты фото, фотографии карта таджикистана | скачать на  Depositphotos®">
            <a:extLst>
              <a:ext uri="{FF2B5EF4-FFF2-40B4-BE49-F238E27FC236}">
                <a16:creationId xmlns:a16="http://schemas.microsoft.com/office/drawing/2014/main" id="{3F21225D-EE22-4792-831E-6DFA92BEA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3333" r="4167" b="12222"/>
          <a:stretch/>
        </p:blipFill>
        <p:spPr bwMode="auto">
          <a:xfrm>
            <a:off x="5867400" y="3126807"/>
            <a:ext cx="6089324" cy="35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248400" y="1219200"/>
            <a:ext cx="5813386" cy="526297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prezidentlik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Ma’muriy-hududiy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birmuncha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murakkab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muxtor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viloyat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Badaxshon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bo‘ysunadigan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(Dushanbe)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 ta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Dushanbe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janubi-g‘arbidagi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000000"/>
              </a:solidFill>
            </a:endParaRPr>
          </a:p>
        </p:txBody>
      </p:sp>
      <p:pic>
        <p:nvPicPr>
          <p:cNvPr id="3074" name="Picture 2" descr="Tajikistan Map (Political) - Worldometer">
            <a:extLst>
              <a:ext uri="{FF2B5EF4-FFF2-40B4-BE49-F238E27FC236}">
                <a16:creationId xmlns:a16="http://schemas.microsoft.com/office/drawing/2014/main" id="{AF7BCDD4-C3E9-4DC8-856D-8BA7D5AFA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49780"/>
            <a:ext cx="6072554" cy="46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52400" y="990600"/>
            <a:ext cx="5715000" cy="5774788"/>
          </a:xfrm>
          <a:prstGeom prst="rect">
            <a:avLst/>
          </a:prstGeom>
          <a:solidFill>
            <a:srgbClr val="F7B7F2"/>
          </a:solidFill>
          <a:ln>
            <a:solidFill>
              <a:srgbClr val="F7B7F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qo‘shni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Qirg‘iziston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mamlakatdir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90 % dan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tizmalari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Tojikistonning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4000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metrdan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egallaydi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77F9327-5F0D-4E56-A4A9-5E444E9B94CA}"/>
              </a:ext>
            </a:extLst>
          </p:cNvPr>
          <p:cNvSpPr/>
          <p:nvPr/>
        </p:nvSpPr>
        <p:spPr>
          <a:xfrm>
            <a:off x="6019800" y="3943078"/>
            <a:ext cx="5949462" cy="283872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Ismoil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Somoniy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cho‘qqisi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(7495 m.).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C67D68-C139-4E85-A1A1-8849DB3D5B04}"/>
              </a:ext>
            </a:extLst>
          </p:cNvPr>
          <p:cNvSpPr/>
          <p:nvPr/>
        </p:nvSpPr>
        <p:spPr>
          <a:xfrm>
            <a:off x="6705600" y="3017519"/>
            <a:ext cx="2438400" cy="7467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Tajikistan Info | Pamir Central Asia">
            <a:extLst>
              <a:ext uri="{FF2B5EF4-FFF2-40B4-BE49-F238E27FC236}">
                <a16:creationId xmlns:a16="http://schemas.microsoft.com/office/drawing/2014/main" id="{ED5C9E27-654E-4FF3-BF19-8B116D8F6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990600"/>
            <a:ext cx="5949462" cy="27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990600"/>
            <a:ext cx="11794587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ma’danlar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boy.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kumush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polimetall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rudalarining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bor. Ammo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yoqilg‘i-energetika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boy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86AE00-0A1D-44CA-AB16-4A76F43CEFDE}"/>
              </a:ext>
            </a:extLst>
          </p:cNvPr>
          <p:cNvSpPr/>
          <p:nvPr/>
        </p:nvSpPr>
        <p:spPr>
          <a:xfrm>
            <a:off x="3724420" y="3978040"/>
            <a:ext cx="1752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Какими запасами богат Таджикистан? | Новости Таджикистана на TajWeek.tj">
            <a:extLst>
              <a:ext uri="{FF2B5EF4-FFF2-40B4-BE49-F238E27FC236}">
                <a16:creationId xmlns:a16="http://schemas.microsoft.com/office/drawing/2014/main" id="{FAEE7CA3-C637-45C2-AC1D-BF3FFE06D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24" t="6746"/>
          <a:stretch/>
        </p:blipFill>
        <p:spPr bwMode="auto">
          <a:xfrm>
            <a:off x="168813" y="2696248"/>
            <a:ext cx="5218787" cy="400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1BC0798-CA09-4517-A308-706BC7E32804}"/>
              </a:ext>
            </a:extLst>
          </p:cNvPr>
          <p:cNvSpPr/>
          <p:nvPr/>
        </p:nvSpPr>
        <p:spPr>
          <a:xfrm>
            <a:off x="2895600" y="2712660"/>
            <a:ext cx="2362200" cy="11735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F729BD-C6D2-4A93-AC63-117273372063}"/>
              </a:ext>
            </a:extLst>
          </p:cNvPr>
          <p:cNvSpPr/>
          <p:nvPr/>
        </p:nvSpPr>
        <p:spPr>
          <a:xfrm>
            <a:off x="168813" y="2712660"/>
            <a:ext cx="745587" cy="126538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9830C9A-DF5A-4A61-8C95-322A71281B45}"/>
              </a:ext>
            </a:extLst>
          </p:cNvPr>
          <p:cNvSpPr/>
          <p:nvPr/>
        </p:nvSpPr>
        <p:spPr>
          <a:xfrm>
            <a:off x="914400" y="2712660"/>
            <a:ext cx="609600" cy="25914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B3D5872-1F0E-457D-A34D-4AF8907F0673}"/>
              </a:ext>
            </a:extLst>
          </p:cNvPr>
          <p:cNvSpPr/>
          <p:nvPr/>
        </p:nvSpPr>
        <p:spPr>
          <a:xfrm>
            <a:off x="168813" y="4724400"/>
            <a:ext cx="367779" cy="10668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4D120E0-2B71-4757-8B62-9626ADF47DC8}"/>
              </a:ext>
            </a:extLst>
          </p:cNvPr>
          <p:cNvSpPr/>
          <p:nvPr/>
        </p:nvSpPr>
        <p:spPr>
          <a:xfrm>
            <a:off x="168813" y="5791200"/>
            <a:ext cx="288387" cy="91440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CEF02FC-066B-4BBE-AE97-F059D155C535}"/>
              </a:ext>
            </a:extLst>
          </p:cNvPr>
          <p:cNvSpPr/>
          <p:nvPr/>
        </p:nvSpPr>
        <p:spPr>
          <a:xfrm>
            <a:off x="168813" y="4483616"/>
            <a:ext cx="135987" cy="16458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5FFA70-788A-4919-988A-0F20B0976F61}"/>
              </a:ext>
            </a:extLst>
          </p:cNvPr>
          <p:cNvSpPr/>
          <p:nvPr/>
        </p:nvSpPr>
        <p:spPr>
          <a:xfrm>
            <a:off x="1600200" y="5977749"/>
            <a:ext cx="1219200" cy="65985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В Таджикистане добывается около 40 видов минералов">
            <a:extLst>
              <a:ext uri="{FF2B5EF4-FFF2-40B4-BE49-F238E27FC236}">
                <a16:creationId xmlns:a16="http://schemas.microsoft.com/office/drawing/2014/main" id="{D0E700D2-F235-4187-ACAB-7D2DF60E4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01" y="2696248"/>
            <a:ext cx="6225799" cy="400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CADAA69E-2DB6-4395-882C-6140FFDB1B87}"/>
              </a:ext>
            </a:extLst>
          </p:cNvPr>
          <p:cNvSpPr/>
          <p:nvPr/>
        </p:nvSpPr>
        <p:spPr>
          <a:xfrm>
            <a:off x="94371" y="990600"/>
            <a:ext cx="12003258" cy="1752600"/>
          </a:xfrm>
          <a:prstGeom prst="round2DiagRect">
            <a:avLst/>
          </a:prstGeom>
          <a:solidFill>
            <a:srgbClr val="FFFF66"/>
          </a:solidFill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gidroenergetika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ta’minlangan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Panj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Vaxsh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Amudaryo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Sirdaryo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Zarafshon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C848821-2E52-4F40-B677-58C38E1B0AF1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724A-FA45-4B4C-96C1-291CC1A62849}"/>
              </a:ext>
            </a:extLst>
          </p:cNvPr>
          <p:cNvSpPr/>
          <p:nvPr/>
        </p:nvSpPr>
        <p:spPr>
          <a:xfrm>
            <a:off x="76200" y="5029201"/>
            <a:ext cx="12003258" cy="18158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Qorako‘l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Sarez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Iskandarko‘l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respublikaning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ko‘llaridir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ko‘llardan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Pomir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tog‘ida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1911-yilgi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Murg‘ob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o‘zanida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to‘g‘onli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 –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Sarez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ko‘li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146" name="Picture 2" descr="река вахш">
            <a:extLst>
              <a:ext uri="{FF2B5EF4-FFF2-40B4-BE49-F238E27FC236}">
                <a16:creationId xmlns:a16="http://schemas.microsoft.com/office/drawing/2014/main" id="{C76E975C-632C-4727-A070-1C66EB79E7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04033"/>
            <a:ext cx="2438400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Сарезское озеро: смертельная достопримечательность Памира">
            <a:extLst>
              <a:ext uri="{FF2B5EF4-FFF2-40B4-BE49-F238E27FC236}">
                <a16:creationId xmlns:a16="http://schemas.microsoft.com/office/drawing/2014/main" id="{15E5482D-3B53-4866-A070-231557034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00901"/>
            <a:ext cx="3276600" cy="217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Сарезское озеро: смертельная достопримечательность Памира">
            <a:extLst>
              <a:ext uri="{FF2B5EF4-FFF2-40B4-BE49-F238E27FC236}">
                <a16:creationId xmlns:a16="http://schemas.microsoft.com/office/drawing/2014/main" id="{5970E4C3-7320-43CE-98EC-76928597A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04033"/>
            <a:ext cx="3276600" cy="21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Сарезское озеро. Достопримечательности Таджикистана: озеро Сарез">
            <a:extLst>
              <a:ext uri="{FF2B5EF4-FFF2-40B4-BE49-F238E27FC236}">
                <a16:creationId xmlns:a16="http://schemas.microsoft.com/office/drawing/2014/main" id="{2DE96D3E-5E3E-4037-802A-31FBB0D7C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800901"/>
            <a:ext cx="2209800" cy="216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4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A1EE08-15AE-4619-BD09-CF755747C530}"/>
              </a:ext>
            </a:extLst>
          </p:cNvPr>
          <p:cNvSpPr/>
          <p:nvPr/>
        </p:nvSpPr>
        <p:spPr>
          <a:xfrm>
            <a:off x="152400" y="950655"/>
            <a:ext cx="11887200" cy="2400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soni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9,1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kishiga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(2018-y.).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o‘sishining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sur’atlari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Shuningdek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Tojikiston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mintaqadagi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ulushi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(27 %,  2018-y.). 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Tajikistan: Population Density (as of 16 Dec 2009) - Tajikistan | ReliefWeb">
            <a:extLst>
              <a:ext uri="{FF2B5EF4-FFF2-40B4-BE49-F238E27FC236}">
                <a16:creationId xmlns:a16="http://schemas.microsoft.com/office/drawing/2014/main" id="{50D40D0B-3DF0-445F-83FA-EF5538155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29" b="22572"/>
          <a:stretch/>
        </p:blipFill>
        <p:spPr bwMode="auto">
          <a:xfrm>
            <a:off x="152400" y="3429770"/>
            <a:ext cx="6477000" cy="331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7CFAE1-7829-4265-B8AE-0BF0EF590699}"/>
              </a:ext>
            </a:extLst>
          </p:cNvPr>
          <p:cNvSpPr/>
          <p:nvPr/>
        </p:nvSpPr>
        <p:spPr>
          <a:xfrm>
            <a:off x="5334000" y="6172200"/>
            <a:ext cx="12954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Tajikistan | People, Religion, History, &amp; Facts | Britannica">
            <a:extLst>
              <a:ext uri="{FF2B5EF4-FFF2-40B4-BE49-F238E27FC236}">
                <a16:creationId xmlns:a16="http://schemas.microsoft.com/office/drawing/2014/main" id="{ED52C8BA-49D8-4893-BB5D-38A8D5CAE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0001" b="18888"/>
          <a:stretch/>
        </p:blipFill>
        <p:spPr bwMode="auto">
          <a:xfrm>
            <a:off x="6095999" y="3517240"/>
            <a:ext cx="5683273" cy="322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BF29A7-DBC2-4024-B353-844696A06804}"/>
              </a:ext>
            </a:extLst>
          </p:cNvPr>
          <p:cNvSpPr/>
          <p:nvPr/>
        </p:nvSpPr>
        <p:spPr>
          <a:xfrm>
            <a:off x="11201400" y="6553200"/>
            <a:ext cx="381000" cy="18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ADD281-C71D-41EE-AC17-483ACD7409F9}"/>
              </a:ext>
            </a:extLst>
          </p:cNvPr>
          <p:cNvSpPr/>
          <p:nvPr/>
        </p:nvSpPr>
        <p:spPr>
          <a:xfrm>
            <a:off x="6629400" y="6553200"/>
            <a:ext cx="457200" cy="188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76200" y="990600"/>
            <a:ext cx="11963400" cy="1447800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800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Katta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toifasiga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Xo‘jand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Boxtar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sobiq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Qo‘rg‘ontepa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Ko‘lob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mansub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pic>
        <p:nvPicPr>
          <p:cNvPr id="8194" name="Picture 2" descr="Pin on Exploring Tourism (Tajikistan)">
            <a:extLst>
              <a:ext uri="{FF2B5EF4-FFF2-40B4-BE49-F238E27FC236}">
                <a16:creationId xmlns:a16="http://schemas.microsoft.com/office/drawing/2014/main" id="{2AC60145-1B41-4B44-AD9E-1E02DA0C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4317"/>
            <a:ext cx="6019800" cy="41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USHANBE, TAJIKISTAN. | Dushanbe, Tajikistan, Central asia">
            <a:extLst>
              <a:ext uri="{FF2B5EF4-FFF2-40B4-BE49-F238E27FC236}">
                <a16:creationId xmlns:a16="http://schemas.microsoft.com/office/drawing/2014/main" id="{B7A36229-1193-47E4-AFBA-56CC9CF9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799"/>
            <a:ext cx="5823654" cy="41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4802</TotalTime>
  <Words>839</Words>
  <Application>Microsoft Office PowerPoint</Application>
  <PresentationFormat>Широкоэкранный</PresentationFormat>
  <Paragraphs>60</Paragraphs>
  <Slides>17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ПРВ</vt:lpstr>
      <vt:lpstr>ПРВ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436</cp:revision>
  <dcterms:created xsi:type="dcterms:W3CDTF">2020-06-30T15:34:35Z</dcterms:created>
  <dcterms:modified xsi:type="dcterms:W3CDTF">2021-02-19T09:24:51Z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