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notesMasterIdLst>
    <p:notesMasterId r:id="rId19"/>
  </p:notesMasterIdLst>
  <p:sldIdLst>
    <p:sldId id="287" r:id="rId4"/>
    <p:sldId id="261" r:id="rId5"/>
    <p:sldId id="370" r:id="rId6"/>
    <p:sldId id="310" r:id="rId7"/>
    <p:sldId id="1410" r:id="rId8"/>
    <p:sldId id="371" r:id="rId9"/>
    <p:sldId id="1411" r:id="rId10"/>
    <p:sldId id="336" r:id="rId11"/>
    <p:sldId id="315" r:id="rId12"/>
    <p:sldId id="1412" r:id="rId13"/>
    <p:sldId id="316" r:id="rId14"/>
    <p:sldId id="1414" r:id="rId15"/>
    <p:sldId id="1416" r:id="rId16"/>
    <p:sldId id="1417" r:id="rId17"/>
    <p:sldId id="296" r:id="rId1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FFCC"/>
    <a:srgbClr val="00FF00"/>
    <a:srgbClr val="99CC00"/>
    <a:srgbClr val="000000"/>
    <a:srgbClr val="CCCC00"/>
    <a:srgbClr val="1E0AB6"/>
    <a:srgbClr val="F7B7F2"/>
    <a:srgbClr val="FFFFFF"/>
    <a:srgbClr val="D4B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F0E03-448C-40CF-A40E-70F309E2C503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838D-58A1-422A-BF74-B2DEDC8D7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1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9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4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0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2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gif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0D801FA-1765-4F0A-AB03-486999007B72}"/>
              </a:ext>
            </a:extLst>
          </p:cNvPr>
          <p:cNvSpPr/>
          <p:nvPr/>
        </p:nvSpPr>
        <p:spPr>
          <a:xfrm>
            <a:off x="1" y="0"/>
            <a:ext cx="12192000" cy="18387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968130" y="1089136"/>
            <a:ext cx="7225845" cy="409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ru-RU" altLang="ru-RU" sz="6600" b="1" dirty="0">
              <a:solidFill>
                <a:srgbClr val="1E0AB6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6600" b="1" dirty="0" err="1">
                <a:solidFill>
                  <a:srgbClr val="1E0AB6"/>
                </a:solidFill>
              </a:rPr>
              <a:t>Mavzu</a:t>
            </a:r>
            <a:r>
              <a:rPr lang="en-US" altLang="ru-RU" sz="6600" b="1" dirty="0">
                <a:solidFill>
                  <a:srgbClr val="1E0AB6"/>
                </a:solidFill>
              </a:rPr>
              <a:t>: </a:t>
            </a:r>
            <a:r>
              <a:rPr lang="en-US" altLang="ru-RU" sz="6600" b="1" dirty="0" err="1">
                <a:solidFill>
                  <a:srgbClr val="1E0AB6"/>
                </a:solidFill>
              </a:rPr>
              <a:t>Turkmaniston</a:t>
            </a:r>
            <a:r>
              <a:rPr lang="en-US" altLang="ru-RU" sz="6600" b="1" dirty="0">
                <a:solidFill>
                  <a:srgbClr val="1E0AB6"/>
                </a:solidFill>
              </a:rPr>
              <a:t> </a:t>
            </a:r>
            <a:r>
              <a:rPr lang="en-US" altLang="ru-RU" sz="6600" b="1" dirty="0" err="1">
                <a:solidFill>
                  <a:srgbClr val="1E0AB6"/>
                </a:solidFill>
              </a:rPr>
              <a:t>Respublikasi</a:t>
            </a:r>
            <a:endParaRPr lang="ru-RU" altLang="ru-RU" sz="6600" b="1" dirty="0">
              <a:solidFill>
                <a:srgbClr val="1E0AB6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850" y="2288310"/>
            <a:ext cx="707128" cy="197829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282229" y="360938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282229" y="351276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76284" y="533400"/>
            <a:ext cx="1215516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5400" b="1" spc="21" dirty="0">
                <a:solidFill>
                  <a:srgbClr val="FEFEFE"/>
                </a:solidFill>
                <a:latin typeface="Arial"/>
                <a:cs typeface="Arial"/>
              </a:rPr>
              <a:t> 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053" y="735652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1" y="4419599"/>
            <a:ext cx="707128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4" name="Picture 11" descr="https://pngicon.ru/file/uploads/iconka_globus.png">
            <a:extLst>
              <a:ext uri="{FF2B5EF4-FFF2-40B4-BE49-F238E27FC236}">
                <a16:creationId xmlns:a16="http://schemas.microsoft.com/office/drawing/2014/main" id="{25924ACD-7B1E-41FD-8D8C-119171EC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8080" y="6804"/>
            <a:ext cx="1745796" cy="1745796"/>
          </a:xfrm>
          <a:prstGeom prst="rect">
            <a:avLst/>
          </a:prstGeom>
          <a:noFill/>
        </p:spPr>
      </p:pic>
      <p:pic>
        <p:nvPicPr>
          <p:cNvPr id="2" name="Picture 2" descr="Turkmenistan - vector map — Stock Vector © pavalena #30134759">
            <a:extLst>
              <a:ext uri="{FF2B5EF4-FFF2-40B4-BE49-F238E27FC236}">
                <a16:creationId xmlns:a16="http://schemas.microsoft.com/office/drawing/2014/main" id="{EC8B0705-A5B9-4C80-BD16-A8B272BD9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66" y="2721993"/>
            <a:ext cx="4008973" cy="287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5C5FAE3-DFF8-4D1E-905E-1F132B805D87}"/>
              </a:ext>
            </a:extLst>
          </p:cNvPr>
          <p:cNvSpPr/>
          <p:nvPr/>
        </p:nvSpPr>
        <p:spPr>
          <a:xfrm>
            <a:off x="2057400" y="5617748"/>
            <a:ext cx="480172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F52AEC-600B-4574-BD94-3740F2879BDD}"/>
              </a:ext>
            </a:extLst>
          </p:cNvPr>
          <p:cNvSpPr/>
          <p:nvPr/>
        </p:nvSpPr>
        <p:spPr>
          <a:xfrm>
            <a:off x="152400" y="4724400"/>
            <a:ext cx="1143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4D159F-E433-4056-BA06-B5DAFBF70075}"/>
              </a:ext>
            </a:extLst>
          </p:cNvPr>
          <p:cNvSpPr/>
          <p:nvPr/>
        </p:nvSpPr>
        <p:spPr>
          <a:xfrm>
            <a:off x="2133600" y="6324600"/>
            <a:ext cx="914400" cy="35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979788-D5E7-47D8-9F3F-346A60A1F809}"/>
              </a:ext>
            </a:extLst>
          </p:cNvPr>
          <p:cNvSpPr/>
          <p:nvPr/>
        </p:nvSpPr>
        <p:spPr>
          <a:xfrm>
            <a:off x="1364566" y="2337891"/>
            <a:ext cx="311834" cy="105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8F1F3AA-5C82-49CC-9A96-34AD8295CF0E}"/>
              </a:ext>
            </a:extLst>
          </p:cNvPr>
          <p:cNvSpPr/>
          <p:nvPr/>
        </p:nvSpPr>
        <p:spPr>
          <a:xfrm>
            <a:off x="3352800" y="2443399"/>
            <a:ext cx="629823" cy="20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493E2F-EBEB-4107-843C-58B8FC484FB2}"/>
              </a:ext>
            </a:extLst>
          </p:cNvPr>
          <p:cNvSpPr/>
          <p:nvPr/>
        </p:nvSpPr>
        <p:spPr>
          <a:xfrm>
            <a:off x="76199" y="1037272"/>
            <a:ext cx="12039599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turkmanlarning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85 % dan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10 %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o‘zbeklar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O‘zbeklar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Dashoguz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Lebap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viloyatlarida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i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4AB46D1-5FA4-4DA5-A94B-5C469AE7A5F0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Праздник добрососедства&quot;">
            <a:extLst>
              <a:ext uri="{FF2B5EF4-FFF2-40B4-BE49-F238E27FC236}">
                <a16:creationId xmlns:a16="http://schemas.microsoft.com/office/drawing/2014/main" id="{49B6BA11-6B43-4DBF-8CE7-3DE16561A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2705556"/>
            <a:ext cx="5943602" cy="397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раздник добрососедства – символ радушия, гостеприимства и народного  единства | Культура">
            <a:extLst>
              <a:ext uri="{FF2B5EF4-FFF2-40B4-BE49-F238E27FC236}">
                <a16:creationId xmlns:a16="http://schemas.microsoft.com/office/drawing/2014/main" id="{9D224058-5CB8-4218-9AD4-9A02EFA2B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05556"/>
            <a:ext cx="6019798" cy="397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3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conomy of Kyrgyzstan to grow by 2.6-3.5 percent in 2017 » English »  www.24.kg - KYRGYZSTAN">
            <a:extLst>
              <a:ext uri="{FF2B5EF4-FFF2-40B4-BE49-F238E27FC236}">
                <a16:creationId xmlns:a16="http://schemas.microsoft.com/office/drawing/2014/main" id="{17F942A3-7308-42D1-A3DC-42F894106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97" y="3443185"/>
            <a:ext cx="4333465" cy="32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105018-4C57-4861-B5F1-62680D51367D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4D159F-E433-4056-BA06-B5DAFBF70075}"/>
              </a:ext>
            </a:extLst>
          </p:cNvPr>
          <p:cNvSpPr/>
          <p:nvPr/>
        </p:nvSpPr>
        <p:spPr>
          <a:xfrm>
            <a:off x="2133600" y="6324600"/>
            <a:ext cx="914400" cy="35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0862D93C-9C4C-48B9-A8D6-4C67BE072A92}"/>
              </a:ext>
            </a:extLst>
          </p:cNvPr>
          <p:cNvSpPr/>
          <p:nvPr/>
        </p:nvSpPr>
        <p:spPr>
          <a:xfrm>
            <a:off x="152400" y="914399"/>
            <a:ext cx="11811000" cy="2500416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iqtisodiyotining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asosini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ko‘ptarmoqli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yoqilg‘i-energetika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gazni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qazish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eksport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jahonning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ta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qatoriga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neftni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000" b="1" i="1" dirty="0"/>
          </a:p>
        </p:txBody>
      </p:sp>
      <p:pic>
        <p:nvPicPr>
          <p:cNvPr id="11270" name="Picture 6" descr="Pension Calculator">
            <a:extLst>
              <a:ext uri="{FF2B5EF4-FFF2-40B4-BE49-F238E27FC236}">
                <a16:creationId xmlns:a16="http://schemas.microsoft.com/office/drawing/2014/main" id="{8198805C-1197-4957-A116-E25F54A3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383" y="3543858"/>
            <a:ext cx="3615617" cy="32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ownload Free png Accounts Payable — Forum Group - DLPNG.com">
            <a:extLst>
              <a:ext uri="{FF2B5EF4-FFF2-40B4-BE49-F238E27FC236}">
                <a16:creationId xmlns:a16="http://schemas.microsoft.com/office/drawing/2014/main" id="{FB6D1992-59EE-4EC9-B827-27407348F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4" y="3775285"/>
            <a:ext cx="5238750" cy="291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F52AEC-600B-4574-BD94-3740F2879BDD}"/>
              </a:ext>
            </a:extLst>
          </p:cNvPr>
          <p:cNvSpPr/>
          <p:nvPr/>
        </p:nvSpPr>
        <p:spPr>
          <a:xfrm>
            <a:off x="152400" y="4724400"/>
            <a:ext cx="1143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4D159F-E433-4056-BA06-B5DAFBF70075}"/>
              </a:ext>
            </a:extLst>
          </p:cNvPr>
          <p:cNvSpPr/>
          <p:nvPr/>
        </p:nvSpPr>
        <p:spPr>
          <a:xfrm>
            <a:off x="2133600" y="6324600"/>
            <a:ext cx="914400" cy="35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9E329B-03A0-46F6-810C-D929965382C1}"/>
              </a:ext>
            </a:extLst>
          </p:cNvPr>
          <p:cNvSpPr/>
          <p:nvPr/>
        </p:nvSpPr>
        <p:spPr>
          <a:xfrm>
            <a:off x="0" y="-1"/>
            <a:ext cx="12192000" cy="9906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D0F34E-5FDB-41E7-8DA3-FA18CD6E9101}"/>
              </a:ext>
            </a:extLst>
          </p:cNvPr>
          <p:cNvSpPr/>
          <p:nvPr/>
        </p:nvSpPr>
        <p:spPr>
          <a:xfrm>
            <a:off x="152400" y="1103054"/>
            <a:ext cx="118872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IESlarda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mineral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o‘g‘itlar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mirabilit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mahsulotlarni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to‘qimachilik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tikuvchilik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gilamdo‘zlik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ixtisoslashuvida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i="1" dirty="0"/>
          </a:p>
        </p:txBody>
      </p:sp>
      <p:pic>
        <p:nvPicPr>
          <p:cNvPr id="11266" name="Picture 2" descr="Turkmenistan to open new industrial zone">
            <a:extLst>
              <a:ext uri="{FF2B5EF4-FFF2-40B4-BE49-F238E27FC236}">
                <a16:creationId xmlns:a16="http://schemas.microsoft.com/office/drawing/2014/main" id="{DD19DDFF-0B7D-4095-B33D-7DE28B6F2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75485"/>
            <a:ext cx="3886200" cy="26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Over 40,000 units in Gujarat owe Rs 29,000 cr in taxes">
            <a:extLst>
              <a:ext uri="{FF2B5EF4-FFF2-40B4-BE49-F238E27FC236}">
                <a16:creationId xmlns:a16="http://schemas.microsoft.com/office/drawing/2014/main" id="{5DCAD0BF-3256-48B5-AF55-AF0058287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75485"/>
            <a:ext cx="3837092" cy="26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extile industry of Turkmenistan: Diversification, innovations and export  orientation | TDH">
            <a:extLst>
              <a:ext uri="{FF2B5EF4-FFF2-40B4-BE49-F238E27FC236}">
                <a16:creationId xmlns:a16="http://schemas.microsoft.com/office/drawing/2014/main" id="{E7F4DD16-554F-45D0-BBCC-2E29B5F98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4075485"/>
            <a:ext cx="3886202" cy="26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6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A61C53-9F2F-48D1-AF58-A9E1336DC2CF}"/>
              </a:ext>
            </a:extLst>
          </p:cNvPr>
          <p:cNvSpPr/>
          <p:nvPr/>
        </p:nvSpPr>
        <p:spPr>
          <a:xfrm>
            <a:off x="152400" y="990600"/>
            <a:ext cx="118872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E0AB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xo‘jaligining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donchilik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paxtachilik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sifatli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ingichka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tolali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navlar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yetishtiriladi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uzumchilik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qorako‘lchilik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yilqichilik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Axalteki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zotli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dunyoga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turkmanlarning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faxri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Hattoki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gerbida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axalteki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oti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i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736829-6591-4ADF-95A4-8780FF94AC0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Turkmen agricultural producers to get preferential loans">
            <a:extLst>
              <a:ext uri="{FF2B5EF4-FFF2-40B4-BE49-F238E27FC236}">
                <a16:creationId xmlns:a16="http://schemas.microsoft.com/office/drawing/2014/main" id="{70D46A21-864A-47C2-8D84-0697FF7C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3" y="3733800"/>
            <a:ext cx="3886200" cy="27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Livestock Sector of Turkmenistan Enters a Qualitatively New Level of  Development">
            <a:extLst>
              <a:ext uri="{FF2B5EF4-FFF2-40B4-BE49-F238E27FC236}">
                <a16:creationId xmlns:a16="http://schemas.microsoft.com/office/drawing/2014/main" id="{8B541C2B-EE34-4238-A3ED-6F5AC78C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28" y="3746752"/>
            <a:ext cx="4038600" cy="279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Turkmaniston faxri.">
            <a:extLst>
              <a:ext uri="{FF2B5EF4-FFF2-40B4-BE49-F238E27FC236}">
                <a16:creationId xmlns:a16="http://schemas.microsoft.com/office/drawing/2014/main" id="{98E4BAD4-C3A1-449A-9677-F0D6ECF4D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263" y="3752614"/>
            <a:ext cx="3602338" cy="279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A61C53-9F2F-48D1-AF58-A9E1336DC2CF}"/>
              </a:ext>
            </a:extLst>
          </p:cNvPr>
          <p:cNvSpPr/>
          <p:nvPr/>
        </p:nvSpPr>
        <p:spPr>
          <a:xfrm>
            <a:off x="152400" y="1037272"/>
            <a:ext cx="11887200" cy="1938992"/>
          </a:xfrm>
          <a:prstGeom prst="rect">
            <a:avLst/>
          </a:prstGeom>
          <a:solidFill>
            <a:srgbClr val="FFFF66"/>
          </a:solidFill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Kaspiy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dengizida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baliqchilik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/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turizmni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rivojlantirishga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berilmoqda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ctr"/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Jumladan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so‘nggi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Kaspiy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sohilida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Avaza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turistik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barpo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736829-6591-4ADF-95A4-8780FF94AC0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Власти Туркменистана ограничат отдых и купание в турзоне Аваза » &quot;СНГ  СЕГОДНЯ&quot; - последние новости стран СНГ читайте на SNG.TODAY">
            <a:extLst>
              <a:ext uri="{FF2B5EF4-FFF2-40B4-BE49-F238E27FC236}">
                <a16:creationId xmlns:a16="http://schemas.microsoft.com/office/drawing/2014/main" id="{C14AE87A-7E79-4302-8B70-55BF7462F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" y="3176206"/>
            <a:ext cx="5944772" cy="34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Аваза примет в мае X Газовый конгресс Туркменистана » &quot;СНГ СЕГОДНЯ&quot; -  последние новости стран СНГ читайте на SNG.TODAY">
            <a:extLst>
              <a:ext uri="{FF2B5EF4-FFF2-40B4-BE49-F238E27FC236}">
                <a16:creationId xmlns:a16="http://schemas.microsoft.com/office/drawing/2014/main" id="{3155D117-E22B-43B6-AE58-EE6688001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76206"/>
            <a:ext cx="5867400" cy="34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5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1E0AB6"/>
          </a:solidFill>
          <a:ln w="12700" cap="flat" cmpd="sng" algn="ctr">
            <a:solidFill>
              <a:srgbClr val="1E0AB6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28600" y="990599"/>
            <a:ext cx="11734799" cy="1064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28598" y="2209800"/>
            <a:ext cx="11734799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savollarga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Turkmaniston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Respublikasining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iqtisodiy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geografik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o‘rniga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baho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3318" name="Picture 6" descr="How to Focus on Homework with ADHD">
            <a:extLst>
              <a:ext uri="{FF2B5EF4-FFF2-40B4-BE49-F238E27FC236}">
                <a16:creationId xmlns:a16="http://schemas.microsoft.com/office/drawing/2014/main" id="{93B2570B-56E6-49BC-9029-79DC5E0F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55" y="3888316"/>
            <a:ext cx="5772443" cy="282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Шайтон мойи» сотилади... ёхуд «ўйнаб» китоб чиқариш қачон тугайди?">
            <a:extLst>
              <a:ext uri="{FF2B5EF4-FFF2-40B4-BE49-F238E27FC236}">
                <a16:creationId xmlns:a16="http://schemas.microsoft.com/office/drawing/2014/main" id="{9DF2F870-EFE3-46A9-AC52-1931C4CB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3888316"/>
            <a:ext cx="5772443" cy="281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AB50F6-4831-4647-8FB6-4D6B88987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125" t="21122" r="25625" b="28879"/>
          <a:stretch/>
        </p:blipFill>
        <p:spPr>
          <a:xfrm>
            <a:off x="6762677" y="2785195"/>
            <a:ext cx="4527549" cy="407280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5D19C-68D3-4C3B-B318-B4C330344D1A}"/>
              </a:ext>
            </a:extLst>
          </p:cNvPr>
          <p:cNvSpPr/>
          <p:nvPr/>
        </p:nvSpPr>
        <p:spPr>
          <a:xfrm>
            <a:off x="2101850" y="5943600"/>
            <a:ext cx="20891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FEC5-48C8-4A58-971E-CD93FBC8CDCC}"/>
              </a:ext>
            </a:extLst>
          </p:cNvPr>
          <p:cNvSpPr/>
          <p:nvPr/>
        </p:nvSpPr>
        <p:spPr>
          <a:xfrm>
            <a:off x="3581401" y="5355828"/>
            <a:ext cx="96837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1A9E5F-75A1-46B9-8CCB-7AA8FA351EF9}"/>
              </a:ext>
            </a:extLst>
          </p:cNvPr>
          <p:cNvSpPr/>
          <p:nvPr/>
        </p:nvSpPr>
        <p:spPr>
          <a:xfrm>
            <a:off x="152400" y="1066801"/>
            <a:ext cx="11963401" cy="16763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Osiyoning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janubi-g‘arbiy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shimoli-sharqda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janubi-sharqda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Afg‘oniston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chegaradosh.Turkmaniston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Kaspiy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dengiziga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tutash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19CDBCE-EFDF-463A-A2D8-6E05D4750DC3}"/>
              </a:ext>
            </a:extLst>
          </p:cNvPr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Turkmenistan Atlas: Maps and Online Resources | Infoplease.com | Map, Asia  map, Turkmenistan">
            <a:extLst>
              <a:ext uri="{FF2B5EF4-FFF2-40B4-BE49-F238E27FC236}">
                <a16:creationId xmlns:a16="http://schemas.microsoft.com/office/drawing/2014/main" id="{7844AC82-0D4A-420F-BFC8-163CE22DA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74" y="2895601"/>
            <a:ext cx="4838700" cy="37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4A6BF4-2478-4F70-B51F-3DDA717FF91A}"/>
              </a:ext>
            </a:extLst>
          </p:cNvPr>
          <p:cNvSpPr/>
          <p:nvPr/>
        </p:nvSpPr>
        <p:spPr>
          <a:xfrm>
            <a:off x="3657600" y="12192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D951CF-15F2-4F68-80BB-7E015790D9A7}"/>
              </a:ext>
            </a:extLst>
          </p:cNvPr>
          <p:cNvSpPr/>
          <p:nvPr/>
        </p:nvSpPr>
        <p:spPr>
          <a:xfrm>
            <a:off x="2667000" y="66294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8C83B8-91B0-4836-90EB-DCEFFADFEAF9}"/>
              </a:ext>
            </a:extLst>
          </p:cNvPr>
          <p:cNvSpPr/>
          <p:nvPr/>
        </p:nvSpPr>
        <p:spPr>
          <a:xfrm>
            <a:off x="381000" y="25908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A23C92-F58D-454A-9D6E-E71F79CED914}"/>
              </a:ext>
            </a:extLst>
          </p:cNvPr>
          <p:cNvSpPr/>
          <p:nvPr/>
        </p:nvSpPr>
        <p:spPr>
          <a:xfrm>
            <a:off x="228599" y="5943600"/>
            <a:ext cx="914401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F67AA6-4889-44C5-87A3-E116F8712E3F}"/>
              </a:ext>
            </a:extLst>
          </p:cNvPr>
          <p:cNvSpPr/>
          <p:nvPr/>
        </p:nvSpPr>
        <p:spPr>
          <a:xfrm>
            <a:off x="228599" y="989552"/>
            <a:ext cx="11734801" cy="25545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hududidan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Janubi-g‘arbiy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davlatlarini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bog‘lovchi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magistrallari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Kaspiy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Rossiya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Kavkaz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i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707040-0AAB-4775-B502-6CFC21BF6ADA}"/>
              </a:ext>
            </a:extLst>
          </p:cNvPr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81C08E-77F1-47DB-B88C-89977B6932E4}"/>
              </a:ext>
            </a:extLst>
          </p:cNvPr>
          <p:cNvSpPr/>
          <p:nvPr/>
        </p:nvSpPr>
        <p:spPr>
          <a:xfrm>
            <a:off x="6781800" y="3451361"/>
            <a:ext cx="685800" cy="815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9937CF-744A-4C6B-82A2-7D466A6EFD76}"/>
              </a:ext>
            </a:extLst>
          </p:cNvPr>
          <p:cNvSpPr/>
          <p:nvPr/>
        </p:nvSpPr>
        <p:spPr>
          <a:xfrm>
            <a:off x="11353800" y="5105400"/>
            <a:ext cx="824132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8364B8-8984-453F-921A-C3DF5483743E}"/>
              </a:ext>
            </a:extLst>
          </p:cNvPr>
          <p:cNvSpPr/>
          <p:nvPr/>
        </p:nvSpPr>
        <p:spPr>
          <a:xfrm>
            <a:off x="9982200" y="5588616"/>
            <a:ext cx="533400" cy="279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ow to Get Laid in Turkmenistan - Where to Pick Up and Date Girls">
            <a:extLst>
              <a:ext uri="{FF2B5EF4-FFF2-40B4-BE49-F238E27FC236}">
                <a16:creationId xmlns:a16="http://schemas.microsoft.com/office/drawing/2014/main" id="{C3E05EB3-6230-4F79-A8B5-0E26A227E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2695"/>
          <a:stretch/>
        </p:blipFill>
        <p:spPr bwMode="auto">
          <a:xfrm>
            <a:off x="404446" y="3619248"/>
            <a:ext cx="5386754" cy="3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890EFE7-D4CA-49EB-94F2-AB45DCE84475}"/>
              </a:ext>
            </a:extLst>
          </p:cNvPr>
          <p:cNvSpPr/>
          <p:nvPr/>
        </p:nvSpPr>
        <p:spPr>
          <a:xfrm>
            <a:off x="404446" y="6476999"/>
            <a:ext cx="1905000" cy="26669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Подробная карта Туркменистана | Detailed map of Turkmenistan">
            <a:extLst>
              <a:ext uri="{FF2B5EF4-FFF2-40B4-BE49-F238E27FC236}">
                <a16:creationId xmlns:a16="http://schemas.microsoft.com/office/drawing/2014/main" id="{B4DF020D-B7BF-4B24-ADA2-768C0EBA2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716" y="3619246"/>
            <a:ext cx="5611837" cy="3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736829-6591-4ADF-95A4-8780FF94AC0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Boshqaruv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32E863-1020-4B08-A91F-B15040B1945A}"/>
              </a:ext>
            </a:extLst>
          </p:cNvPr>
          <p:cNvSpPr/>
          <p:nvPr/>
        </p:nvSpPr>
        <p:spPr>
          <a:xfrm>
            <a:off x="5867400" y="1246287"/>
            <a:ext cx="6154540" cy="5078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</a:t>
            </a:r>
            <a:r>
              <a:rPr lang="en-US" sz="3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prezidentlik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Ma’muriy-hududiy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ta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ta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ahamiyatidagi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shahardan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Poytaxti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algn="ctr"/>
            <a:r>
              <a:rPr lang="en-US" sz="3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Ashxobod</a:t>
            </a:r>
            <a:r>
              <a:rPr lang="en-US" sz="3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3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Kopetdog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tog‘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tizmasi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etagida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i="1" dirty="0">
              <a:solidFill>
                <a:srgbClr val="000000"/>
              </a:solidFill>
            </a:endParaRPr>
          </a:p>
        </p:txBody>
      </p:sp>
      <p:pic>
        <p:nvPicPr>
          <p:cNvPr id="3" name="Picture 2" descr="Free Turkmenistan Political Map | Political Map of Turkmenistan | Political  Turkmenistan Map | Turkmenistan Map Political open source |  Mapsopensource.com">
            <a:extLst>
              <a:ext uri="{FF2B5EF4-FFF2-40B4-BE49-F238E27FC236}">
                <a16:creationId xmlns:a16="http://schemas.microsoft.com/office/drawing/2014/main" id="{F1791901-C2D7-4439-84C6-80BD7F932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0" y="1036983"/>
            <a:ext cx="5468740" cy="292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urkmenistan Map (Physical) - Worldometer">
            <a:extLst>
              <a:ext uri="{FF2B5EF4-FFF2-40B4-BE49-F238E27FC236}">
                <a16:creationId xmlns:a16="http://schemas.microsoft.com/office/drawing/2014/main" id="{35AAA8FC-BEF2-48AB-8132-CCF08ECAF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5" b="6396"/>
          <a:stretch/>
        </p:blipFill>
        <p:spPr bwMode="auto">
          <a:xfrm>
            <a:off x="170060" y="4038600"/>
            <a:ext cx="5468740" cy="260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E2D831-1FE4-4F95-8C92-9203C8A6CEE0}"/>
              </a:ext>
            </a:extLst>
          </p:cNvPr>
          <p:cNvSpPr/>
          <p:nvPr/>
        </p:nvSpPr>
        <p:spPr>
          <a:xfrm>
            <a:off x="5334000" y="6248400"/>
            <a:ext cx="3048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4CEB4E-2934-49CA-B2DF-A2EA6DB6BF18}"/>
              </a:ext>
            </a:extLst>
          </p:cNvPr>
          <p:cNvSpPr/>
          <p:nvPr/>
        </p:nvSpPr>
        <p:spPr>
          <a:xfrm>
            <a:off x="170060" y="6096000"/>
            <a:ext cx="89674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ECA5C2-E86A-4668-A537-88ED91D87DC7}"/>
              </a:ext>
            </a:extLst>
          </p:cNvPr>
          <p:cNvSpPr/>
          <p:nvPr/>
        </p:nvSpPr>
        <p:spPr>
          <a:xfrm>
            <a:off x="4724400" y="4038600"/>
            <a:ext cx="9144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0B41AD6-9C44-43C9-86DB-05B89D4C24CA}"/>
              </a:ext>
            </a:extLst>
          </p:cNvPr>
          <p:cNvSpPr/>
          <p:nvPr/>
        </p:nvSpPr>
        <p:spPr>
          <a:xfrm>
            <a:off x="170060" y="3657600"/>
            <a:ext cx="143014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0E75F6A-FD4A-44C3-97A1-4560ACA58A25}"/>
              </a:ext>
            </a:extLst>
          </p:cNvPr>
          <p:cNvSpPr/>
          <p:nvPr/>
        </p:nvSpPr>
        <p:spPr>
          <a:xfrm>
            <a:off x="3810000" y="1036984"/>
            <a:ext cx="1828800" cy="209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ly Detailed Physical Map Of The Turkmenistan,in Vector Format,with..  Royalty Free Cliparts, Vectors, And Stock Illustration. Image 125260013.">
            <a:extLst>
              <a:ext uri="{FF2B5EF4-FFF2-40B4-BE49-F238E27FC236}">
                <a16:creationId xmlns:a16="http://schemas.microsoft.com/office/drawing/2014/main" id="{B2A8C28B-8DFD-4A35-8411-833A0B570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66" y="828518"/>
            <a:ext cx="4967067" cy="304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5D19C-68D3-4C3B-B318-B4C330344D1A}"/>
              </a:ext>
            </a:extLst>
          </p:cNvPr>
          <p:cNvSpPr/>
          <p:nvPr/>
        </p:nvSpPr>
        <p:spPr>
          <a:xfrm>
            <a:off x="2101850" y="5943600"/>
            <a:ext cx="20891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FEC5-48C8-4A58-971E-CD93FBC8CDCC}"/>
              </a:ext>
            </a:extLst>
          </p:cNvPr>
          <p:cNvSpPr/>
          <p:nvPr/>
        </p:nvSpPr>
        <p:spPr>
          <a:xfrm>
            <a:off x="3581401" y="5355828"/>
            <a:ext cx="96837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61CF2-521A-4DF5-94D4-14905FD4414C}"/>
              </a:ext>
            </a:extLst>
          </p:cNvPr>
          <p:cNvSpPr/>
          <p:nvPr/>
        </p:nvSpPr>
        <p:spPr>
          <a:xfrm>
            <a:off x="0" y="6324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3D42FB-F619-4C50-AC31-45D346F40C56}"/>
              </a:ext>
            </a:extLst>
          </p:cNvPr>
          <p:cNvSpPr/>
          <p:nvPr/>
        </p:nvSpPr>
        <p:spPr>
          <a:xfrm>
            <a:off x="2819400" y="990600"/>
            <a:ext cx="1219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1A9E5F-75A1-46B9-8CCB-7AA8FA351EF9}"/>
              </a:ext>
            </a:extLst>
          </p:cNvPr>
          <p:cNvSpPr/>
          <p:nvPr/>
        </p:nvSpPr>
        <p:spPr>
          <a:xfrm>
            <a:off x="152400" y="990600"/>
            <a:ext cx="6248400" cy="5774788"/>
          </a:xfrm>
          <a:prstGeom prst="rect">
            <a:avLst/>
          </a:prstGeom>
          <a:solidFill>
            <a:srgbClr val="F7B7F2"/>
          </a:solidFill>
          <a:ln>
            <a:solidFill>
              <a:srgbClr val="F7B7F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hududini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ishg‘ol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80 %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ortig‘i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Qoraqum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cho‘liga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tog‘ri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chegarabo‘yi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nuqtasi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Ko‘hitangtog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tizmasida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Turkmanboshi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Ayribobo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nomlanadi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cho‘qqisi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(3137 m.). </a:t>
            </a:r>
          </a:p>
        </p:txBody>
      </p:sp>
      <p:sp>
        <p:nvSpPr>
          <p:cNvPr id="2" name="AutoShape 2" descr="Asia - Lessons - Tes Teach">
            <a:extLst>
              <a:ext uri="{FF2B5EF4-FFF2-40B4-BE49-F238E27FC236}">
                <a16:creationId xmlns:a16="http://schemas.microsoft.com/office/drawing/2014/main" id="{203002CA-AFAC-4003-9873-99B7B6729C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EC4E893-7DE3-4153-8048-8F9BF71CC73A}"/>
              </a:ext>
            </a:extLst>
          </p:cNvPr>
          <p:cNvSpPr/>
          <p:nvPr/>
        </p:nvSpPr>
        <p:spPr>
          <a:xfrm>
            <a:off x="6477000" y="1070886"/>
            <a:ext cx="9144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7F9327-5F0D-4E56-A4A9-5E444E9B94CA}"/>
              </a:ext>
            </a:extLst>
          </p:cNvPr>
          <p:cNvSpPr/>
          <p:nvPr/>
        </p:nvSpPr>
        <p:spPr>
          <a:xfrm>
            <a:off x="6482862" y="3810000"/>
            <a:ext cx="5486400" cy="2971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tog‘oldi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seysmik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faolligi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Ashxobodda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1948-yil 9-oktabr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zilzila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mintaqada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asrdagi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falokatli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zilzilalardan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2B4D47-5F4C-4418-B95A-8F3956A8FC4B}"/>
              </a:ext>
            </a:extLst>
          </p:cNvPr>
          <p:cNvSpPr/>
          <p:nvPr/>
        </p:nvSpPr>
        <p:spPr>
          <a:xfrm>
            <a:off x="10515600" y="990600"/>
            <a:ext cx="1524000" cy="1051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85BF1EF-A2E5-4FCA-9F52-1E7751493428}"/>
              </a:ext>
            </a:extLst>
          </p:cNvPr>
          <p:cNvSpPr/>
          <p:nvPr/>
        </p:nvSpPr>
        <p:spPr>
          <a:xfrm>
            <a:off x="9677400" y="899885"/>
            <a:ext cx="1066800" cy="608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2A175AF-C710-47B1-83B0-ED4721A25C24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Relyefi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0C67D68-C139-4E85-A1A1-8849DB3D5B04}"/>
              </a:ext>
            </a:extLst>
          </p:cNvPr>
          <p:cNvSpPr/>
          <p:nvPr/>
        </p:nvSpPr>
        <p:spPr>
          <a:xfrm>
            <a:off x="6705600" y="3017519"/>
            <a:ext cx="2438400" cy="746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8B5796-6D61-4B9B-9C5E-FCDCE4A44B47}"/>
              </a:ext>
            </a:extLst>
          </p:cNvPr>
          <p:cNvSpPr/>
          <p:nvPr/>
        </p:nvSpPr>
        <p:spPr>
          <a:xfrm>
            <a:off x="11201400" y="3276600"/>
            <a:ext cx="654733" cy="487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D3433F6-760A-4F27-BEF6-19CB44D45861}"/>
              </a:ext>
            </a:extLst>
          </p:cNvPr>
          <p:cNvSpPr/>
          <p:nvPr/>
        </p:nvSpPr>
        <p:spPr>
          <a:xfrm>
            <a:off x="11201400" y="1905000"/>
            <a:ext cx="457200" cy="594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89DE639-DF5C-4CDC-84C0-65FF6046BE02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qazilmalari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1F0ECD-E404-4481-BDA5-81207C2552AA}"/>
              </a:ext>
            </a:extLst>
          </p:cNvPr>
          <p:cNvSpPr/>
          <p:nvPr/>
        </p:nvSpPr>
        <p:spPr>
          <a:xfrm>
            <a:off x="76200" y="5008098"/>
            <a:ext cx="1524000" cy="876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F81629-3E6B-42FB-90D9-AFB8081BB3EC}"/>
              </a:ext>
            </a:extLst>
          </p:cNvPr>
          <p:cNvSpPr/>
          <p:nvPr/>
        </p:nvSpPr>
        <p:spPr>
          <a:xfrm>
            <a:off x="168812" y="903982"/>
            <a:ext cx="11794587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Turkmanistonning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mineral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boyliklari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tuzlardan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zaxiralari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Respublika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zaxiralari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4-o‘rinda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Kaspiy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konlaridan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i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9BB645-B197-4B5E-B964-18CDF1EB8BCA}"/>
              </a:ext>
            </a:extLst>
          </p:cNvPr>
          <p:cNvSpPr/>
          <p:nvPr/>
        </p:nvSpPr>
        <p:spPr>
          <a:xfrm>
            <a:off x="10210801" y="5562601"/>
            <a:ext cx="1676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Туркменская Советская Социалистическая Республика">
            <a:extLst>
              <a:ext uri="{FF2B5EF4-FFF2-40B4-BE49-F238E27FC236}">
                <a16:creationId xmlns:a16="http://schemas.microsoft.com/office/drawing/2014/main" id="{52F82781-6C5E-4CDD-967D-A17DFA593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823294"/>
            <a:ext cx="5143500" cy="281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86AE00-0A1D-44CA-AB16-4A76F43CEFDE}"/>
              </a:ext>
            </a:extLst>
          </p:cNvPr>
          <p:cNvSpPr/>
          <p:nvPr/>
        </p:nvSpPr>
        <p:spPr>
          <a:xfrm>
            <a:off x="3724420" y="3978040"/>
            <a:ext cx="1752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D352B72-670B-4CEF-8A12-377F1415726A}"/>
              </a:ext>
            </a:extLst>
          </p:cNvPr>
          <p:cNvSpPr/>
          <p:nvPr/>
        </p:nvSpPr>
        <p:spPr>
          <a:xfrm>
            <a:off x="626012" y="5791200"/>
            <a:ext cx="2193388" cy="710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Туркменистан с новым газом. На площади Минара получен промышленный приток  природного газа - Новости ТЭК на Neftegaz.RU">
            <a:extLst>
              <a:ext uri="{FF2B5EF4-FFF2-40B4-BE49-F238E27FC236}">
                <a16:creationId xmlns:a16="http://schemas.microsoft.com/office/drawing/2014/main" id="{297558A0-E22E-4BF2-831D-3C68533DA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91289"/>
            <a:ext cx="5638799" cy="26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ADAA69E-2DB6-4395-882C-6140FFDB1B87}"/>
              </a:ext>
            </a:extLst>
          </p:cNvPr>
          <p:cNvSpPr/>
          <p:nvPr/>
        </p:nvSpPr>
        <p:spPr>
          <a:xfrm>
            <a:off x="94371" y="990600"/>
            <a:ext cx="12003258" cy="2414370"/>
          </a:xfrm>
          <a:prstGeom prst="round2DiagRect">
            <a:avLst/>
          </a:prstGeom>
          <a:solidFill>
            <a:srgbClr val="FFFF66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Turkmanistonda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cho‘lli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maydonni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egallaganligi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resurslariga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boy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manbayi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Amudaryo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Amudaryodan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to‘yinadigan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Qoraqum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Qoraqumdaryo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dunyodagi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sug‘orish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kanalidir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848821-2E52-4F40-B677-58C38E1B0AF1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Река Амударья. Чудо природы">
            <a:extLst>
              <a:ext uri="{FF2B5EF4-FFF2-40B4-BE49-F238E27FC236}">
                <a16:creationId xmlns:a16="http://schemas.microsoft.com/office/drawing/2014/main" id="{90A7BA07-4D96-4CB4-973F-DD98BB9C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1" y="3557369"/>
            <a:ext cx="3791081" cy="318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Амударья - МетеоЖурнал">
            <a:extLst>
              <a:ext uri="{FF2B5EF4-FFF2-40B4-BE49-F238E27FC236}">
                <a16:creationId xmlns:a16="http://schemas.microsoft.com/office/drawing/2014/main" id="{A9246854-8B63-45F1-A64B-36CCD6051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57369"/>
            <a:ext cx="3791081" cy="318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За межвегетационный период 2019-2020 годов дефицит воды Амударьи в  Туркменистане отсутствовал - МетеоЖурнал">
            <a:extLst>
              <a:ext uri="{FF2B5EF4-FFF2-40B4-BE49-F238E27FC236}">
                <a16:creationId xmlns:a16="http://schemas.microsoft.com/office/drawing/2014/main" id="{EDD934CB-AC8C-4E5C-BE41-A40118EB8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080" y="3557369"/>
            <a:ext cx="4114800" cy="318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F731D6-3195-46F0-BF59-D7927A57F1FE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A1EE08-15AE-4619-BD09-CF755747C530}"/>
              </a:ext>
            </a:extLst>
          </p:cNvPr>
          <p:cNvSpPr/>
          <p:nvPr/>
        </p:nvSpPr>
        <p:spPr>
          <a:xfrm>
            <a:off x="152400" y="950655"/>
            <a:ext cx="11887200" cy="2400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Turkmaniston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oxirgi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o‘rinni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hududiy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joylashuvi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Amudaryo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Murg‘ob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Tajan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daryolarining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vodiylarida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Kopetdog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etagidagi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tekislikda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Kaspiy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dengizi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sohilida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Population Turkmenistan Map — Stock Vector © ahasoft #199448784">
            <a:extLst>
              <a:ext uri="{FF2B5EF4-FFF2-40B4-BE49-F238E27FC236}">
                <a16:creationId xmlns:a16="http://schemas.microsoft.com/office/drawing/2014/main" id="{B25DC550-9F61-49C0-A5A0-F8B1CB97A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" t="4547" r="3557" b="12119"/>
          <a:stretch/>
        </p:blipFill>
        <p:spPr bwMode="auto">
          <a:xfrm>
            <a:off x="152400" y="3428598"/>
            <a:ext cx="5334000" cy="34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urkmenistan Gridded Population">
            <a:extLst>
              <a:ext uri="{FF2B5EF4-FFF2-40B4-BE49-F238E27FC236}">
                <a16:creationId xmlns:a16="http://schemas.microsoft.com/office/drawing/2014/main" id="{02D4677D-96FA-4282-8367-38D04D679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63767"/>
            <a:ext cx="6248400" cy="32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E19A6B-19E3-4041-99CF-45B72D0F1D76}"/>
              </a:ext>
            </a:extLst>
          </p:cNvPr>
          <p:cNvSpPr/>
          <p:nvPr/>
        </p:nvSpPr>
        <p:spPr>
          <a:xfrm>
            <a:off x="10134600" y="3463766"/>
            <a:ext cx="1905000" cy="5748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79ECE9-7C41-4750-AA1A-1F49A467B5ED}"/>
              </a:ext>
            </a:extLst>
          </p:cNvPr>
          <p:cNvSpPr/>
          <p:nvPr/>
        </p:nvSpPr>
        <p:spPr>
          <a:xfrm>
            <a:off x="11125200" y="6248400"/>
            <a:ext cx="914400" cy="5012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9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17E613-F17B-43D7-AD42-BF9E96C6122D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0F96F702-11FE-4FF4-9AC4-710EF19B7128}"/>
              </a:ext>
            </a:extLst>
          </p:cNvPr>
          <p:cNvSpPr/>
          <p:nvPr/>
        </p:nvSpPr>
        <p:spPr>
          <a:xfrm>
            <a:off x="76200" y="914400"/>
            <a:ext cx="11963400" cy="25146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yarmi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joylarida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istiqomat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Ashxobod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900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kishidan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Poytaxtdan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Turkmanobod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Dashoguz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Mari, 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Turkmanboshi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i="1" dirty="0"/>
          </a:p>
        </p:txBody>
      </p:sp>
      <p:pic>
        <p:nvPicPr>
          <p:cNvPr id="3" name="Picture 2" descr="Ashxobod Turkmanistonning million aholiga ega ilk shahriga aylandi">
            <a:extLst>
              <a:ext uri="{FF2B5EF4-FFF2-40B4-BE49-F238E27FC236}">
                <a16:creationId xmlns:a16="http://schemas.microsoft.com/office/drawing/2014/main" id="{3A6E37A7-7CA5-452C-A0E3-D73603B26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7" y="3561616"/>
            <a:ext cx="5624732" cy="318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urkmenistan (1)">
            <a:extLst>
              <a:ext uri="{FF2B5EF4-FFF2-40B4-BE49-F238E27FC236}">
                <a16:creationId xmlns:a16="http://schemas.microsoft.com/office/drawing/2014/main" id="{F1FB85AA-784F-4FBA-98D3-DBE26B1D8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61616"/>
            <a:ext cx="5791200" cy="318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4530</TotalTime>
  <Words>707</Words>
  <Application>Microsoft Office PowerPoint</Application>
  <PresentationFormat>Широкоэкранный</PresentationFormat>
  <Paragraphs>53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ПРВ</vt:lpstr>
      <vt:lpstr>ПРВ</vt:lpstr>
      <vt:lpstr>ПРВ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419</cp:revision>
  <dcterms:created xsi:type="dcterms:W3CDTF">2020-06-30T15:34:35Z</dcterms:created>
  <dcterms:modified xsi:type="dcterms:W3CDTF">2021-02-19T09:26:05Z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