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21"/>
  </p:notesMasterIdLst>
  <p:sldIdLst>
    <p:sldId id="287" r:id="rId4"/>
    <p:sldId id="261" r:id="rId5"/>
    <p:sldId id="370" r:id="rId6"/>
    <p:sldId id="310" r:id="rId7"/>
    <p:sldId id="1410" r:id="rId8"/>
    <p:sldId id="371" r:id="rId9"/>
    <p:sldId id="1411" r:id="rId10"/>
    <p:sldId id="336" r:id="rId11"/>
    <p:sldId id="315" r:id="rId12"/>
    <p:sldId id="1412" r:id="rId13"/>
    <p:sldId id="316" r:id="rId14"/>
    <p:sldId id="1414" r:id="rId15"/>
    <p:sldId id="1413" r:id="rId16"/>
    <p:sldId id="1415" r:id="rId17"/>
    <p:sldId id="1416" r:id="rId18"/>
    <p:sldId id="1417" r:id="rId19"/>
    <p:sldId id="296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0AB6"/>
    <a:srgbClr val="F7B7F2"/>
    <a:srgbClr val="FFFFFF"/>
    <a:srgbClr val="FFFF66"/>
    <a:srgbClr val="D4B9E9"/>
    <a:srgbClr val="CCCC00"/>
    <a:srgbClr val="2365C7"/>
    <a:srgbClr val="FCCE7C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0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968130" y="1089136"/>
            <a:ext cx="7225845" cy="40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6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6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600" b="1" dirty="0">
                <a:solidFill>
                  <a:srgbClr val="1E0AB6"/>
                </a:solidFill>
              </a:rPr>
              <a:t>: </a:t>
            </a:r>
            <a:r>
              <a:rPr lang="en-US" altLang="ru-RU" sz="6600" b="1" dirty="0" err="1">
                <a:solidFill>
                  <a:srgbClr val="1E0AB6"/>
                </a:solidFill>
              </a:rPr>
              <a:t>Qirg‘iziston</a:t>
            </a:r>
            <a:r>
              <a:rPr lang="en-US" altLang="ru-RU" sz="6600" b="1" dirty="0">
                <a:solidFill>
                  <a:srgbClr val="1E0AB6"/>
                </a:solidFill>
              </a:rPr>
              <a:t> </a:t>
            </a:r>
            <a:r>
              <a:rPr lang="en-US" altLang="ru-RU" sz="6600" b="1" dirty="0" err="1">
                <a:solidFill>
                  <a:srgbClr val="1E0AB6"/>
                </a:solidFill>
              </a:rPr>
              <a:t>Respublikasi</a:t>
            </a:r>
            <a:endParaRPr lang="ru-RU" altLang="ru-RU" sz="66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Kyrgyzstan Map Images, Stock Photos &amp; Vectors | Shutterstock">
            <a:extLst>
              <a:ext uri="{FF2B5EF4-FFF2-40B4-BE49-F238E27FC236}">
                <a16:creationId xmlns:a16="http://schemas.microsoft.com/office/drawing/2014/main" id="{B2E1F105-7359-41B3-B171-362F65DE6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7917117" y="2750128"/>
            <a:ext cx="4133850" cy="27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937873" y="5617748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979788-D5E7-47D8-9F3F-346A60A1F809}"/>
              </a:ext>
            </a:extLst>
          </p:cNvPr>
          <p:cNvSpPr/>
          <p:nvPr/>
        </p:nvSpPr>
        <p:spPr>
          <a:xfrm>
            <a:off x="1364566" y="2337891"/>
            <a:ext cx="311834" cy="10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F1F3AA-5C82-49CC-9A96-34AD8295CF0E}"/>
              </a:ext>
            </a:extLst>
          </p:cNvPr>
          <p:cNvSpPr/>
          <p:nvPr/>
        </p:nvSpPr>
        <p:spPr>
          <a:xfrm>
            <a:off x="3352800" y="2443399"/>
            <a:ext cx="629823" cy="20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493E2F-EBEB-4107-843C-58B8FC484FB2}"/>
              </a:ext>
            </a:extLst>
          </p:cNvPr>
          <p:cNvSpPr/>
          <p:nvPr/>
        </p:nvSpPr>
        <p:spPr>
          <a:xfrm>
            <a:off x="76201" y="914400"/>
            <a:ext cx="12039599" cy="240065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qirg‘izlarning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75 %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15 %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istiqomat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dunganlar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uyg‘urlar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AB46D1-5FA4-4DA5-A94B-5C469AE7A5F0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Ethnic Groups of Kyrgyzstan - WorldAtlas">
            <a:extLst>
              <a:ext uri="{FF2B5EF4-FFF2-40B4-BE49-F238E27FC236}">
                <a16:creationId xmlns:a16="http://schemas.microsoft.com/office/drawing/2014/main" id="{EFE979FE-A24D-4969-818C-D58C0D1A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" y="3469802"/>
            <a:ext cx="4263682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hina's Economic cooperation with Kyrgyzstan reaps Fruitful Results - Belt  &amp; Road News">
            <a:extLst>
              <a:ext uri="{FF2B5EF4-FFF2-40B4-BE49-F238E27FC236}">
                <a16:creationId xmlns:a16="http://schemas.microsoft.com/office/drawing/2014/main" id="{2E7FA6F9-7639-4FE3-A25E-1AD39208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82" y="3476633"/>
            <a:ext cx="3965918" cy="31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yrgyzstan Population - WELCOME TO KYRGYZSTAN!">
            <a:extLst>
              <a:ext uri="{FF2B5EF4-FFF2-40B4-BE49-F238E27FC236}">
                <a16:creationId xmlns:a16="http://schemas.microsoft.com/office/drawing/2014/main" id="{7841E282-2582-42F7-87E7-B5876C98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2" y="3470591"/>
            <a:ext cx="3657600" cy="31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onomy of Kyrgyzstan to grow by 2.6-3.5 percent in 2017 » English »  www.24.kg - KYRGYZSTAN">
            <a:extLst>
              <a:ext uri="{FF2B5EF4-FFF2-40B4-BE49-F238E27FC236}">
                <a16:creationId xmlns:a16="http://schemas.microsoft.com/office/drawing/2014/main" id="{17F942A3-7308-42D1-A3DC-42F89410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9" y="2514600"/>
            <a:ext cx="4333465" cy="32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105018-4C57-4861-B5F1-62680D51367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0862D93C-9C4C-48B9-A8D6-4C67BE072A92}"/>
              </a:ext>
            </a:extLst>
          </p:cNvPr>
          <p:cNvSpPr/>
          <p:nvPr/>
        </p:nvSpPr>
        <p:spPr>
          <a:xfrm>
            <a:off x="152400" y="914400"/>
            <a:ext cx="11811000" cy="1600200"/>
          </a:xfrm>
          <a:prstGeom prst="round2Diag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agrar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-industrial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i="1" dirty="0"/>
          </a:p>
        </p:txBody>
      </p:sp>
      <p:pic>
        <p:nvPicPr>
          <p:cNvPr id="11270" name="Picture 6" descr="Pension Calculator">
            <a:extLst>
              <a:ext uri="{FF2B5EF4-FFF2-40B4-BE49-F238E27FC236}">
                <a16:creationId xmlns:a16="http://schemas.microsoft.com/office/drawing/2014/main" id="{8198805C-1197-4957-A116-E25F54A3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684346"/>
            <a:ext cx="3753729" cy="3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ownload Free png Accounts Payable — Forum Group - DLPNG.com">
            <a:extLst>
              <a:ext uri="{FF2B5EF4-FFF2-40B4-BE49-F238E27FC236}">
                <a16:creationId xmlns:a16="http://schemas.microsoft.com/office/drawing/2014/main" id="{FB6D1992-59EE-4EC9-B827-27407348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3428999"/>
            <a:ext cx="5238750" cy="32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9E329B-03A0-46F6-810C-D929965382C1}"/>
              </a:ext>
            </a:extLst>
          </p:cNvPr>
          <p:cNvSpPr/>
          <p:nvPr/>
        </p:nvSpPr>
        <p:spPr>
          <a:xfrm>
            <a:off x="0" y="-1"/>
            <a:ext cx="12192000" cy="9906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D0F34E-5FDB-41E7-8DA3-FA18CD6E9101}"/>
              </a:ext>
            </a:extLst>
          </p:cNvPr>
          <p:cNvSpPr/>
          <p:nvPr/>
        </p:nvSpPr>
        <p:spPr>
          <a:xfrm>
            <a:off x="152400" y="1103054"/>
            <a:ext cx="11887200" cy="240065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tog‘-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3-o‘rinda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pic>
        <p:nvPicPr>
          <p:cNvPr id="12290" name="Picture 2" descr="Industrial production in Kyrgyzstan decreased by 20% in March - AKIpress  News Agency">
            <a:extLst>
              <a:ext uri="{FF2B5EF4-FFF2-40B4-BE49-F238E27FC236}">
                <a16:creationId xmlns:a16="http://schemas.microsoft.com/office/drawing/2014/main" id="{2874C45A-65B4-4503-BDBF-EAB129C4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8538"/>
            <a:ext cx="5943600" cy="31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pecial Report: Kyrgyzstan's gold rush on ice | Reuters">
            <a:extLst>
              <a:ext uri="{FF2B5EF4-FFF2-40B4-BE49-F238E27FC236}">
                <a16:creationId xmlns:a16="http://schemas.microsoft.com/office/drawing/2014/main" id="{3D3C3C9F-C634-4BE9-872F-CD7B7B36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98537"/>
            <a:ext cx="5715000" cy="31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9906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2CC7CFE6-3844-4D71-96DC-3EBC91F65CBB}"/>
              </a:ext>
            </a:extLst>
          </p:cNvPr>
          <p:cNvSpPr/>
          <p:nvPr/>
        </p:nvSpPr>
        <p:spPr>
          <a:xfrm>
            <a:off x="133350" y="1143000"/>
            <a:ext cx="11925300" cy="1524000"/>
          </a:xfrm>
          <a:prstGeom prst="round2Diag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Tyanshanning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Kumtor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ta 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i="1" dirty="0"/>
          </a:p>
        </p:txBody>
      </p:sp>
      <p:pic>
        <p:nvPicPr>
          <p:cNvPr id="13314" name="Picture 2" descr="India says discovers fields with over 3,000 tonnes of gold ore | Business">
            <a:extLst>
              <a:ext uri="{FF2B5EF4-FFF2-40B4-BE49-F238E27FC236}">
                <a16:creationId xmlns:a16="http://schemas.microsoft.com/office/drawing/2014/main" id="{31D55F2E-83F9-454D-8F64-442FCB04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3" y="2819401"/>
            <a:ext cx="5935687" cy="38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o signs of life as search goes on week after Indonesia mine collapse – THE  PARROT">
            <a:extLst>
              <a:ext uri="{FF2B5EF4-FFF2-40B4-BE49-F238E27FC236}">
                <a16:creationId xmlns:a16="http://schemas.microsoft.com/office/drawing/2014/main" id="{5BEB590A-41BF-44C9-B001-0D025066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5859487" cy="38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82880" y="1033466"/>
            <a:ext cx="1185672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tarmoqlaridan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sanoatlari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Qirg‘izistonda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GESlarga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tayanadi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GESlar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Norin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daryosida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Экономическая неделя Кыргызстана -25-30.05.2020">
            <a:extLst>
              <a:ext uri="{FF2B5EF4-FFF2-40B4-BE49-F238E27FC236}">
                <a16:creationId xmlns:a16="http://schemas.microsoft.com/office/drawing/2014/main" id="{8242F2FE-F1E5-48A8-B3A1-3AF0813B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048000"/>
            <a:ext cx="591312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Экономическая неделя Кыргызстана -25-30.05.2020">
            <a:extLst>
              <a:ext uri="{FF2B5EF4-FFF2-40B4-BE49-F238E27FC236}">
                <a16:creationId xmlns:a16="http://schemas.microsoft.com/office/drawing/2014/main" id="{F02CAC34-F107-4649-994F-05E02B9B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7999"/>
            <a:ext cx="576072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52400" y="1033466"/>
            <a:ext cx="11887200" cy="24006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sabzavot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kungaboqar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tamaki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vodiylarda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serhosil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yaylovlarga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respublikada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chorvachilikning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qo‘ychilik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echkichilik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qoramolchilik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yilqichilik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New Agriculturist: Country profile - Kyrgyzstan">
            <a:extLst>
              <a:ext uri="{FF2B5EF4-FFF2-40B4-BE49-F238E27FC236}">
                <a16:creationId xmlns:a16="http://schemas.microsoft.com/office/drawing/2014/main" id="{193FC95D-CC9D-43D1-AA4E-F723B58DB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7703"/>
            <a:ext cx="3962400" cy="30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Kyrgyzstan: 30 photos to make you fall in love with the country | Around  the world in 80 days, Kyrgyzstan, Photo">
            <a:extLst>
              <a:ext uri="{FF2B5EF4-FFF2-40B4-BE49-F238E27FC236}">
                <a16:creationId xmlns:a16="http://schemas.microsoft.com/office/drawing/2014/main" id="{0382DB50-81A1-4037-9F12-8F48C764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70" y="3578255"/>
            <a:ext cx="3962400" cy="30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AO project promotes modern crop management and pest control technologies  in Kyrgyzstan. The proj… | Integrated pest management, Pest control,  Management techniques">
            <a:extLst>
              <a:ext uri="{FF2B5EF4-FFF2-40B4-BE49-F238E27FC236}">
                <a16:creationId xmlns:a16="http://schemas.microsoft.com/office/drawing/2014/main" id="{98B62BCD-FB47-4CAE-B3E6-C4B12483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40" y="3573194"/>
            <a:ext cx="3805460" cy="30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52400" y="1037272"/>
            <a:ext cx="11887200" cy="147732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respublikaga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milliondan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sayyohlar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tashrif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buyuradi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Issiqko‘l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58B8C3-FD58-4A41-A61C-174A39495486}"/>
              </a:ext>
            </a:extLst>
          </p:cNvPr>
          <p:cNvSpPr/>
          <p:nvPr/>
        </p:nvSpPr>
        <p:spPr>
          <a:xfrm>
            <a:off x="152400" y="2667000"/>
            <a:ext cx="1371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General Information on Kyrgyzstan">
            <a:extLst>
              <a:ext uri="{FF2B5EF4-FFF2-40B4-BE49-F238E27FC236}">
                <a16:creationId xmlns:a16="http://schemas.microsoft.com/office/drawing/2014/main" id="{B441EA6E-38AB-428D-A6B4-E91780E8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2198"/>
            <a:ext cx="5943600" cy="41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National Geographic назвал восемь диких и прекрасных мест в Кыргызстане -  ELGEZIT">
            <a:extLst>
              <a:ext uri="{FF2B5EF4-FFF2-40B4-BE49-F238E27FC236}">
                <a16:creationId xmlns:a16="http://schemas.microsoft.com/office/drawing/2014/main" id="{30A51B5F-E0CD-4C05-B389-5AE9DF1C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2198"/>
            <a:ext cx="5791200" cy="41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600"/>
            <a:ext cx="11734799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598" y="1752600"/>
            <a:ext cx="11734799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Qirg‘iziston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Respublikasining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55" y="3429000"/>
            <a:ext cx="5772443" cy="32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Шайтон мойи» сотилади... ёхуд «ўйнаб» китоб чиқариш қачон тугайди?">
            <a:extLst>
              <a:ext uri="{FF2B5EF4-FFF2-40B4-BE49-F238E27FC236}">
                <a16:creationId xmlns:a16="http://schemas.microsoft.com/office/drawing/2014/main" id="{9DF2F870-EFE3-46A9-AC52-1931C4CB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429000"/>
            <a:ext cx="577244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228600" y="1066801"/>
            <a:ext cx="11887201" cy="1676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Yevrosiyo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materigining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Tyanshan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o‘lkasi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9CDBCE-EFDF-463A-A2D8-6E05D4750DC3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Kyrgyzstan: Prices, costs by topic &amp; local tips • 2019 The Vore">
            <a:extLst>
              <a:ext uri="{FF2B5EF4-FFF2-40B4-BE49-F238E27FC236}">
                <a16:creationId xmlns:a16="http://schemas.microsoft.com/office/drawing/2014/main" id="{ECE33029-AFB1-4C38-8DE2-8A6DCEA6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5" y="3016328"/>
            <a:ext cx="5350607" cy="37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yrgyzstan Map for PowerPoint, Administrative Districts, Capitals - Clip  Art Maps">
            <a:extLst>
              <a:ext uri="{FF2B5EF4-FFF2-40B4-BE49-F238E27FC236}">
                <a16:creationId xmlns:a16="http://schemas.microsoft.com/office/drawing/2014/main" id="{1E70F6A4-2BE0-49D6-85EE-A088ABD4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28" y="3016328"/>
            <a:ext cx="5132559" cy="37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228599" y="989552"/>
            <a:ext cx="11734801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o‘tmaydi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bog‘liqdir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07040-0AAB-4775-B502-6CFC21BF6ADA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opographic Map of Kyrgyzstan [2484 × 1761] : Map_Porn">
            <a:extLst>
              <a:ext uri="{FF2B5EF4-FFF2-40B4-BE49-F238E27FC236}">
                <a16:creationId xmlns:a16="http://schemas.microsoft.com/office/drawing/2014/main" id="{2F3BBE6C-486F-412E-B00C-4EC026CB1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" t="6667" r="4316" b="17778"/>
          <a:stretch/>
        </p:blipFill>
        <p:spPr bwMode="auto">
          <a:xfrm>
            <a:off x="228599" y="3049796"/>
            <a:ext cx="6248401" cy="369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ief Map Of Kyrgyzstan With Shaded Relief. Stock Photo, Picture And  Royalty Free Image. Image 65419745.">
            <a:extLst>
              <a:ext uri="{FF2B5EF4-FFF2-40B4-BE49-F238E27FC236}">
                <a16:creationId xmlns:a16="http://schemas.microsoft.com/office/drawing/2014/main" id="{815EBF2F-E5A8-432F-B49B-E9CECCE0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32" y="3451361"/>
            <a:ext cx="5486400" cy="2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1C08E-77F1-47DB-B88C-89977B6932E4}"/>
              </a:ext>
            </a:extLst>
          </p:cNvPr>
          <p:cNvSpPr/>
          <p:nvPr/>
        </p:nvSpPr>
        <p:spPr>
          <a:xfrm>
            <a:off x="6781800" y="3451361"/>
            <a:ext cx="685800" cy="815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9937CF-744A-4C6B-82A2-7D466A6EFD76}"/>
              </a:ext>
            </a:extLst>
          </p:cNvPr>
          <p:cNvSpPr/>
          <p:nvPr/>
        </p:nvSpPr>
        <p:spPr>
          <a:xfrm>
            <a:off x="11353800" y="5105400"/>
            <a:ext cx="82413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8364B8-8984-453F-921A-C3DF5483743E}"/>
              </a:ext>
            </a:extLst>
          </p:cNvPr>
          <p:cNvSpPr/>
          <p:nvPr/>
        </p:nvSpPr>
        <p:spPr>
          <a:xfrm>
            <a:off x="9982200" y="5588616"/>
            <a:ext cx="533400" cy="279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5867400" y="1246287"/>
            <a:ext cx="6154540" cy="5078313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parlamentar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Ma’muriy-hududiy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ta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ahamiyatidagi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(Bishkek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)dan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Bishkek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shimolida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vodiysida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i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Kyrgyzstan Map (Political) - Worldometer">
            <a:extLst>
              <a:ext uri="{FF2B5EF4-FFF2-40B4-BE49-F238E27FC236}">
                <a16:creationId xmlns:a16="http://schemas.microsoft.com/office/drawing/2014/main" id="{C879EFB8-405C-449E-B7D4-E32D58104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8" b="15103"/>
          <a:stretch/>
        </p:blipFill>
        <p:spPr bwMode="auto">
          <a:xfrm>
            <a:off x="170060" y="1051051"/>
            <a:ext cx="5562109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B85066-DB87-430E-B100-FDF910DA8277}"/>
              </a:ext>
            </a:extLst>
          </p:cNvPr>
          <p:cNvSpPr/>
          <p:nvPr/>
        </p:nvSpPr>
        <p:spPr>
          <a:xfrm>
            <a:off x="4876800" y="3124200"/>
            <a:ext cx="838200" cy="517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FD474614-10B9-42B3-8AC6-645B5789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0" y="3793017"/>
            <a:ext cx="5562108" cy="2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52400" y="990600"/>
            <a:ext cx="6248400" cy="5774788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tabiatining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tog‘liligi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90 %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tizmalari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band.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Qirg‘izistonning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chegarasida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Tyanshan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tog‘larining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cho‘qqisi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(7439 m)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Asia - Lessons - Tes Teach">
            <a:extLst>
              <a:ext uri="{FF2B5EF4-FFF2-40B4-BE49-F238E27FC236}">
                <a16:creationId xmlns:a16="http://schemas.microsoft.com/office/drawing/2014/main" id="{203002CA-AFAC-4003-9873-99B7B6729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A175AF-C710-47B1-83B0-ED4721A25C24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C4E893-7DE3-4153-8048-8F9BF71CC73A}"/>
              </a:ext>
            </a:extLst>
          </p:cNvPr>
          <p:cNvSpPr/>
          <p:nvPr/>
        </p:nvSpPr>
        <p:spPr>
          <a:xfrm>
            <a:off x="6477000" y="1070886"/>
            <a:ext cx="914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Karakol Kyrgyzstan Stock Vectors, Images &amp; Vector Art | Shutterstock">
            <a:extLst>
              <a:ext uri="{FF2B5EF4-FFF2-40B4-BE49-F238E27FC236}">
                <a16:creationId xmlns:a16="http://schemas.microsoft.com/office/drawing/2014/main" id="{07170B06-C665-4AF4-A679-5AF49DE64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1"/>
          <a:stretch/>
        </p:blipFill>
        <p:spPr bwMode="auto">
          <a:xfrm>
            <a:off x="6477000" y="1050852"/>
            <a:ext cx="5715000" cy="27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rge detailed physical map of Kyrgyzstan">
            <a:extLst>
              <a:ext uri="{FF2B5EF4-FFF2-40B4-BE49-F238E27FC236}">
                <a16:creationId xmlns:a16="http://schemas.microsoft.com/office/drawing/2014/main" id="{566A523E-872D-403B-842F-F7258DFB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7994"/>
            <a:ext cx="5486400" cy="28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7F9327-5F0D-4E56-A4A9-5E444E9B94CA}"/>
              </a:ext>
            </a:extLst>
          </p:cNvPr>
          <p:cNvSpPr/>
          <p:nvPr/>
        </p:nvSpPr>
        <p:spPr>
          <a:xfrm>
            <a:off x="10363200" y="5943600"/>
            <a:ext cx="1676400" cy="8217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9DE639-DF5C-4CDC-84C0-65FF6046BE02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1F0ECD-E404-4481-BDA5-81207C2552AA}"/>
              </a:ext>
            </a:extLst>
          </p:cNvPr>
          <p:cNvSpPr/>
          <p:nvPr/>
        </p:nvSpPr>
        <p:spPr>
          <a:xfrm>
            <a:off x="76200" y="5008098"/>
            <a:ext cx="1524000" cy="876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81629-3E6B-42FB-90D9-AFB8081BB3EC}"/>
              </a:ext>
            </a:extLst>
          </p:cNvPr>
          <p:cNvSpPr/>
          <p:nvPr/>
        </p:nvSpPr>
        <p:spPr>
          <a:xfrm>
            <a:off x="168812" y="903982"/>
            <a:ext cx="11794587" cy="304698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surma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simob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volfram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qalayidan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ehtiyojlarini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qondiradi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/>
          </a:p>
        </p:txBody>
      </p:sp>
      <p:pic>
        <p:nvPicPr>
          <p:cNvPr id="6146" name="Picture 2" descr="Билим булагы – География:Кыргызстан">
            <a:extLst>
              <a:ext uri="{FF2B5EF4-FFF2-40B4-BE49-F238E27FC236}">
                <a16:creationId xmlns:a16="http://schemas.microsoft.com/office/drawing/2014/main" id="{8D369D74-A167-4345-BD32-BD02E729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" y="4039990"/>
            <a:ext cx="5629422" cy="27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Геологическая служба Кыргызстана">
            <a:extLst>
              <a:ext uri="{FF2B5EF4-FFF2-40B4-BE49-F238E27FC236}">
                <a16:creationId xmlns:a16="http://schemas.microsoft.com/office/drawing/2014/main" id="{FBE69598-AE36-4A8F-A865-4C3DD5685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/>
          <a:stretch/>
        </p:blipFill>
        <p:spPr bwMode="auto">
          <a:xfrm>
            <a:off x="5876777" y="4039990"/>
            <a:ext cx="6086621" cy="27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BB645-B197-4B5E-B964-18CDF1EB8BCA}"/>
              </a:ext>
            </a:extLst>
          </p:cNvPr>
          <p:cNvSpPr/>
          <p:nvPr/>
        </p:nvSpPr>
        <p:spPr>
          <a:xfrm>
            <a:off x="10210801" y="5562601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60ED96-22D0-4FCD-B893-ED43EE210A59}"/>
              </a:ext>
            </a:extLst>
          </p:cNvPr>
          <p:cNvSpPr/>
          <p:nvPr/>
        </p:nvSpPr>
        <p:spPr>
          <a:xfrm>
            <a:off x="4419600" y="5715000"/>
            <a:ext cx="1371600" cy="1091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ADAA69E-2DB6-4395-882C-6140FFDB1B87}"/>
              </a:ext>
            </a:extLst>
          </p:cNvPr>
          <p:cNvSpPr/>
          <p:nvPr/>
        </p:nvSpPr>
        <p:spPr>
          <a:xfrm>
            <a:off x="94371" y="1014630"/>
            <a:ext cx="12003258" cy="2719169"/>
          </a:xfrm>
          <a:prstGeom prst="round2Diag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Tyanshan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muzliklarning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suv-energetika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Norin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Talas,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Issiqko‘ldir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48821-2E52-4F40-B677-58C38E1B0AF1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Интересные факты о Нарыне - Limon.KG">
            <a:extLst>
              <a:ext uri="{FF2B5EF4-FFF2-40B4-BE49-F238E27FC236}">
                <a16:creationId xmlns:a16="http://schemas.microsoft.com/office/drawing/2014/main" id="{7BB405BE-53A7-4B28-93D4-DF187426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76675"/>
            <a:ext cx="38862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Иссык-Куль — Википедия">
            <a:extLst>
              <a:ext uri="{FF2B5EF4-FFF2-40B4-BE49-F238E27FC236}">
                <a16:creationId xmlns:a16="http://schemas.microsoft.com/office/drawing/2014/main" id="{F1FEF2E2-C3DC-4DAD-A378-A187771A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16" y="3877583"/>
            <a:ext cx="3865486" cy="29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Отдых на Иссык-Куле, Путевки в Иссык-Куль по ценам 2020, Пансионаты  Иссык-Куля, санатории и отели - Акварида Тур">
            <a:extLst>
              <a:ext uri="{FF2B5EF4-FFF2-40B4-BE49-F238E27FC236}">
                <a16:creationId xmlns:a16="http://schemas.microsoft.com/office/drawing/2014/main" id="{8F9083E0-1868-46E4-B35F-E9686275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17" y="3876675"/>
            <a:ext cx="3789283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F731D6-3195-46F0-BF59-D7927A57F1FE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A1EE08-15AE-4619-BD09-CF755747C530}"/>
              </a:ext>
            </a:extLst>
          </p:cNvPr>
          <p:cNvSpPr/>
          <p:nvPr/>
        </p:nvSpPr>
        <p:spPr>
          <a:xfrm>
            <a:off x="152400" y="950655"/>
            <a:ext cx="11887200" cy="255454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relyef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oralig‘idagi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vodiylarda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istiqomat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Chuy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vodiylarida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hududlarning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Population Kyrgyzstan Map. Household Vector Collage Of Kyrgyzstan.. Royalty  Free Cliparts, Vectors, And Stock Illustration. Image 102663221.">
            <a:extLst>
              <a:ext uri="{FF2B5EF4-FFF2-40B4-BE49-F238E27FC236}">
                <a16:creationId xmlns:a16="http://schemas.microsoft.com/office/drawing/2014/main" id="{ECA6E853-B025-41A8-9643-CEC443B5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5486400" cy="31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le:Население Киргизии за 2015.png - Wikipedia">
            <a:extLst>
              <a:ext uri="{FF2B5EF4-FFF2-40B4-BE49-F238E27FC236}">
                <a16:creationId xmlns:a16="http://schemas.microsoft.com/office/drawing/2014/main" id="{2EE240A7-AFB9-4485-8755-F5FC2E972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r="15000" b="12415"/>
          <a:stretch/>
        </p:blipFill>
        <p:spPr bwMode="auto">
          <a:xfrm>
            <a:off x="152400" y="3581400"/>
            <a:ext cx="6400800" cy="31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0F96F702-11FE-4FF4-9AC4-710EF19B7128}"/>
              </a:ext>
            </a:extLst>
          </p:cNvPr>
          <p:cNvSpPr/>
          <p:nvPr/>
        </p:nvSpPr>
        <p:spPr>
          <a:xfrm>
            <a:off x="76200" y="914400"/>
            <a:ext cx="11963400" cy="2895600"/>
          </a:xfrm>
          <a:prstGeom prst="round2Diag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30 % dan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istiqomat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aholisiga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Bishkekning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2017-yilda 1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Yirikligi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260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(2018-y.).</a:t>
            </a:r>
            <a:endParaRPr lang="ru-RU" sz="3200" i="1" dirty="0"/>
          </a:p>
        </p:txBody>
      </p:sp>
      <p:pic>
        <p:nvPicPr>
          <p:cNvPr id="9218" name="Picture 2" descr="BISHKEK [The situation in the Kyrgyz Republic] – Capitals' Initiative">
            <a:extLst>
              <a:ext uri="{FF2B5EF4-FFF2-40B4-BE49-F238E27FC236}">
                <a16:creationId xmlns:a16="http://schemas.microsoft.com/office/drawing/2014/main" id="{0784B11E-BCD1-43D3-A5A1-1BBE506F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6019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ishkek City Tour | La Vacanza Travel">
            <a:extLst>
              <a:ext uri="{FF2B5EF4-FFF2-40B4-BE49-F238E27FC236}">
                <a16:creationId xmlns:a16="http://schemas.microsoft.com/office/drawing/2014/main" id="{14373DBB-3A95-4FAF-A904-93B3D9F68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2" y="3962400"/>
            <a:ext cx="57149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4441</TotalTime>
  <Words>799</Words>
  <Application>Microsoft Office PowerPoint</Application>
  <PresentationFormat>Широкоэкранный</PresentationFormat>
  <Paragraphs>49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ПРВ</vt:lpstr>
      <vt:lpstr>ПРВ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410</cp:revision>
  <dcterms:created xsi:type="dcterms:W3CDTF">2020-06-30T15:34:35Z</dcterms:created>
  <dcterms:modified xsi:type="dcterms:W3CDTF">2021-02-19T09:22:11Z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