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notesMasterIdLst>
    <p:notesMasterId r:id="rId21"/>
  </p:notesMasterIdLst>
  <p:sldIdLst>
    <p:sldId id="287" r:id="rId4"/>
    <p:sldId id="261" r:id="rId5"/>
    <p:sldId id="370" r:id="rId6"/>
    <p:sldId id="310" r:id="rId7"/>
    <p:sldId id="1410" r:id="rId8"/>
    <p:sldId id="371" r:id="rId9"/>
    <p:sldId id="1411" r:id="rId10"/>
    <p:sldId id="336" r:id="rId11"/>
    <p:sldId id="315" r:id="rId12"/>
    <p:sldId id="1412" r:id="rId13"/>
    <p:sldId id="316" r:id="rId14"/>
    <p:sldId id="1414" r:id="rId15"/>
    <p:sldId id="1413" r:id="rId16"/>
    <p:sldId id="1415" r:id="rId17"/>
    <p:sldId id="1416" r:id="rId18"/>
    <p:sldId id="1417" r:id="rId19"/>
    <p:sldId id="296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AB6"/>
    <a:srgbClr val="000000"/>
    <a:srgbClr val="F7B7F2"/>
    <a:srgbClr val="FFFFFF"/>
    <a:srgbClr val="FFFF66"/>
    <a:srgbClr val="D4B9E9"/>
    <a:srgbClr val="CCCC00"/>
    <a:srgbClr val="2365C7"/>
    <a:srgbClr val="FCCE7C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F0E03-448C-40CF-A40E-70F309E2C503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838D-58A1-422A-BF74-B2DEDC8D7B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13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398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147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A838D-58A1-422A-BF74-B2DEDC8D7B3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2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B0D801FA-1765-4F0A-AB03-486999007B72}"/>
              </a:ext>
            </a:extLst>
          </p:cNvPr>
          <p:cNvSpPr/>
          <p:nvPr/>
        </p:nvSpPr>
        <p:spPr>
          <a:xfrm>
            <a:off x="1" y="0"/>
            <a:ext cx="12192000" cy="18387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66800" y="1231223"/>
            <a:ext cx="6502644" cy="372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ru-RU" altLang="ru-RU" sz="60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000" b="1" dirty="0">
                <a:solidFill>
                  <a:srgbClr val="1E0AB6"/>
                </a:solidFill>
              </a:rPr>
              <a:t>: </a:t>
            </a:r>
            <a:r>
              <a:rPr lang="en-US" altLang="ru-RU" sz="6000" b="1" dirty="0" err="1">
                <a:solidFill>
                  <a:srgbClr val="1E0AB6"/>
                </a:solidFill>
              </a:rPr>
              <a:t>Qozog‘iston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Respublikasi</a:t>
            </a:r>
            <a:endParaRPr lang="ru-RU" altLang="ru-RU" sz="60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850" y="2288310"/>
            <a:ext cx="707128" cy="197829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1E0AB6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82229" y="360938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82229" y="351276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6284" y="533400"/>
            <a:ext cx="1215516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5400" b="1" spc="21" dirty="0">
                <a:solidFill>
                  <a:srgbClr val="FEFEFE"/>
                </a:solidFill>
                <a:latin typeface="Arial"/>
                <a:cs typeface="Arial"/>
              </a:rPr>
              <a:t> 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053" y="735652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419599"/>
            <a:ext cx="707128" cy="16752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8080" y="6804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Astana Kazakhstan map - Map of astana Kazakhstan (Central Asia - Asia)">
            <a:extLst>
              <a:ext uri="{FF2B5EF4-FFF2-40B4-BE49-F238E27FC236}">
                <a16:creationId xmlns:a16="http://schemas.microsoft.com/office/drawing/2014/main" id="{8D0754F6-F9A2-48A8-89CE-E6994D28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78" y="2437253"/>
            <a:ext cx="4911809" cy="304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622266" y="5613882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979788-D5E7-47D8-9F3F-346A60A1F809}"/>
              </a:ext>
            </a:extLst>
          </p:cNvPr>
          <p:cNvSpPr/>
          <p:nvPr/>
        </p:nvSpPr>
        <p:spPr>
          <a:xfrm>
            <a:off x="1364566" y="2337891"/>
            <a:ext cx="311834" cy="10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8F1F3AA-5C82-49CC-9A96-34AD8295CF0E}"/>
              </a:ext>
            </a:extLst>
          </p:cNvPr>
          <p:cNvSpPr/>
          <p:nvPr/>
        </p:nvSpPr>
        <p:spPr>
          <a:xfrm>
            <a:off x="3352800" y="2443399"/>
            <a:ext cx="629823" cy="20524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2493E2F-EBEB-4107-843C-58B8FC484FB2}"/>
              </a:ext>
            </a:extLst>
          </p:cNvPr>
          <p:cNvSpPr/>
          <p:nvPr/>
        </p:nvSpPr>
        <p:spPr>
          <a:xfrm>
            <a:off x="152399" y="990600"/>
            <a:ext cx="1188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18,4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1,5 % dan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ortiqroq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4AB46D1-5FA4-4DA5-A94B-5C469AE7A5F0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North Kazakhstan Region - Wikipedia">
            <a:extLst>
              <a:ext uri="{FF2B5EF4-FFF2-40B4-BE49-F238E27FC236}">
                <a16:creationId xmlns:a16="http://schemas.microsoft.com/office/drawing/2014/main" id="{38C918A5-5FC3-483F-896D-FD4965FCF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8639"/>
          <a:stretch/>
        </p:blipFill>
        <p:spPr bwMode="auto">
          <a:xfrm>
            <a:off x="209549" y="2686944"/>
            <a:ext cx="6243752" cy="39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C1B87F-07B4-49C6-9DDE-07239BCCB3A6}"/>
              </a:ext>
            </a:extLst>
          </p:cNvPr>
          <p:cNvSpPr/>
          <p:nvPr/>
        </p:nvSpPr>
        <p:spPr>
          <a:xfrm>
            <a:off x="209549" y="2686944"/>
            <a:ext cx="1771651" cy="8944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D3FDDA-4E0D-4937-A56D-38DB4A89D774}"/>
              </a:ext>
            </a:extLst>
          </p:cNvPr>
          <p:cNvSpPr/>
          <p:nvPr/>
        </p:nvSpPr>
        <p:spPr>
          <a:xfrm>
            <a:off x="1981200" y="2686944"/>
            <a:ext cx="7620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Russians in Kazakhstan - Wikiwand">
            <a:extLst>
              <a:ext uri="{FF2B5EF4-FFF2-40B4-BE49-F238E27FC236}">
                <a16:creationId xmlns:a16="http://schemas.microsoft.com/office/drawing/2014/main" id="{9A3B86E6-2EB0-4E12-B44A-C12C1B42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6510449" y="2686943"/>
            <a:ext cx="5472001" cy="399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3469FF-3D9D-4DB6-B1AA-34DF323D49F6}"/>
              </a:ext>
            </a:extLst>
          </p:cNvPr>
          <p:cNvSpPr/>
          <p:nvPr/>
        </p:nvSpPr>
        <p:spPr>
          <a:xfrm>
            <a:off x="6629400" y="2712660"/>
            <a:ext cx="1500301" cy="975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105018-4C57-4861-B5F1-62680D51367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противолежащие углы 11">
            <a:extLst>
              <a:ext uri="{FF2B5EF4-FFF2-40B4-BE49-F238E27FC236}">
                <a16:creationId xmlns:a16="http://schemas.microsoft.com/office/drawing/2014/main" id="{0862D93C-9C4C-48B9-A8D6-4C67BE072A92}"/>
              </a:ext>
            </a:extLst>
          </p:cNvPr>
          <p:cNvSpPr/>
          <p:nvPr/>
        </p:nvSpPr>
        <p:spPr>
          <a:xfrm>
            <a:off x="152400" y="914400"/>
            <a:ext cx="11811000" cy="1600200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57 %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“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millioner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Nur-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Shimkent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/>
          </a:p>
        </p:txBody>
      </p:sp>
      <p:pic>
        <p:nvPicPr>
          <p:cNvPr id="11266" name="Picture 2" descr="Авиабилеты Москва-Алматы на самолет: прямые рейсы без пересадок по выгодным  ценам от авиакомпании &quot;Аэрофлот&quot; | Аэрофлот">
            <a:extLst>
              <a:ext uri="{FF2B5EF4-FFF2-40B4-BE49-F238E27FC236}">
                <a16:creationId xmlns:a16="http://schemas.microsoft.com/office/drawing/2014/main" id="{9A94D56B-D8DA-4533-8C3D-5783822A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6705600" cy="40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Qozog'iston poytaxti rasman Nur-Sulton nomi bilan ataladi | Qalampir.uz">
            <a:extLst>
              <a:ext uri="{FF2B5EF4-FFF2-40B4-BE49-F238E27FC236}">
                <a16:creationId xmlns:a16="http://schemas.microsoft.com/office/drawing/2014/main" id="{3A453734-A702-4DAB-9769-840E22944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90800"/>
            <a:ext cx="4953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Шымкент стремится стать третьим мегаполисом Казахстана наравне с Алматы и  Астаной">
            <a:extLst>
              <a:ext uri="{FF2B5EF4-FFF2-40B4-BE49-F238E27FC236}">
                <a16:creationId xmlns:a16="http://schemas.microsoft.com/office/drawing/2014/main" id="{7904B466-0951-4271-AC3F-DE2356995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4953000" cy="18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3F52AEC-600B-4574-BD94-3740F2879BDD}"/>
              </a:ext>
            </a:extLst>
          </p:cNvPr>
          <p:cNvSpPr/>
          <p:nvPr/>
        </p:nvSpPr>
        <p:spPr>
          <a:xfrm>
            <a:off x="152400" y="4724400"/>
            <a:ext cx="1143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4D159F-E433-4056-BA06-B5DAFBF70075}"/>
              </a:ext>
            </a:extLst>
          </p:cNvPr>
          <p:cNvSpPr/>
          <p:nvPr/>
        </p:nvSpPr>
        <p:spPr>
          <a:xfrm>
            <a:off x="2133600" y="6324600"/>
            <a:ext cx="914400" cy="355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B9E329B-03A0-46F6-810C-D929965382C1}"/>
              </a:ext>
            </a:extLst>
          </p:cNvPr>
          <p:cNvSpPr/>
          <p:nvPr/>
        </p:nvSpPr>
        <p:spPr>
          <a:xfrm>
            <a:off x="0" y="-1"/>
            <a:ext cx="12192000" cy="9906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D0F34E-5FDB-41E7-8DA3-FA18CD6E9101}"/>
              </a:ext>
            </a:extLst>
          </p:cNvPr>
          <p:cNvSpPr/>
          <p:nvPr/>
        </p:nvSpPr>
        <p:spPr>
          <a:xfrm>
            <a:off x="152400" y="1103054"/>
            <a:ext cx="1188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km/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sug‘orma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tog‘oldi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shimolidagi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sanoatlashgan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birmuncha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zichroq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8" name="Picture 2" descr="North Kazakhstan Region - Wikipedia">
            <a:extLst>
              <a:ext uri="{FF2B5EF4-FFF2-40B4-BE49-F238E27FC236}">
                <a16:creationId xmlns:a16="http://schemas.microsoft.com/office/drawing/2014/main" id="{FB02BC74-6F9D-4758-90A5-7E2EAA9A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" b="8639"/>
          <a:stretch/>
        </p:blipFill>
        <p:spPr bwMode="auto">
          <a:xfrm>
            <a:off x="209549" y="3770052"/>
            <a:ext cx="6243752" cy="290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ussians in Kazakhstan - Wikiwand">
            <a:extLst>
              <a:ext uri="{FF2B5EF4-FFF2-40B4-BE49-F238E27FC236}">
                <a16:creationId xmlns:a16="http://schemas.microsoft.com/office/drawing/2014/main" id="{E1BD0F38-3E76-41AD-B7FB-44D9AA1A79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7"/>
          <a:stretch/>
        </p:blipFill>
        <p:spPr bwMode="auto">
          <a:xfrm>
            <a:off x="6510449" y="3770053"/>
            <a:ext cx="5472001" cy="29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69127F-E19E-4EE6-B00A-EB07170846B8}"/>
              </a:ext>
            </a:extLst>
          </p:cNvPr>
          <p:cNvSpPr/>
          <p:nvPr/>
        </p:nvSpPr>
        <p:spPr>
          <a:xfrm>
            <a:off x="209549" y="3770052"/>
            <a:ext cx="1924051" cy="6495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81072B-0515-4C48-9408-2D5FC892B793}"/>
              </a:ext>
            </a:extLst>
          </p:cNvPr>
          <p:cNvSpPr/>
          <p:nvPr/>
        </p:nvSpPr>
        <p:spPr>
          <a:xfrm>
            <a:off x="2133600" y="3770050"/>
            <a:ext cx="685800" cy="1303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4F79D3-979F-41CD-A727-ECCA1F8244B7}"/>
              </a:ext>
            </a:extLst>
          </p:cNvPr>
          <p:cNvSpPr/>
          <p:nvPr/>
        </p:nvSpPr>
        <p:spPr>
          <a:xfrm>
            <a:off x="6510449" y="3846250"/>
            <a:ext cx="1719151" cy="649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4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9906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противолежащие углы 9">
            <a:extLst>
              <a:ext uri="{FF2B5EF4-FFF2-40B4-BE49-F238E27FC236}">
                <a16:creationId xmlns:a16="http://schemas.microsoft.com/office/drawing/2014/main" id="{2CC7CFE6-3844-4D71-96DC-3EBC91F65CBB}"/>
              </a:ext>
            </a:extLst>
          </p:cNvPr>
          <p:cNvSpPr/>
          <p:nvPr/>
        </p:nvSpPr>
        <p:spPr>
          <a:xfrm>
            <a:off x="133350" y="1295400"/>
            <a:ext cx="11925300" cy="2895600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67,5 %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qozoqlardan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(20 %),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(3 %),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(1,5 %),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uyg‘urlar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(1,5 %)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millatlar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vakillari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(2018-y.). Rus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janubidagi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Turkiston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istiqomat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  <p:pic>
        <p:nvPicPr>
          <p:cNvPr id="12290" name="Picture 2" descr="Kazakhstan | History, People, Map, &amp; Facts | Britannica">
            <a:extLst>
              <a:ext uri="{FF2B5EF4-FFF2-40B4-BE49-F238E27FC236}">
                <a16:creationId xmlns:a16="http://schemas.microsoft.com/office/drawing/2014/main" id="{190AF1D0-5CB8-4980-8667-D02358B9B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11111" r="12000" b="18889"/>
          <a:stretch/>
        </p:blipFill>
        <p:spPr bwMode="auto">
          <a:xfrm>
            <a:off x="304800" y="4495800"/>
            <a:ext cx="4648200" cy="23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55% of Kazakhstan population to live in southern regions by 2050">
            <a:extLst>
              <a:ext uri="{FF2B5EF4-FFF2-40B4-BE49-F238E27FC236}">
                <a16:creationId xmlns:a16="http://schemas.microsoft.com/office/drawing/2014/main" id="{7C54667E-4F10-4A76-9B5A-CE718281A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495800"/>
            <a:ext cx="3429000" cy="232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ector Population Kazakhstan Map. Demography Mosaic Of Kazakhstan.. Royalty  Free Cliparts, Vectors, And Stock Illustration. Image 103425553.">
            <a:extLst>
              <a:ext uri="{FF2B5EF4-FFF2-40B4-BE49-F238E27FC236}">
                <a16:creationId xmlns:a16="http://schemas.microsoft.com/office/drawing/2014/main" id="{77DBA1EC-DD7F-43D5-8B92-7F4344A0C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011" r="20624" b="6011"/>
          <a:stretch/>
        </p:blipFill>
        <p:spPr bwMode="auto">
          <a:xfrm>
            <a:off x="8663250" y="4495800"/>
            <a:ext cx="3429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82880" y="1033466"/>
            <a:ext cx="11856720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Osiyodagi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salohiyati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sohasidagi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neft-gaz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Iqtisodiyoti</a:t>
            </a:r>
            <a:r>
              <a:rPr lang="en-US" altLang="ru-RU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3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Ministry talks main activities to digitalize economy of Kazakhstan">
            <a:extLst>
              <a:ext uri="{FF2B5EF4-FFF2-40B4-BE49-F238E27FC236}">
                <a16:creationId xmlns:a16="http://schemas.microsoft.com/office/drawing/2014/main" id="{0E2BD1CB-5CD2-4C9C-B734-9442899B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3010349"/>
            <a:ext cx="6065520" cy="37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owering the Digital Economy">
            <a:extLst>
              <a:ext uri="{FF2B5EF4-FFF2-40B4-BE49-F238E27FC236}">
                <a16:creationId xmlns:a16="http://schemas.microsoft.com/office/drawing/2014/main" id="{00590948-4935-4498-803C-7822E73C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78" y="3010349"/>
            <a:ext cx="5620942" cy="374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152400" y="1033466"/>
            <a:ext cx="11887200" cy="26776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qazish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jahonning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mis,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ruxni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o‘ntalikka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2009-yildan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buyon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o‘rinni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egallab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u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dunyo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olinayotgan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uranning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40 %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energiyasining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90 %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ortig‘i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IESlarda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chiqariladi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Kazakhstan Petrochemical Complex, Atyrau - Chemical Technology">
            <a:extLst>
              <a:ext uri="{FF2B5EF4-FFF2-40B4-BE49-F238E27FC236}">
                <a16:creationId xmlns:a16="http://schemas.microsoft.com/office/drawing/2014/main" id="{DE6D6E9D-511B-4A85-A0FC-3B6D2D25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3818"/>
            <a:ext cx="3887541" cy="28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engizchevoil lets contract for pump project in Kazakhstan | Oil &amp; Gas  Journal">
            <a:extLst>
              <a:ext uri="{FF2B5EF4-FFF2-40B4-BE49-F238E27FC236}">
                <a16:creationId xmlns:a16="http://schemas.microsoft.com/office/drawing/2014/main" id="{36AEE44A-9FF9-45B9-BCCA-F8A214764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2345"/>
            <a:ext cx="4343400" cy="28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Kazakhstan energy profile – Analysis - IEA">
            <a:extLst>
              <a:ext uri="{FF2B5EF4-FFF2-40B4-BE49-F238E27FC236}">
                <a16:creationId xmlns:a16="http://schemas.microsoft.com/office/drawing/2014/main" id="{2AF7AE2B-E9D5-4DA8-96B7-C29282A1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2345"/>
            <a:ext cx="3352800" cy="289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9A61C53-9F2F-48D1-AF58-A9E1336DC2CF}"/>
              </a:ext>
            </a:extLst>
          </p:cNvPr>
          <p:cNvSpPr/>
          <p:nvPr/>
        </p:nvSpPr>
        <p:spPr>
          <a:xfrm>
            <a:off x="76200" y="979944"/>
            <a:ext cx="11963400" cy="26776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Dehqonchilikning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donchilik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U,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viloyatlaridagi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lalmi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viloyatlarda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sug‘orish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rivojlantirilib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sabzavotchilik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sholichilik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polizchilik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Chorvachilikning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qo‘ychilik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qoramolchilik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yilqichilik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tuyachilik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Agriculture in Kazakhstan - Wikipedia">
            <a:extLst>
              <a:ext uri="{FF2B5EF4-FFF2-40B4-BE49-F238E27FC236}">
                <a16:creationId xmlns:a16="http://schemas.microsoft.com/office/drawing/2014/main" id="{132AA97F-13F8-4892-809D-9E687DC21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771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Food Industry News: Review of Agriculture and Agro-Industry Sector in  Kazakhstan">
            <a:extLst>
              <a:ext uri="{FF2B5EF4-FFF2-40B4-BE49-F238E27FC236}">
                <a16:creationId xmlns:a16="http://schemas.microsoft.com/office/drawing/2014/main" id="{430D167B-51B9-4A7D-B76F-3F4187FAB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97710"/>
            <a:ext cx="401955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Kazakhs Should Better Utilize Sources for Conducive Growth | Financial  Tribune">
            <a:extLst>
              <a:ext uri="{FF2B5EF4-FFF2-40B4-BE49-F238E27FC236}">
                <a16:creationId xmlns:a16="http://schemas.microsoft.com/office/drawing/2014/main" id="{A5026F2D-0DF2-4A1C-8C94-179272E1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3699803"/>
            <a:ext cx="3752850" cy="29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1E0AB6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76200" y="990600"/>
            <a:ext cx="11963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alt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76200" y="1752600"/>
            <a:ext cx="11963400" cy="1524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Qozog‘iston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Respublikasining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iqtisodiy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geografik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o‘rniga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baho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3318" name="Picture 6" descr="How to Focus on Homework with ADHD">
            <a:extLst>
              <a:ext uri="{FF2B5EF4-FFF2-40B4-BE49-F238E27FC236}">
                <a16:creationId xmlns:a16="http://schemas.microsoft.com/office/drawing/2014/main" id="{93B2570B-56E6-49BC-9029-79DC5E0F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55" y="3429000"/>
            <a:ext cx="5848645" cy="328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Шайтон мойи» сотилади... ёхуд «ўйнаб» китоб чиқариш қачон тугайди?">
            <a:extLst>
              <a:ext uri="{FF2B5EF4-FFF2-40B4-BE49-F238E27FC236}">
                <a16:creationId xmlns:a16="http://schemas.microsoft.com/office/drawing/2014/main" id="{9DF2F870-EFE3-46A9-AC52-1931C4CB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29000"/>
            <a:ext cx="59248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76200" y="1066801"/>
            <a:ext cx="12039601" cy="2819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9-o‘rinni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egallaydi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beshta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Rossiya,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Qirg‘iziston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Turkmaniston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(7548 km)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AQSH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2-o‘rinda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9CDBCE-EFDF-463A-A2D8-6E05D4750DC3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Город Республика Казахстан Байконура, регионы иллюстрации вектора карты  Казахстана, карты Leninsk эскиза Scribble Иллюстрация вектора - иллюстрации  насчитывающей эскиза, город: 149184799">
            <a:extLst>
              <a:ext uri="{FF2B5EF4-FFF2-40B4-BE49-F238E27FC236}">
                <a16:creationId xmlns:a16="http://schemas.microsoft.com/office/drawing/2014/main" id="{EB352BD3-2332-4783-B513-22044919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71" y="4056545"/>
            <a:ext cx="5840412" cy="26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МИД: Приоритетом Узбекистана являются отношения со странами ЦА - ИА REGNUM">
            <a:extLst>
              <a:ext uri="{FF2B5EF4-FFF2-40B4-BE49-F238E27FC236}">
                <a16:creationId xmlns:a16="http://schemas.microsoft.com/office/drawing/2014/main" id="{FA2B63A7-2074-4A40-8CCF-E87CFEDE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56545"/>
            <a:ext cx="4648201" cy="26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4A6BF4-2478-4F70-B51F-3DDA717FF91A}"/>
              </a:ext>
            </a:extLst>
          </p:cNvPr>
          <p:cNvSpPr/>
          <p:nvPr/>
        </p:nvSpPr>
        <p:spPr>
          <a:xfrm>
            <a:off x="3657600" y="1219200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D951CF-15F2-4F68-80BB-7E015790D9A7}"/>
              </a:ext>
            </a:extLst>
          </p:cNvPr>
          <p:cNvSpPr/>
          <p:nvPr/>
        </p:nvSpPr>
        <p:spPr>
          <a:xfrm>
            <a:off x="2667000" y="66294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58C83B8-91B0-4836-90EB-DCEFFADFEAF9}"/>
              </a:ext>
            </a:extLst>
          </p:cNvPr>
          <p:cNvSpPr/>
          <p:nvPr/>
        </p:nvSpPr>
        <p:spPr>
          <a:xfrm>
            <a:off x="381000" y="2590800"/>
            <a:ext cx="990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A23C92-F58D-454A-9D6E-E71F79CED914}"/>
              </a:ext>
            </a:extLst>
          </p:cNvPr>
          <p:cNvSpPr/>
          <p:nvPr/>
        </p:nvSpPr>
        <p:spPr>
          <a:xfrm>
            <a:off x="228599" y="5943600"/>
            <a:ext cx="914401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F67AA6-4889-44C5-87A3-E116F8712E3F}"/>
              </a:ext>
            </a:extLst>
          </p:cNvPr>
          <p:cNvSpPr/>
          <p:nvPr/>
        </p:nvSpPr>
        <p:spPr>
          <a:xfrm>
            <a:off x="457200" y="1032808"/>
            <a:ext cx="10972802" cy="19389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davlatlarini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magistrallarining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o‘tganligi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dengiziga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tutashligi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Rossiya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Xitoydek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davlatlarga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chegaradoshligi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707040-0AAB-4775-B502-6CFC21BF6ADA}"/>
              </a:ext>
            </a:extLst>
          </p:cNvPr>
          <p:cNvSpPr/>
          <p:nvPr/>
        </p:nvSpPr>
        <p:spPr>
          <a:xfrm>
            <a:off x="0" y="-1"/>
            <a:ext cx="12192000" cy="9144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alt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Карта Средней Азии от Туроператора НИССА-ТУР">
            <a:extLst>
              <a:ext uri="{FF2B5EF4-FFF2-40B4-BE49-F238E27FC236}">
                <a16:creationId xmlns:a16="http://schemas.microsoft.com/office/drawing/2014/main" id="{32A716A6-2253-4AC0-98BC-10D644B3E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5" y="3210056"/>
            <a:ext cx="5638800" cy="33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zakhstan location on the World Map">
            <a:extLst>
              <a:ext uri="{FF2B5EF4-FFF2-40B4-BE49-F238E27FC236}">
                <a16:creationId xmlns:a16="http://schemas.microsoft.com/office/drawing/2014/main" id="{3806B45B-32B2-429A-A0AE-BEC27BCBB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8352" r="1564" b="6543"/>
          <a:stretch/>
        </p:blipFill>
        <p:spPr bwMode="auto">
          <a:xfrm>
            <a:off x="6324601" y="3210056"/>
            <a:ext cx="5568954" cy="34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736829-6591-4ADF-95A4-8780FF94AC0F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32E863-1020-4B08-A91F-B15040B1945A}"/>
              </a:ext>
            </a:extLst>
          </p:cNvPr>
          <p:cNvSpPr/>
          <p:nvPr/>
        </p:nvSpPr>
        <p:spPr>
          <a:xfrm>
            <a:off x="6405838" y="1524000"/>
            <a:ext cx="563376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Boshqaruv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</a:t>
            </a: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prezidentlik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Ma’muriy-hududiy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14  ta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ahamiyatidagi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(Nur-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Sulton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Almati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Shimkent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)dan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0000"/>
              </a:solidFill>
            </a:endParaRPr>
          </a:p>
        </p:txBody>
      </p:sp>
      <p:pic>
        <p:nvPicPr>
          <p:cNvPr id="4098" name="Picture 2" descr="Free Kazakhstan Map | Map of Kazakhstan | Free map of Kazakhstan | Open  source map of Kazakhstan | Kazakhstan open source | Mapsopensource.com">
            <a:extLst>
              <a:ext uri="{FF2B5EF4-FFF2-40B4-BE49-F238E27FC236}">
                <a16:creationId xmlns:a16="http://schemas.microsoft.com/office/drawing/2014/main" id="{27F9ADAE-5AAB-4505-B87B-40038866A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" y="1495485"/>
            <a:ext cx="6133862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382E06-5B95-4D86-887E-26900E311262}"/>
              </a:ext>
            </a:extLst>
          </p:cNvPr>
          <p:cNvSpPr/>
          <p:nvPr/>
        </p:nvSpPr>
        <p:spPr>
          <a:xfrm>
            <a:off x="114538" y="1512939"/>
            <a:ext cx="1790462" cy="3158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7C42F92-79B6-4DF3-A29F-0C2B85932F42}"/>
              </a:ext>
            </a:extLst>
          </p:cNvPr>
          <p:cNvSpPr/>
          <p:nvPr/>
        </p:nvSpPr>
        <p:spPr>
          <a:xfrm>
            <a:off x="5181600" y="1600200"/>
            <a:ext cx="838200" cy="308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54C42B-94D5-4931-9818-45CDA3DFD88A}"/>
              </a:ext>
            </a:extLst>
          </p:cNvPr>
          <p:cNvSpPr/>
          <p:nvPr/>
        </p:nvSpPr>
        <p:spPr>
          <a:xfrm>
            <a:off x="4724400" y="5791200"/>
            <a:ext cx="1524000" cy="228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40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azakhstan Map (Physical) - Worldometer">
            <a:extLst>
              <a:ext uri="{FF2B5EF4-FFF2-40B4-BE49-F238E27FC236}">
                <a16:creationId xmlns:a16="http://schemas.microsoft.com/office/drawing/2014/main" id="{4D5D2E06-80CE-48D0-A925-625108DC1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3" y="1287605"/>
            <a:ext cx="6483436" cy="50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05D19C-68D3-4C3B-B318-B4C330344D1A}"/>
              </a:ext>
            </a:extLst>
          </p:cNvPr>
          <p:cNvSpPr/>
          <p:nvPr/>
        </p:nvSpPr>
        <p:spPr>
          <a:xfrm>
            <a:off x="2101850" y="5943600"/>
            <a:ext cx="208915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65FEC5-48C8-4A58-971E-CD93FBC8CDCC}"/>
              </a:ext>
            </a:extLst>
          </p:cNvPr>
          <p:cNvSpPr/>
          <p:nvPr/>
        </p:nvSpPr>
        <p:spPr>
          <a:xfrm>
            <a:off x="3581401" y="5355828"/>
            <a:ext cx="968374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961CF2-521A-4DF5-94D4-14905FD4414C}"/>
              </a:ext>
            </a:extLst>
          </p:cNvPr>
          <p:cNvSpPr/>
          <p:nvPr/>
        </p:nvSpPr>
        <p:spPr>
          <a:xfrm>
            <a:off x="0" y="63246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73D42FB-F619-4C50-AC31-45D346F40C56}"/>
              </a:ext>
            </a:extLst>
          </p:cNvPr>
          <p:cNvSpPr/>
          <p:nvPr/>
        </p:nvSpPr>
        <p:spPr>
          <a:xfrm>
            <a:off x="2819400" y="990600"/>
            <a:ext cx="1219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81A9E5F-75A1-46B9-8CCB-7AA8FA351EF9}"/>
              </a:ext>
            </a:extLst>
          </p:cNvPr>
          <p:cNvSpPr/>
          <p:nvPr/>
        </p:nvSpPr>
        <p:spPr>
          <a:xfrm>
            <a:off x="152401" y="1219200"/>
            <a:ext cx="5181600" cy="5277730"/>
          </a:xfrm>
          <a:prstGeom prst="rect">
            <a:avLst/>
          </a:prstGeom>
          <a:ln>
            <a:solidFill>
              <a:srgbClr val="1E0AB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tekisliklar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hukmronlik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tog‘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tizmalari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janubi-sharqiy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parchalangan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tog‘likdan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Asia - Lessons - Tes Teach">
            <a:extLst>
              <a:ext uri="{FF2B5EF4-FFF2-40B4-BE49-F238E27FC236}">
                <a16:creationId xmlns:a16="http://schemas.microsoft.com/office/drawing/2014/main" id="{203002CA-AFAC-4003-9873-99B7B6729C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2A175AF-C710-47B1-83B0-ED4721A25C24}"/>
              </a:ext>
            </a:extLst>
          </p:cNvPr>
          <p:cNvSpPr/>
          <p:nvPr/>
        </p:nvSpPr>
        <p:spPr>
          <a:xfrm>
            <a:off x="0" y="-1"/>
            <a:ext cx="12192000" cy="899887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Relyefi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755029-4968-4787-B1DD-6CE5B3AB59AD}"/>
              </a:ext>
            </a:extLst>
          </p:cNvPr>
          <p:cNvSpPr/>
          <p:nvPr/>
        </p:nvSpPr>
        <p:spPr>
          <a:xfrm>
            <a:off x="10972799" y="5105400"/>
            <a:ext cx="997039" cy="1161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EC4E893-7DE3-4153-8048-8F9BF71CC73A}"/>
              </a:ext>
            </a:extLst>
          </p:cNvPr>
          <p:cNvSpPr/>
          <p:nvPr/>
        </p:nvSpPr>
        <p:spPr>
          <a:xfrm>
            <a:off x="6477000" y="1070886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5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89DE639-DF5C-4CDC-84C0-65FF6046BE02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61F0ECD-E404-4481-BDA5-81207C2552AA}"/>
              </a:ext>
            </a:extLst>
          </p:cNvPr>
          <p:cNvSpPr/>
          <p:nvPr/>
        </p:nvSpPr>
        <p:spPr>
          <a:xfrm>
            <a:off x="76200" y="5008098"/>
            <a:ext cx="1524000" cy="876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F81629-3E6B-42FB-90D9-AFB8081BB3EC}"/>
              </a:ext>
            </a:extLst>
          </p:cNvPr>
          <p:cNvSpPr/>
          <p:nvPr/>
        </p:nvSpPr>
        <p:spPr>
          <a:xfrm>
            <a:off x="236263" y="903982"/>
            <a:ext cx="117194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noruda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ulkan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toshko‘mirning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Qarag‘anda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Ekibastuz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havzalari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/>
          </a:p>
        </p:txBody>
      </p:sp>
      <p:pic>
        <p:nvPicPr>
          <p:cNvPr id="6146" name="Picture 2" descr="Дидактический материал по предмету &quot;Мир вокруг&quot; на тему &quot;Полезные  ископаемые Казахстана&quot; - коррекционная школа, прочее">
            <a:extLst>
              <a:ext uri="{FF2B5EF4-FFF2-40B4-BE49-F238E27FC236}">
                <a16:creationId xmlns:a16="http://schemas.microsoft.com/office/drawing/2014/main" id="{94F8AE20-FC98-418C-8314-DFA8E2CCB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16533"/>
            <a:ext cx="6449811" cy="364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роект &quot;Задачи о полезных ископаемых Казахстана&quot;">
            <a:extLst>
              <a:ext uri="{FF2B5EF4-FFF2-40B4-BE49-F238E27FC236}">
                <a16:creationId xmlns:a16="http://schemas.microsoft.com/office/drawing/2014/main" id="{BFFD6D61-9D32-483E-9C14-C1917991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6376105" y="3214188"/>
            <a:ext cx="573969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A0B67A-A772-4203-A6EC-6E74E346DFD0}"/>
              </a:ext>
            </a:extLst>
          </p:cNvPr>
          <p:cNvSpPr/>
          <p:nvPr/>
        </p:nvSpPr>
        <p:spPr>
          <a:xfrm>
            <a:off x="6324600" y="3150751"/>
            <a:ext cx="1981200" cy="278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E5ABF3-79EC-4A8F-97AA-3363030288F8}"/>
              </a:ext>
            </a:extLst>
          </p:cNvPr>
          <p:cNvSpPr/>
          <p:nvPr/>
        </p:nvSpPr>
        <p:spPr>
          <a:xfrm>
            <a:off x="6376105" y="6400800"/>
            <a:ext cx="2691695" cy="305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32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301044-EF37-4758-BF80-B03467EDAC1A}"/>
              </a:ext>
            </a:extLst>
          </p:cNvPr>
          <p:cNvSpPr/>
          <p:nvPr/>
        </p:nvSpPr>
        <p:spPr>
          <a:xfrm>
            <a:off x="1066800" y="1036983"/>
            <a:ext cx="304800" cy="791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6E54E2-C83A-4C4A-9D87-59E1090EE2A2}"/>
              </a:ext>
            </a:extLst>
          </p:cNvPr>
          <p:cNvSpPr/>
          <p:nvPr/>
        </p:nvSpPr>
        <p:spPr>
          <a:xfrm>
            <a:off x="6388178" y="2195731"/>
            <a:ext cx="182184" cy="792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CADAA69E-2DB6-4395-882C-6140FFDB1B87}"/>
              </a:ext>
            </a:extLst>
          </p:cNvPr>
          <p:cNvSpPr/>
          <p:nvPr/>
        </p:nvSpPr>
        <p:spPr>
          <a:xfrm>
            <a:off x="0" y="685800"/>
            <a:ext cx="12115800" cy="2362200"/>
          </a:xfrm>
          <a:prstGeom prst="round2Diag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Qozog‘istonning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temir,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marganes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xrom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volfram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rux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qo‘rg‘oshin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metallarning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zaxiralariga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Noruda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mineral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fosforit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848821-2E52-4F40-B677-58C38E1B0AF1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Полезные ископаемые Казахстана. Виды руд - online presentation">
            <a:extLst>
              <a:ext uri="{FF2B5EF4-FFF2-40B4-BE49-F238E27FC236}">
                <a16:creationId xmlns:a16="http://schemas.microsoft.com/office/drawing/2014/main" id="{2C8FF0D2-044E-461B-9F92-8F665094C8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8333" b="14445"/>
          <a:stretch/>
        </p:blipFill>
        <p:spPr bwMode="auto">
          <a:xfrm>
            <a:off x="228600" y="2971800"/>
            <a:ext cx="58674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ознание мира на тему &quot;Полезные ископаемые&quot; (Закрепление)">
            <a:extLst>
              <a:ext uri="{FF2B5EF4-FFF2-40B4-BE49-F238E27FC236}">
                <a16:creationId xmlns:a16="http://schemas.microsoft.com/office/drawing/2014/main" id="{0CDED227-D632-41A9-9700-4D8EACF3B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35" t="4445" r="1552" b="26666"/>
          <a:stretch/>
        </p:blipFill>
        <p:spPr bwMode="auto">
          <a:xfrm>
            <a:off x="6056728" y="3028301"/>
            <a:ext cx="6135272" cy="379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E12DDB4-46E7-4BC7-B2AF-91B7BDC387A1}"/>
              </a:ext>
            </a:extLst>
          </p:cNvPr>
          <p:cNvSpPr/>
          <p:nvPr/>
        </p:nvSpPr>
        <p:spPr>
          <a:xfrm>
            <a:off x="228600" y="6248400"/>
            <a:ext cx="25908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5AD26E-A446-4957-A1A4-286B2D013534}"/>
              </a:ext>
            </a:extLst>
          </p:cNvPr>
          <p:cNvSpPr/>
          <p:nvPr/>
        </p:nvSpPr>
        <p:spPr>
          <a:xfrm>
            <a:off x="3810000" y="6324600"/>
            <a:ext cx="195455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45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F731D6-3195-46F0-BF59-D7927A57F1FE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A1EE08-15AE-4619-BD09-CF755747C530}"/>
              </a:ext>
            </a:extLst>
          </p:cNvPr>
          <p:cNvSpPr/>
          <p:nvPr/>
        </p:nvSpPr>
        <p:spPr>
          <a:xfrm>
            <a:off x="190500" y="838200"/>
            <a:ext cx="1181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mo‘tadil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keskin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kontinental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qurg‘oqchil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qishda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hududlarida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harorati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-5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Qurg‘oqchil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iqlim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Qozog‘istonning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bepoyon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tekisliklarida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dasht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chalacho‘l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cho‘l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tabiat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zonalari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shakllangan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Kazakhstan could become a PV solar energy powerhouse | by Solar DAO | Medium">
            <a:extLst>
              <a:ext uri="{FF2B5EF4-FFF2-40B4-BE49-F238E27FC236}">
                <a16:creationId xmlns:a16="http://schemas.microsoft.com/office/drawing/2014/main" id="{32987814-6607-4A46-BF49-6789C5166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0635" r="1999" b="13175"/>
          <a:stretch/>
        </p:blipFill>
        <p:spPr bwMode="auto">
          <a:xfrm>
            <a:off x="190500" y="3431001"/>
            <a:ext cx="5753100" cy="325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olar resource maps and GIS data for 200+ countries | Solargis">
            <a:extLst>
              <a:ext uri="{FF2B5EF4-FFF2-40B4-BE49-F238E27FC236}">
                <a16:creationId xmlns:a16="http://schemas.microsoft.com/office/drawing/2014/main" id="{E55575FC-D446-48BD-B8DD-85A3D4532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15611" r="2000" b="17421"/>
          <a:stretch/>
        </p:blipFill>
        <p:spPr bwMode="auto">
          <a:xfrm>
            <a:off x="6063174" y="3429000"/>
            <a:ext cx="5860691" cy="325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37C976-B1DA-4BA6-8575-14B9886C29A0}"/>
              </a:ext>
            </a:extLst>
          </p:cNvPr>
          <p:cNvSpPr/>
          <p:nvPr/>
        </p:nvSpPr>
        <p:spPr>
          <a:xfrm>
            <a:off x="11277600" y="6400800"/>
            <a:ext cx="646265" cy="286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A8A419-FF12-4B4E-8084-CA11E7736824}"/>
              </a:ext>
            </a:extLst>
          </p:cNvPr>
          <p:cNvSpPr/>
          <p:nvPr/>
        </p:nvSpPr>
        <p:spPr>
          <a:xfrm>
            <a:off x="190500" y="3426999"/>
            <a:ext cx="1181100" cy="459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2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17E613-F17B-43D7-AD42-BF9E96C6122D}"/>
              </a:ext>
            </a:extLst>
          </p:cNvPr>
          <p:cNvSpPr/>
          <p:nvPr/>
        </p:nvSpPr>
        <p:spPr>
          <a:xfrm>
            <a:off x="0" y="-1"/>
            <a:ext cx="12192000" cy="8382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Iqlimi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противолежащие углы 1">
            <a:extLst>
              <a:ext uri="{FF2B5EF4-FFF2-40B4-BE49-F238E27FC236}">
                <a16:creationId xmlns:a16="http://schemas.microsoft.com/office/drawing/2014/main" id="{0F96F702-11FE-4FF4-9AC4-710EF19B7128}"/>
              </a:ext>
            </a:extLst>
          </p:cNvPr>
          <p:cNvSpPr/>
          <p:nvPr/>
        </p:nvSpPr>
        <p:spPr>
          <a:xfrm>
            <a:off x="152400" y="914400"/>
            <a:ext cx="11811000" cy="2895600"/>
          </a:xfrm>
          <a:prstGeom prst="round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Yog‘inlarning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ozligi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aksariyat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ishg‘ol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qilganligi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resurslarining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tanqisligini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Irtish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Ili,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Ural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respublikaning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chekka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qismlaridan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to‘yinish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manbalari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/>
          </a:p>
        </p:txBody>
      </p:sp>
      <p:pic>
        <p:nvPicPr>
          <p:cNvPr id="9218" name="Picture 2" descr="Map of Main River Basins and Rivers in Kazakhstan (Water Resources... |  Download Scientific Diagram">
            <a:extLst>
              <a:ext uri="{FF2B5EF4-FFF2-40B4-BE49-F238E27FC236}">
                <a16:creationId xmlns:a16="http://schemas.microsoft.com/office/drawing/2014/main" id="{72DCED8A-F36C-4AFD-8110-6C77258446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" b="2241"/>
          <a:stretch/>
        </p:blipFill>
        <p:spPr bwMode="auto">
          <a:xfrm>
            <a:off x="338212" y="3962400"/>
            <a:ext cx="56053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utch and Kazakh ministers sign agreement to boost sustainable water  managment | Dutch Water Sector">
            <a:extLst>
              <a:ext uri="{FF2B5EF4-FFF2-40B4-BE49-F238E27FC236}">
                <a16:creationId xmlns:a16="http://schemas.microsoft.com/office/drawing/2014/main" id="{0E27704E-A7D0-43E5-B649-6935DCFD7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2" y="3922578"/>
            <a:ext cx="5605388" cy="285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4411</TotalTime>
  <Words>858</Words>
  <Application>Microsoft Office PowerPoint</Application>
  <PresentationFormat>Широкоэкранный</PresentationFormat>
  <Paragraphs>47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ПРВ</vt:lpstr>
      <vt:lpstr>ПРВ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408</cp:revision>
  <dcterms:created xsi:type="dcterms:W3CDTF">2020-06-30T15:34:35Z</dcterms:created>
  <dcterms:modified xsi:type="dcterms:W3CDTF">2021-02-19T09:23:00Z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