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2" r:id="rId2"/>
    <p:sldMasterId id="2147483750" r:id="rId3"/>
  </p:sldMasterIdLst>
  <p:notesMasterIdLst>
    <p:notesMasterId r:id="rId21"/>
  </p:notesMasterIdLst>
  <p:sldIdLst>
    <p:sldId id="287" r:id="rId4"/>
    <p:sldId id="261" r:id="rId5"/>
    <p:sldId id="370" r:id="rId6"/>
    <p:sldId id="310" r:id="rId7"/>
    <p:sldId id="1410" r:id="rId8"/>
    <p:sldId id="371" r:id="rId9"/>
    <p:sldId id="1411" r:id="rId10"/>
    <p:sldId id="336" r:id="rId11"/>
    <p:sldId id="315" r:id="rId12"/>
    <p:sldId id="1412" r:id="rId13"/>
    <p:sldId id="316" r:id="rId14"/>
    <p:sldId id="1414" r:id="rId15"/>
    <p:sldId id="1413" r:id="rId16"/>
    <p:sldId id="1415" r:id="rId17"/>
    <p:sldId id="1416" r:id="rId18"/>
    <p:sldId id="1417" r:id="rId19"/>
    <p:sldId id="296" r:id="rId20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0AB6"/>
    <a:srgbClr val="000000"/>
    <a:srgbClr val="F7B7F2"/>
    <a:srgbClr val="FFFFFF"/>
    <a:srgbClr val="FFFF66"/>
    <a:srgbClr val="D4B9E9"/>
    <a:srgbClr val="CCCC00"/>
    <a:srgbClr val="2365C7"/>
    <a:srgbClr val="FCCE7C"/>
    <a:srgbClr val="C8A5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91" autoAdjust="0"/>
  </p:normalViewPr>
  <p:slideViewPr>
    <p:cSldViewPr>
      <p:cViewPr varScale="1">
        <p:scale>
          <a:sx n="68" d="100"/>
          <a:sy n="68" d="100"/>
        </p:scale>
        <p:origin x="792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F0E03-448C-40CF-A40E-70F309E2C503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2A838D-58A1-422A-BF74-B2DEDC8D7B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613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A838D-58A1-422A-BF74-B2DEDC8D7B3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3988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A838D-58A1-422A-BF74-B2DEDC8D7B3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1476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A838D-58A1-422A-BF74-B2DEDC8D7B37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3288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9233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2532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3147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8245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06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8836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9982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03815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4430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73713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705165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73436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5192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82891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21037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539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82160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42051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61673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9236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703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3540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2665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58209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71514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88179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395594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23183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384668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9474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443681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051094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45790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06735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38726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587696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45297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402577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05460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2415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59698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138614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824427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59604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556761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48827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565566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878547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4128822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48165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33435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964044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039610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202602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579150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9E9AB9-CC6F-421C-B64F-949D9DA50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63FE92-17E4-4CE0-A3A7-106AAB549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65E682-D44E-4EF6-ABF1-4017FAC41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EC7FFF-CCAC-4816-BB03-4A8AA681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44A18-C50E-42BC-AB70-4F95EBA7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932786"/>
      </p:ext>
    </p:extLst>
  </p:cSld>
  <p:clrMapOvr>
    <a:masterClrMapping/>
  </p:clrMapOvr>
  <p:transition spd="slow">
    <p:comb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E1997-DE1D-4D93-BBDC-EC199370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A568DB-DBE3-4319-AF49-D585FF625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CB4143-74E4-447A-92E6-203CAE36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9B1C41-C39A-40F0-A62A-559D4583E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F07CE1-DB04-469E-BBB3-7179FBEFF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82668"/>
      </p:ext>
    </p:extLst>
  </p:cSld>
  <p:clrMapOvr>
    <a:masterClrMapping/>
  </p:clrMapOvr>
  <p:transition spd="slow">
    <p:comb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5543F9-FD23-45F8-A265-56D29BF9B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26CBE0-AC7A-437D-BB3E-F511E6F6D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286B5B-F4DD-47F9-BAD2-5FF63F041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87F100-80E9-4EFB-94A8-A4A47ABFE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296977-425B-413F-B218-BFBCD15B7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052058"/>
      </p:ext>
    </p:extLst>
  </p:cSld>
  <p:clrMapOvr>
    <a:masterClrMapping/>
  </p:clrMapOvr>
  <p:transition spd="slow">
    <p:comb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F080DE-EF0B-4858-8E9E-9615A9EB0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87460A-1D3D-477C-BEA0-56CAC9619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3152EA-8CAF-4623-850F-EA197ABF8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B3D7C9-2C75-4D8C-85FB-7F6FDC726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23892D-B40B-47CB-9E08-681CA8C20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E34AEA-A11D-438B-82F4-2401CC75D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020969"/>
      </p:ext>
    </p:extLst>
  </p:cSld>
  <p:clrMapOvr>
    <a:masterClrMapping/>
  </p:clrMapOvr>
  <p:transition spd="slow">
    <p:comb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730671-8218-48DC-A6AF-413C07E2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9933C5-6D06-46D6-A08F-50DEAE03B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49B6E89-E947-42C1-AE21-88EB72543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8E43088-76A4-4664-9C51-A12FD42BC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66772AB-0673-452F-99C9-8991150F78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76A0FEC-A079-41A7-9E50-6DFDE79FC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5DBBEF4-92B3-4DEC-8186-260E80BAA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6A551BF-90A0-4718-9402-0A73491C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986563"/>
      </p:ext>
    </p:extLst>
  </p:cSld>
  <p:clrMapOvr>
    <a:masterClrMapping/>
  </p:clrMapOvr>
  <p:transition spd="slow">
    <p:comb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AB73F-D308-409E-BAFF-5C554CEC0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F94CF4C-059E-429F-85B5-3E0D3BB42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88DE7D5-52AA-4069-844C-1366CB80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D9069BA-7FD6-40F4-A8F3-369AF62BD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78185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64939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8995FF8-8320-44E5-8147-5F672BD9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4718791-23A7-41F4-8C01-DC862DEE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2FE402-7C89-4E42-9547-7B6268E5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6540638"/>
      </p:ext>
    </p:extLst>
  </p:cSld>
  <p:clrMapOvr>
    <a:masterClrMapping/>
  </p:clrMapOvr>
  <p:transition spd="slow">
    <p:comb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AD5A97-0716-4CB7-9F05-F0EA5D20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6A1A28-BB35-45AA-B7A5-CEC7F9BDD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EC5265-124A-4CE7-8CF0-D1D97CEB5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B41313-FA60-4F2B-8EF0-8B013E066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FBD8C9-ED9D-4E90-9E19-39B4F95D6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2CAAC1-0A14-4ACB-B2D2-2A7C0269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959761"/>
      </p:ext>
    </p:extLst>
  </p:cSld>
  <p:clrMapOvr>
    <a:masterClrMapping/>
  </p:clrMapOvr>
  <p:transition spd="slow">
    <p:comb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998394-93A1-4CD3-B4D6-88A048A6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95A1D68-ED35-4263-BE43-28B2045888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D174D2-E5DA-4339-8276-C9A47AE21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4589F5-BB5A-4005-8F3C-39341C536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8848A3-B1B7-4A98-B247-62FE0223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FD7D75-D8B1-4B13-ADA8-E7183419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119734"/>
      </p:ext>
    </p:extLst>
  </p:cSld>
  <p:clrMapOvr>
    <a:masterClrMapping/>
  </p:clrMapOvr>
  <p:transition spd="slow">
    <p:comb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B350FB-D4D7-477F-9EB2-0AF8AABB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810B0A0-98D0-4604-AE13-AD9B1CD97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6548C5-7923-42B5-9E40-E4A3F7E44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D837A6-9386-46D1-943E-731AF1A1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30847-AD81-4EEF-81AB-724F706D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911627"/>
      </p:ext>
    </p:extLst>
  </p:cSld>
  <p:clrMapOvr>
    <a:masterClrMapping/>
  </p:clrMapOvr>
  <p:transition spd="slow">
    <p:comb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101DD23-EAC5-4555-8E80-C496F6E51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E3BD7A0-1F05-4F6A-9856-495F3BCA1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39C0A4-7E55-49FE-80F4-847982BC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0BE15C-7FA1-4041-BCB7-71BCFEC4F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495A4D-6242-4BA7-8BB8-E5D67A57A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288814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1354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455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32.xml"/><Relationship Id="rId39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27.xml"/><Relationship Id="rId34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53.xml"/><Relationship Id="rId50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61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17.xml"/><Relationship Id="rId24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43.xml"/><Relationship Id="rId40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51.xml"/><Relationship Id="rId53" Type="http://schemas.openxmlformats.org/officeDocument/2006/relationships/slideLayout" Target="../slideLayouts/slideLayout59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33.xml"/><Relationship Id="rId30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41.xml"/><Relationship Id="rId43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54.xml"/><Relationship Id="rId56" Type="http://schemas.openxmlformats.org/officeDocument/2006/relationships/slideLayout" Target="../slideLayouts/slideLayout62.xml"/><Relationship Id="rId8" Type="http://schemas.openxmlformats.org/officeDocument/2006/relationships/slideLayout" Target="../slideLayouts/slideLayout14.xml"/><Relationship Id="rId51" Type="http://schemas.openxmlformats.org/officeDocument/2006/relationships/slideLayout" Target="../slideLayouts/slideLayout57.xml"/><Relationship Id="rId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44.xml"/><Relationship Id="rId46" Type="http://schemas.openxmlformats.org/officeDocument/2006/relationships/slideLayout" Target="../slideLayouts/slideLayout52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6.xml"/><Relationship Id="rId41" Type="http://schemas.openxmlformats.org/officeDocument/2006/relationships/slideLayout" Target="../slideLayouts/slideLayout47.xml"/><Relationship Id="rId54" Type="http://schemas.openxmlformats.org/officeDocument/2006/relationships/slideLayout" Target="../slideLayouts/slideLayout60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34.xml"/><Relationship Id="rId36" Type="http://schemas.openxmlformats.org/officeDocument/2006/relationships/slideLayout" Target="../slideLayouts/slideLayout42.xml"/><Relationship Id="rId49" Type="http://schemas.openxmlformats.org/officeDocument/2006/relationships/slideLayout" Target="../slideLayouts/slideLayout55.xml"/><Relationship Id="rId57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16.xml"/><Relationship Id="rId31" Type="http://schemas.openxmlformats.org/officeDocument/2006/relationships/slideLayout" Target="../slideLayouts/slideLayout37.xml"/><Relationship Id="rId44" Type="http://schemas.openxmlformats.org/officeDocument/2006/relationships/slideLayout" Target="../slideLayouts/slideLayout50.xml"/><Relationship Id="rId52" Type="http://schemas.openxmlformats.org/officeDocument/2006/relationships/slideLayout" Target="../slideLayouts/slideLayout58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76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1499A-3202-4610-BF1E-4D0A402E8E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5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  <p:sldLayoutId id="2147483723" r:id="rId31"/>
    <p:sldLayoutId id="2147483724" r:id="rId32"/>
    <p:sldLayoutId id="2147483725" r:id="rId33"/>
    <p:sldLayoutId id="2147483726" r:id="rId34"/>
    <p:sldLayoutId id="2147483727" r:id="rId35"/>
    <p:sldLayoutId id="2147483728" r:id="rId36"/>
    <p:sldLayoutId id="2147483729" r:id="rId37"/>
    <p:sldLayoutId id="2147483730" r:id="rId38"/>
    <p:sldLayoutId id="2147483731" r:id="rId39"/>
    <p:sldLayoutId id="2147483732" r:id="rId40"/>
    <p:sldLayoutId id="2147483733" r:id="rId41"/>
    <p:sldLayoutId id="2147483734" r:id="rId42"/>
    <p:sldLayoutId id="2147483735" r:id="rId43"/>
    <p:sldLayoutId id="2147483736" r:id="rId44"/>
    <p:sldLayoutId id="2147483737" r:id="rId45"/>
    <p:sldLayoutId id="2147483738" r:id="rId46"/>
    <p:sldLayoutId id="2147483739" r:id="rId47"/>
    <p:sldLayoutId id="2147483740" r:id="rId48"/>
    <p:sldLayoutId id="2147483741" r:id="rId49"/>
    <p:sldLayoutId id="2147483742" r:id="rId50"/>
    <p:sldLayoutId id="2147483743" r:id="rId51"/>
    <p:sldLayoutId id="2147483744" r:id="rId52"/>
    <p:sldLayoutId id="2147483745" r:id="rId53"/>
    <p:sldLayoutId id="2147483746" r:id="rId54"/>
    <p:sldLayoutId id="2147483747" r:id="rId55"/>
    <p:sldLayoutId id="2147483748" r:id="rId56"/>
    <p:sldLayoutId id="2147483749" r:id="rId57"/>
  </p:sldLayoutIdLst>
  <p:txStyles>
    <p:titleStyle>
      <a:lvl1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97E869-8F09-4F15-B988-331009A0F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2E2543-73C3-498B-BA4D-3C6B2DFA4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9D42BF-B14B-4ABE-A3DD-4CB402CD9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B2EEF6-FF7A-459E-BBF1-ECE6366E1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8262A2-8773-4F71-831F-A7584C096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781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2">
            <a:extLst>
              <a:ext uri="{FF2B5EF4-FFF2-40B4-BE49-F238E27FC236}">
                <a16:creationId xmlns:a16="http://schemas.microsoft.com/office/drawing/2014/main" id="{B0D801FA-1765-4F0A-AB03-486999007B72}"/>
              </a:ext>
            </a:extLst>
          </p:cNvPr>
          <p:cNvSpPr/>
          <p:nvPr/>
        </p:nvSpPr>
        <p:spPr>
          <a:xfrm>
            <a:off x="1" y="0"/>
            <a:ext cx="12192000" cy="18387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1E0AB6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066800" y="1231223"/>
            <a:ext cx="6502644" cy="3723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endParaRPr lang="ru-RU" altLang="ru-RU" sz="6000" b="1" dirty="0">
              <a:solidFill>
                <a:srgbClr val="1E0AB6"/>
              </a:solidFill>
            </a:endParaRPr>
          </a:p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6000" b="1" dirty="0" err="1">
                <a:solidFill>
                  <a:srgbClr val="1E0AB6"/>
                </a:solidFill>
              </a:rPr>
              <a:t>Mavzu</a:t>
            </a:r>
            <a:r>
              <a:rPr lang="en-US" altLang="ru-RU" sz="6000" b="1" dirty="0">
                <a:solidFill>
                  <a:srgbClr val="1E0AB6"/>
                </a:solidFill>
              </a:rPr>
              <a:t>: </a:t>
            </a:r>
            <a:r>
              <a:rPr lang="en-US" altLang="ru-RU" sz="6000" b="1" dirty="0" err="1">
                <a:solidFill>
                  <a:srgbClr val="1E0AB6"/>
                </a:solidFill>
              </a:rPr>
              <a:t>Qozog‘iston</a:t>
            </a:r>
            <a:r>
              <a:rPr lang="en-US" altLang="ru-RU" sz="6000" b="1" dirty="0">
                <a:solidFill>
                  <a:srgbClr val="1E0AB6"/>
                </a:solidFill>
              </a:rPr>
              <a:t> </a:t>
            </a:r>
            <a:r>
              <a:rPr lang="en-US" altLang="ru-RU" sz="6000" b="1" dirty="0" err="1">
                <a:solidFill>
                  <a:srgbClr val="1E0AB6"/>
                </a:solidFill>
              </a:rPr>
              <a:t>Respublikasi</a:t>
            </a:r>
            <a:endParaRPr lang="ru-RU" altLang="ru-RU" sz="6000" b="1" dirty="0">
              <a:solidFill>
                <a:srgbClr val="1E0AB6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850" y="2288310"/>
            <a:ext cx="707128" cy="197829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1E0AB6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282229" y="360938"/>
            <a:ext cx="207157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282229" y="351276"/>
            <a:ext cx="207157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376284" y="533400"/>
            <a:ext cx="1215516" cy="864876"/>
          </a:xfrm>
          <a:prstGeom prst="rect">
            <a:avLst/>
          </a:prstGeom>
        </p:spPr>
        <p:txBody>
          <a:bodyPr wrap="square"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en-US" sz="5400" b="1" spc="21" dirty="0">
                <a:solidFill>
                  <a:srgbClr val="FEFEFE"/>
                </a:solidFill>
                <a:latin typeface="Arial"/>
                <a:cs typeface="Arial"/>
              </a:rPr>
              <a:t> 9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endParaRPr sz="4756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42053" y="735652"/>
            <a:ext cx="983147" cy="579746"/>
          </a:xfrm>
          <a:prstGeom prst="rect">
            <a:avLst/>
          </a:prstGeom>
        </p:spPr>
        <p:txBody>
          <a:bodyPr wrap="square" lIns="0" tIns="25499" rIns="0" bIns="0">
            <a:spAutoFit/>
          </a:bodyPr>
          <a:lstStyle/>
          <a:p>
            <a:pPr algn="ctr" defTabSz="1218908">
              <a:spcBef>
                <a:spcPts val="201"/>
              </a:spcBef>
              <a:defRPr/>
            </a:pPr>
            <a:r>
              <a:rPr lang="en-US" sz="36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849967" y="410634"/>
            <a:ext cx="7131051" cy="113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</a:rPr>
              <a:t>GEOGRAFIYA</a:t>
            </a:r>
            <a:endParaRPr lang="ru-RU" altLang="ru-RU" sz="2400" dirty="0">
              <a:solidFill>
                <a:srgbClr val="FFFFFF"/>
              </a:solidFill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7C7E4273-A19E-497A-9D8A-A9B8181CAFDB}"/>
              </a:ext>
            </a:extLst>
          </p:cNvPr>
          <p:cNvSpPr/>
          <p:nvPr/>
        </p:nvSpPr>
        <p:spPr>
          <a:xfrm>
            <a:off x="323851" y="4419599"/>
            <a:ext cx="707128" cy="16752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14" name="Picture 11" descr="https://pngicon.ru/file/uploads/iconka_globus.png">
            <a:extLst>
              <a:ext uri="{FF2B5EF4-FFF2-40B4-BE49-F238E27FC236}">
                <a16:creationId xmlns:a16="http://schemas.microsoft.com/office/drawing/2014/main" id="{25924ACD-7B1E-41FD-8D8C-119171EC6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58080" y="6804"/>
            <a:ext cx="1745796" cy="1745796"/>
          </a:xfrm>
          <a:prstGeom prst="rect">
            <a:avLst/>
          </a:prstGeom>
          <a:noFill/>
        </p:spPr>
      </p:pic>
      <p:pic>
        <p:nvPicPr>
          <p:cNvPr id="1026" name="Picture 2" descr="Astana Kazakhstan map - Map of astana Kazakhstan (Central Asia - Asia)">
            <a:extLst>
              <a:ext uri="{FF2B5EF4-FFF2-40B4-BE49-F238E27FC236}">
                <a16:creationId xmlns:a16="http://schemas.microsoft.com/office/drawing/2014/main" id="{8D0754F6-F9A2-48A8-89CE-E6994D287E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5278" y="2437253"/>
            <a:ext cx="4911809" cy="3049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5C5FAE3-DFF8-4D1E-905E-1F132B805D87}"/>
              </a:ext>
            </a:extLst>
          </p:cNvPr>
          <p:cNvSpPr/>
          <p:nvPr/>
        </p:nvSpPr>
        <p:spPr>
          <a:xfrm>
            <a:off x="1622266" y="5613882"/>
            <a:ext cx="4801724" cy="95410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 algn="ctr" defTabSz="685800"/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tumani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302-maktab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Tursunpo‘latov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Farhodjon</a:t>
            </a:r>
            <a:endParaRPr lang="uz-Cyrl-UZ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460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F52AEC-600B-4574-BD94-3740F2879BDD}"/>
              </a:ext>
            </a:extLst>
          </p:cNvPr>
          <p:cNvSpPr/>
          <p:nvPr/>
        </p:nvSpPr>
        <p:spPr>
          <a:xfrm>
            <a:off x="152400" y="4724400"/>
            <a:ext cx="1143000" cy="1219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F4D159F-E433-4056-BA06-B5DAFBF70075}"/>
              </a:ext>
            </a:extLst>
          </p:cNvPr>
          <p:cNvSpPr/>
          <p:nvPr/>
        </p:nvSpPr>
        <p:spPr>
          <a:xfrm>
            <a:off x="2133600" y="6324600"/>
            <a:ext cx="914400" cy="3552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A979788-D5E7-47D8-9F3F-346A60A1F809}"/>
              </a:ext>
            </a:extLst>
          </p:cNvPr>
          <p:cNvSpPr/>
          <p:nvPr/>
        </p:nvSpPr>
        <p:spPr>
          <a:xfrm>
            <a:off x="1364566" y="2337891"/>
            <a:ext cx="311834" cy="1055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8F1F3AA-5C82-49CC-9A96-34AD8295CF0E}"/>
              </a:ext>
            </a:extLst>
          </p:cNvPr>
          <p:cNvSpPr/>
          <p:nvPr/>
        </p:nvSpPr>
        <p:spPr>
          <a:xfrm>
            <a:off x="3352800" y="2443399"/>
            <a:ext cx="629823" cy="20524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2493E2F-EBEB-4107-843C-58B8FC484FB2}"/>
              </a:ext>
            </a:extLst>
          </p:cNvPr>
          <p:cNvSpPr/>
          <p:nvPr/>
        </p:nvSpPr>
        <p:spPr>
          <a:xfrm>
            <a:off x="152399" y="990600"/>
            <a:ext cx="11887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18,4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(2018-y.).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Osiyodagi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pastroq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1,5 % dan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ortiqroq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4AB46D1-5FA4-4DA5-A94B-5C469AE7A5F0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North Kazakhstan Region - Wikipedia">
            <a:extLst>
              <a:ext uri="{FF2B5EF4-FFF2-40B4-BE49-F238E27FC236}">
                <a16:creationId xmlns:a16="http://schemas.microsoft.com/office/drawing/2014/main" id="{38C918A5-5FC3-483F-896D-FD4965FCF0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9" b="8639"/>
          <a:stretch/>
        </p:blipFill>
        <p:spPr bwMode="auto">
          <a:xfrm>
            <a:off x="209549" y="2686944"/>
            <a:ext cx="6243752" cy="3992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7C1B87F-07B4-49C6-9DDE-07239BCCB3A6}"/>
              </a:ext>
            </a:extLst>
          </p:cNvPr>
          <p:cNvSpPr/>
          <p:nvPr/>
        </p:nvSpPr>
        <p:spPr>
          <a:xfrm>
            <a:off x="209549" y="2686944"/>
            <a:ext cx="1771651" cy="8944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CD3FDDA-4E0D-4937-A56D-38DB4A89D774}"/>
              </a:ext>
            </a:extLst>
          </p:cNvPr>
          <p:cNvSpPr/>
          <p:nvPr/>
        </p:nvSpPr>
        <p:spPr>
          <a:xfrm>
            <a:off x="1981200" y="2686944"/>
            <a:ext cx="762000" cy="228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Russians in Kazakhstan - Wikiwand">
            <a:extLst>
              <a:ext uri="{FF2B5EF4-FFF2-40B4-BE49-F238E27FC236}">
                <a16:creationId xmlns:a16="http://schemas.microsoft.com/office/drawing/2014/main" id="{9A3B86E6-2EB0-4E12-B44A-C12C1B42D3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97"/>
          <a:stretch/>
        </p:blipFill>
        <p:spPr bwMode="auto">
          <a:xfrm>
            <a:off x="6510449" y="2686943"/>
            <a:ext cx="5472001" cy="3992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F3469FF-3D9D-4DB6-B1AA-34DF323D49F6}"/>
              </a:ext>
            </a:extLst>
          </p:cNvPr>
          <p:cNvSpPr/>
          <p:nvPr/>
        </p:nvSpPr>
        <p:spPr>
          <a:xfrm>
            <a:off x="6629400" y="2712660"/>
            <a:ext cx="1500301" cy="9754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3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E105018-4C57-4861-B5F1-62680D51367D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Urbanizatsiya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F52AEC-600B-4574-BD94-3740F2879BDD}"/>
              </a:ext>
            </a:extLst>
          </p:cNvPr>
          <p:cNvSpPr/>
          <p:nvPr/>
        </p:nvSpPr>
        <p:spPr>
          <a:xfrm>
            <a:off x="152400" y="4724400"/>
            <a:ext cx="1143000" cy="1219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F4D159F-E433-4056-BA06-B5DAFBF70075}"/>
              </a:ext>
            </a:extLst>
          </p:cNvPr>
          <p:cNvSpPr/>
          <p:nvPr/>
        </p:nvSpPr>
        <p:spPr>
          <a:xfrm>
            <a:off x="2133600" y="6324600"/>
            <a:ext cx="914400" cy="3552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: скругленные противолежащие углы 11">
            <a:extLst>
              <a:ext uri="{FF2B5EF4-FFF2-40B4-BE49-F238E27FC236}">
                <a16:creationId xmlns:a16="http://schemas.microsoft.com/office/drawing/2014/main" id="{0862D93C-9C4C-48B9-A8D6-4C67BE072A92}"/>
              </a:ext>
            </a:extLst>
          </p:cNvPr>
          <p:cNvSpPr/>
          <p:nvPr/>
        </p:nvSpPr>
        <p:spPr>
          <a:xfrm>
            <a:off x="152400" y="914400"/>
            <a:ext cx="11811000" cy="1600200"/>
          </a:xfrm>
          <a:prstGeom prst="round2Diag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Urbanizatsiya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57 %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(2018-y.).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ta “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millioner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Almati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Nur-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Sulton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Shimkent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/>
          </a:p>
        </p:txBody>
      </p:sp>
      <p:pic>
        <p:nvPicPr>
          <p:cNvPr id="11266" name="Picture 2" descr="Авиабилеты Москва-Алматы на самолет: прямые рейсы без пересадок по выгодным  ценам от авиакомпании &quot;Аэрофлот&quot; | Аэрофлот">
            <a:extLst>
              <a:ext uri="{FF2B5EF4-FFF2-40B4-BE49-F238E27FC236}">
                <a16:creationId xmlns:a16="http://schemas.microsoft.com/office/drawing/2014/main" id="{9A94D56B-D8DA-4533-8C3D-5783822A39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590800"/>
            <a:ext cx="6705600" cy="4089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Qozog'iston poytaxti rasman Nur-Sulton nomi bilan ataladi | Qalampir.uz">
            <a:extLst>
              <a:ext uri="{FF2B5EF4-FFF2-40B4-BE49-F238E27FC236}">
                <a16:creationId xmlns:a16="http://schemas.microsoft.com/office/drawing/2014/main" id="{3A453734-A702-4DAB-9769-840E229445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2590800"/>
            <a:ext cx="49530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Шымкент стремится стать третьим мегаполисом Казахстана наравне с Алматы и  Астаной">
            <a:extLst>
              <a:ext uri="{FF2B5EF4-FFF2-40B4-BE49-F238E27FC236}">
                <a16:creationId xmlns:a16="http://schemas.microsoft.com/office/drawing/2014/main" id="{7904B466-0951-4271-AC3F-DE2356995F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4800600"/>
            <a:ext cx="4953000" cy="1879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8623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F52AEC-600B-4574-BD94-3740F2879BDD}"/>
              </a:ext>
            </a:extLst>
          </p:cNvPr>
          <p:cNvSpPr/>
          <p:nvPr/>
        </p:nvSpPr>
        <p:spPr>
          <a:xfrm>
            <a:off x="152400" y="4724400"/>
            <a:ext cx="1143000" cy="1219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F4D159F-E433-4056-BA06-B5DAFBF70075}"/>
              </a:ext>
            </a:extLst>
          </p:cNvPr>
          <p:cNvSpPr/>
          <p:nvPr/>
        </p:nvSpPr>
        <p:spPr>
          <a:xfrm>
            <a:off x="2133600" y="6324600"/>
            <a:ext cx="914400" cy="3552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B9E329B-03A0-46F6-810C-D929965382C1}"/>
              </a:ext>
            </a:extLst>
          </p:cNvPr>
          <p:cNvSpPr/>
          <p:nvPr/>
        </p:nvSpPr>
        <p:spPr>
          <a:xfrm>
            <a:off x="0" y="-1"/>
            <a:ext cx="12192000" cy="9906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zichligi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0D0F34E-5FDB-41E7-8DA3-FA18CD6E9101}"/>
              </a:ext>
            </a:extLst>
          </p:cNvPr>
          <p:cNvSpPr/>
          <p:nvPr/>
        </p:nvSpPr>
        <p:spPr>
          <a:xfrm>
            <a:off x="152400" y="1103054"/>
            <a:ext cx="118872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zichligining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ko‘rsatkichi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Qozog‘istonda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past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7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km/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janubidagi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sug‘orma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dehqonchilik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vodiylari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tog‘oldi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tekisliklarida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shimolidagi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sanoatlashgan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hududlarida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birmuncha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zichroq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/>
          </a:p>
        </p:txBody>
      </p:sp>
      <p:pic>
        <p:nvPicPr>
          <p:cNvPr id="8" name="Picture 2" descr="North Kazakhstan Region - Wikipedia">
            <a:extLst>
              <a:ext uri="{FF2B5EF4-FFF2-40B4-BE49-F238E27FC236}">
                <a16:creationId xmlns:a16="http://schemas.microsoft.com/office/drawing/2014/main" id="{FB02BC74-6F9D-4758-90A5-7E2EAA9AD0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9" b="8639"/>
          <a:stretch/>
        </p:blipFill>
        <p:spPr bwMode="auto">
          <a:xfrm>
            <a:off x="209549" y="3770052"/>
            <a:ext cx="6243752" cy="2909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Russians in Kazakhstan - Wikiwand">
            <a:extLst>
              <a:ext uri="{FF2B5EF4-FFF2-40B4-BE49-F238E27FC236}">
                <a16:creationId xmlns:a16="http://schemas.microsoft.com/office/drawing/2014/main" id="{E1BD0F38-3E76-41AD-B7FB-44D9AA1A79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97"/>
          <a:stretch/>
        </p:blipFill>
        <p:spPr bwMode="auto">
          <a:xfrm>
            <a:off x="6510449" y="3770053"/>
            <a:ext cx="5472001" cy="2909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069127F-E19E-4EE6-B00A-EB07170846B8}"/>
              </a:ext>
            </a:extLst>
          </p:cNvPr>
          <p:cNvSpPr/>
          <p:nvPr/>
        </p:nvSpPr>
        <p:spPr>
          <a:xfrm>
            <a:off x="209549" y="3770052"/>
            <a:ext cx="1924051" cy="6495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681072B-0515-4C48-9408-2D5FC892B793}"/>
              </a:ext>
            </a:extLst>
          </p:cNvPr>
          <p:cNvSpPr/>
          <p:nvPr/>
        </p:nvSpPr>
        <p:spPr>
          <a:xfrm>
            <a:off x="2133600" y="3770050"/>
            <a:ext cx="685800" cy="13038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44F79D3-979F-41CD-A727-ECCA1F8244B7}"/>
              </a:ext>
            </a:extLst>
          </p:cNvPr>
          <p:cNvSpPr/>
          <p:nvPr/>
        </p:nvSpPr>
        <p:spPr>
          <a:xfrm>
            <a:off x="6510449" y="3846250"/>
            <a:ext cx="1719151" cy="6495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3641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E17E613-F17B-43D7-AD42-BF9E96C6122D}"/>
              </a:ext>
            </a:extLst>
          </p:cNvPr>
          <p:cNvSpPr/>
          <p:nvPr/>
        </p:nvSpPr>
        <p:spPr>
          <a:xfrm>
            <a:off x="0" y="-1"/>
            <a:ext cx="12192000" cy="9906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: скругленные противолежащие углы 9">
            <a:extLst>
              <a:ext uri="{FF2B5EF4-FFF2-40B4-BE49-F238E27FC236}">
                <a16:creationId xmlns:a16="http://schemas.microsoft.com/office/drawing/2014/main" id="{2CC7CFE6-3844-4D71-96DC-3EBC91F65CBB}"/>
              </a:ext>
            </a:extLst>
          </p:cNvPr>
          <p:cNvSpPr/>
          <p:nvPr/>
        </p:nvSpPr>
        <p:spPr>
          <a:xfrm>
            <a:off x="133350" y="1295400"/>
            <a:ext cx="11925300" cy="2895600"/>
          </a:xfrm>
          <a:prstGeom prst="round2Diag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67,5 %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qozoqlardan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(20 %),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(3 %),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ukrainlar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(1,5 %),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uyg‘urlar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(1,5 %)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millatlar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vakillari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(2018-y.). Rus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ukrainlar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janubidagi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istiqomat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/>
          </a:p>
        </p:txBody>
      </p:sp>
      <p:pic>
        <p:nvPicPr>
          <p:cNvPr id="12290" name="Picture 2" descr="Kazakhstan | History, People, Map, &amp; Facts | Britannica">
            <a:extLst>
              <a:ext uri="{FF2B5EF4-FFF2-40B4-BE49-F238E27FC236}">
                <a16:creationId xmlns:a16="http://schemas.microsoft.com/office/drawing/2014/main" id="{190AF1D0-5CB8-4980-8667-D02358B9BC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333" t="11111" r="12000" b="18889"/>
          <a:stretch/>
        </p:blipFill>
        <p:spPr bwMode="auto">
          <a:xfrm>
            <a:off x="304800" y="4495800"/>
            <a:ext cx="4648200" cy="2323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55% of Kazakhstan population to live in southern regions by 2050">
            <a:extLst>
              <a:ext uri="{FF2B5EF4-FFF2-40B4-BE49-F238E27FC236}">
                <a16:creationId xmlns:a16="http://schemas.microsoft.com/office/drawing/2014/main" id="{7C54667E-4F10-4A76-9B5A-CE718281A1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4495800"/>
            <a:ext cx="3429000" cy="2323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Vector Population Kazakhstan Map. Demography Mosaic Of Kazakhstan.. Royalty  Free Cliparts, Vectors, And Stock Illustration. Image 103425553.">
            <a:extLst>
              <a:ext uri="{FF2B5EF4-FFF2-40B4-BE49-F238E27FC236}">
                <a16:creationId xmlns:a16="http://schemas.microsoft.com/office/drawing/2014/main" id="{77DBA1EC-DD7F-43D5-8B92-7F4344A0CB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" t="6011" r="20624" b="6011"/>
          <a:stretch/>
        </p:blipFill>
        <p:spPr bwMode="auto">
          <a:xfrm>
            <a:off x="8663250" y="4495800"/>
            <a:ext cx="34290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9025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301044-EF37-4758-BF80-B03467EDAC1A}"/>
              </a:ext>
            </a:extLst>
          </p:cNvPr>
          <p:cNvSpPr/>
          <p:nvPr/>
        </p:nvSpPr>
        <p:spPr>
          <a:xfrm>
            <a:off x="1066800" y="1036983"/>
            <a:ext cx="304800" cy="791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C6E54E2-C83A-4C4A-9D87-59E1090EE2A2}"/>
              </a:ext>
            </a:extLst>
          </p:cNvPr>
          <p:cNvSpPr/>
          <p:nvPr/>
        </p:nvSpPr>
        <p:spPr>
          <a:xfrm>
            <a:off x="6388178" y="2195731"/>
            <a:ext cx="182184" cy="7920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9A61C53-9F2F-48D1-AF58-A9E1336DC2CF}"/>
              </a:ext>
            </a:extLst>
          </p:cNvPr>
          <p:cNvSpPr/>
          <p:nvPr/>
        </p:nvSpPr>
        <p:spPr>
          <a:xfrm>
            <a:off x="182880" y="1033466"/>
            <a:ext cx="11856720" cy="18158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Osiyodagi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5 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salohiyati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sohasidagi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ko‘rsatkichlari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Sanoatning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qatoriga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neft-gaz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mashinasozlik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E736829-6591-4ADF-95A4-8780FF94AC0F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Iqtisodiyoti</a:t>
            </a:r>
            <a:r>
              <a:rPr lang="en-US" altLang="ru-RU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3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 descr="Ministry talks main activities to digitalize economy of Kazakhstan">
            <a:extLst>
              <a:ext uri="{FF2B5EF4-FFF2-40B4-BE49-F238E27FC236}">
                <a16:creationId xmlns:a16="http://schemas.microsoft.com/office/drawing/2014/main" id="{0E2BD1CB-5CD2-4C9C-B734-9442899BA6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" y="3010349"/>
            <a:ext cx="6065520" cy="3741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Powering the Digital Economy">
            <a:extLst>
              <a:ext uri="{FF2B5EF4-FFF2-40B4-BE49-F238E27FC236}">
                <a16:creationId xmlns:a16="http://schemas.microsoft.com/office/drawing/2014/main" id="{00590948-4935-4498-803C-7822E73CAC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8178" y="3010349"/>
            <a:ext cx="5620942" cy="3741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705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301044-EF37-4758-BF80-B03467EDAC1A}"/>
              </a:ext>
            </a:extLst>
          </p:cNvPr>
          <p:cNvSpPr/>
          <p:nvPr/>
        </p:nvSpPr>
        <p:spPr>
          <a:xfrm>
            <a:off x="1066800" y="1036983"/>
            <a:ext cx="304800" cy="791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C6E54E2-C83A-4C4A-9D87-59E1090EE2A2}"/>
              </a:ext>
            </a:extLst>
          </p:cNvPr>
          <p:cNvSpPr/>
          <p:nvPr/>
        </p:nvSpPr>
        <p:spPr>
          <a:xfrm>
            <a:off x="6388178" y="2195731"/>
            <a:ext cx="182184" cy="7920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9A61C53-9F2F-48D1-AF58-A9E1336DC2CF}"/>
              </a:ext>
            </a:extLst>
          </p:cNvPr>
          <p:cNvSpPr/>
          <p:nvPr/>
        </p:nvSpPr>
        <p:spPr>
          <a:xfrm>
            <a:off x="152400" y="1033466"/>
            <a:ext cx="11887200" cy="2677656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qazish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jahonning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20 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qatoriga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mis,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ruxni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o‘ntalikka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2009-yildan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buyon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uran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jahonda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o‘rinni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egallab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kelmoqda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olinayotgan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uranning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40 %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energiyasining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90 %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ortig‘i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IESlarda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chiqariladi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E736829-6591-4ADF-95A4-8780FF94AC0F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 descr="Kazakhstan Petrochemical Complex, Atyrau - Chemical Technology">
            <a:extLst>
              <a:ext uri="{FF2B5EF4-FFF2-40B4-BE49-F238E27FC236}">
                <a16:creationId xmlns:a16="http://schemas.microsoft.com/office/drawing/2014/main" id="{DE6D6E9D-511B-4A85-A0FC-3B6D2D252A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813818"/>
            <a:ext cx="3887541" cy="2891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Tengizchevoil lets contract for pump project in Kazakhstan | Oil &amp; Gas  Journal">
            <a:extLst>
              <a:ext uri="{FF2B5EF4-FFF2-40B4-BE49-F238E27FC236}">
                <a16:creationId xmlns:a16="http://schemas.microsoft.com/office/drawing/2014/main" id="{36AEE44A-9FF9-45B9-BCCA-F8A2147649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812345"/>
            <a:ext cx="4343400" cy="2891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Kazakhstan energy profile – Analysis - IEA">
            <a:extLst>
              <a:ext uri="{FF2B5EF4-FFF2-40B4-BE49-F238E27FC236}">
                <a16:creationId xmlns:a16="http://schemas.microsoft.com/office/drawing/2014/main" id="{2AF7AE2B-E9D5-4DA8-96B7-C29282A1CD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800" y="3812345"/>
            <a:ext cx="3352800" cy="2891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4365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9A61C53-9F2F-48D1-AF58-A9E1336DC2CF}"/>
              </a:ext>
            </a:extLst>
          </p:cNvPr>
          <p:cNvSpPr/>
          <p:nvPr/>
        </p:nvSpPr>
        <p:spPr>
          <a:xfrm>
            <a:off x="76200" y="979944"/>
            <a:ext cx="11963400" cy="267765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Dehqonchilikning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tarmog‘i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donchilik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U,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viloyatlaridagi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lalmi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yerlarda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viloyatlarda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dehqonchilik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sug‘orish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rivojlantirilib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sabzavotchilik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sholichilik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polizchilik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Chorvachilikning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qo‘ychilik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qoramolchilik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yilqichilik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tuyachilik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E736829-6591-4ADF-95A4-8780FF94AC0F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6" name="Picture 2" descr="Agriculture in Kazakhstan - Wikipedia">
            <a:extLst>
              <a:ext uri="{FF2B5EF4-FFF2-40B4-BE49-F238E27FC236}">
                <a16:creationId xmlns:a16="http://schemas.microsoft.com/office/drawing/2014/main" id="{132AA97F-13F8-4892-809D-9E687DC21B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697710"/>
            <a:ext cx="396240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Food Industry News: Review of Agriculture and Agro-Industry Sector in  Kazakhstan">
            <a:extLst>
              <a:ext uri="{FF2B5EF4-FFF2-40B4-BE49-F238E27FC236}">
                <a16:creationId xmlns:a16="http://schemas.microsoft.com/office/drawing/2014/main" id="{430D167B-51B9-4A7D-B76F-3F4187FABE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697710"/>
            <a:ext cx="401955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Kazakhs Should Better Utilize Sources for Conducive Growth | Financial  Tribune">
            <a:extLst>
              <a:ext uri="{FF2B5EF4-FFF2-40B4-BE49-F238E27FC236}">
                <a16:creationId xmlns:a16="http://schemas.microsoft.com/office/drawing/2014/main" id="{A5026F2D-0DF2-4A1C-8C94-179272E13F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1" y="3699803"/>
            <a:ext cx="3752850" cy="2969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2578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1E0AB6"/>
          </a:solidFill>
          <a:ln w="12700" cap="flat" cmpd="sng" algn="ctr">
            <a:solidFill>
              <a:srgbClr val="1E0AB6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76200" y="990600"/>
            <a:ext cx="11963400" cy="609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r>
              <a:rPr lang="en-US" alt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mavzusini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76200" y="1752600"/>
            <a:ext cx="11963400" cy="1524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Qozog‘iston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Respublikasining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iqtisodiy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geografik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o‘rniga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baho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13318" name="Picture 6" descr="How to Focus on Homework with ADHD">
            <a:extLst>
              <a:ext uri="{FF2B5EF4-FFF2-40B4-BE49-F238E27FC236}">
                <a16:creationId xmlns:a16="http://schemas.microsoft.com/office/drawing/2014/main" id="{93B2570B-56E6-49BC-9029-79DC5E0F2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0955" y="3429000"/>
            <a:ext cx="5848645" cy="328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Шайтон мойи» сотилади... ёхуд «ўйнаб» китоб чиқариш қачон тугайди?">
            <a:extLst>
              <a:ext uri="{FF2B5EF4-FFF2-40B4-BE49-F238E27FC236}">
                <a16:creationId xmlns:a16="http://schemas.microsoft.com/office/drawing/2014/main" id="{9DF2F870-EFE3-46A9-AC52-1931C4CBDE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429000"/>
            <a:ext cx="5924841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905D19C-68D3-4C3B-B318-B4C330344D1A}"/>
              </a:ext>
            </a:extLst>
          </p:cNvPr>
          <p:cNvSpPr/>
          <p:nvPr/>
        </p:nvSpPr>
        <p:spPr>
          <a:xfrm>
            <a:off x="2101850" y="5943600"/>
            <a:ext cx="208915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665FEC5-48C8-4A58-971E-CD93FBC8CDCC}"/>
              </a:ext>
            </a:extLst>
          </p:cNvPr>
          <p:cNvSpPr/>
          <p:nvPr/>
        </p:nvSpPr>
        <p:spPr>
          <a:xfrm>
            <a:off x="3581401" y="5355828"/>
            <a:ext cx="968374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81A9E5F-75A1-46B9-8CCB-7AA8FA351EF9}"/>
              </a:ext>
            </a:extLst>
          </p:cNvPr>
          <p:cNvSpPr/>
          <p:nvPr/>
        </p:nvSpPr>
        <p:spPr>
          <a:xfrm>
            <a:off x="76200" y="1066801"/>
            <a:ext cx="12039601" cy="28194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9-o‘rinni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beshta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Rossiya,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Qirg‘iziston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Turkmaniston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chegaradosh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Qozog‘istonning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Rossiya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chegarasi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(7548 km)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AQSH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2-o‘rinda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janubi-g‘arbda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Kaspiy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chegaradosh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19CDBCE-EFDF-463A-A2D8-6E05D4750DC3}"/>
              </a:ext>
            </a:extLst>
          </p:cNvPr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Город Республика Казахстан Байконура, регионы иллюстрации вектора карты  Казахстана, карты Leninsk эскиза Scribble Иллюстрация вектора - иллюстрации  насчитывающей эскиза, город: 149184799">
            <a:extLst>
              <a:ext uri="{FF2B5EF4-FFF2-40B4-BE49-F238E27FC236}">
                <a16:creationId xmlns:a16="http://schemas.microsoft.com/office/drawing/2014/main" id="{EB352BD3-2332-4783-B513-220449195A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671" y="4056545"/>
            <a:ext cx="5840412" cy="2693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МИД: Приоритетом Узбекистана являются отношения со странами ЦА - ИА REGNUM">
            <a:extLst>
              <a:ext uri="{FF2B5EF4-FFF2-40B4-BE49-F238E27FC236}">
                <a16:creationId xmlns:a16="http://schemas.microsoft.com/office/drawing/2014/main" id="{FA2B63A7-2074-4A40-8CCF-E87CFEDE3C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056545"/>
            <a:ext cx="4648201" cy="2693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23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64A6BF4-2478-4F70-B51F-3DDA717FF91A}"/>
              </a:ext>
            </a:extLst>
          </p:cNvPr>
          <p:cNvSpPr/>
          <p:nvPr/>
        </p:nvSpPr>
        <p:spPr>
          <a:xfrm>
            <a:off x="3657600" y="1219200"/>
            <a:ext cx="16002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9D951CF-15F2-4F68-80BB-7E015790D9A7}"/>
              </a:ext>
            </a:extLst>
          </p:cNvPr>
          <p:cNvSpPr/>
          <p:nvPr/>
        </p:nvSpPr>
        <p:spPr>
          <a:xfrm>
            <a:off x="2667000" y="6629400"/>
            <a:ext cx="19050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58C83B8-91B0-4836-90EB-DCEFFADFEAF9}"/>
              </a:ext>
            </a:extLst>
          </p:cNvPr>
          <p:cNvSpPr/>
          <p:nvPr/>
        </p:nvSpPr>
        <p:spPr>
          <a:xfrm>
            <a:off x="381000" y="2590800"/>
            <a:ext cx="990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CA23C92-F58D-454A-9D6E-E71F79CED914}"/>
              </a:ext>
            </a:extLst>
          </p:cNvPr>
          <p:cNvSpPr/>
          <p:nvPr/>
        </p:nvSpPr>
        <p:spPr>
          <a:xfrm>
            <a:off x="228599" y="5943600"/>
            <a:ext cx="914401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1F67AA6-4889-44C5-87A3-E116F8712E3F}"/>
              </a:ext>
            </a:extLst>
          </p:cNvPr>
          <p:cNvSpPr/>
          <p:nvPr/>
        </p:nvSpPr>
        <p:spPr>
          <a:xfrm>
            <a:off x="457200" y="1032808"/>
            <a:ext cx="10972802" cy="193899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o‘rnining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davlatlarini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bog‘lovchi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temiryo‘l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magistrallarining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o‘tganligi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Kaspiy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dengiziga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tutashligi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Rossiya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Xitoydek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davlatlarga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chegaradoshligi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rgbClr val="000000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4707040-0AAB-4775-B502-6CFC21BF6ADA}"/>
              </a:ext>
            </a:extLst>
          </p:cNvPr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Карта Средней Азии от Туроператора НИССА-ТУР">
            <a:extLst>
              <a:ext uri="{FF2B5EF4-FFF2-40B4-BE49-F238E27FC236}">
                <a16:creationId xmlns:a16="http://schemas.microsoft.com/office/drawing/2014/main" id="{32A716A6-2253-4AC0-98BC-10D644B3E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45" y="3210056"/>
            <a:ext cx="5638800" cy="3386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Kazakhstan location on the World Map">
            <a:extLst>
              <a:ext uri="{FF2B5EF4-FFF2-40B4-BE49-F238E27FC236}">
                <a16:creationId xmlns:a16="http://schemas.microsoft.com/office/drawing/2014/main" id="{3806B45B-32B2-429A-A0AE-BEC27BCBB3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" t="8352" r="1564" b="6543"/>
          <a:stretch/>
        </p:blipFill>
        <p:spPr bwMode="auto">
          <a:xfrm>
            <a:off x="6324601" y="3210056"/>
            <a:ext cx="5568954" cy="3419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1640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301044-EF37-4758-BF80-B03467EDAC1A}"/>
              </a:ext>
            </a:extLst>
          </p:cNvPr>
          <p:cNvSpPr/>
          <p:nvPr/>
        </p:nvSpPr>
        <p:spPr>
          <a:xfrm>
            <a:off x="1066800" y="1036983"/>
            <a:ext cx="304800" cy="791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C6E54E2-C83A-4C4A-9D87-59E1090EE2A2}"/>
              </a:ext>
            </a:extLst>
          </p:cNvPr>
          <p:cNvSpPr/>
          <p:nvPr/>
        </p:nvSpPr>
        <p:spPr>
          <a:xfrm>
            <a:off x="6388178" y="2195731"/>
            <a:ext cx="182184" cy="7920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E736829-6591-4ADF-95A4-8780FF94AC0F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Boshqaruv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032E863-1020-4B08-A91F-B15040B1945A}"/>
              </a:ext>
            </a:extLst>
          </p:cNvPr>
          <p:cNvSpPr/>
          <p:nvPr/>
        </p:nvSpPr>
        <p:spPr>
          <a:xfrm>
            <a:off x="6405838" y="1524000"/>
            <a:ext cx="5633762" cy="452431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Boshqaruv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prezidentlik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Ma’muriy-hududiy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unitar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14  ta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ta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ahamiyatidagi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(Nur-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Sulton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Almati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Shimkent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)dan 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solidFill>
                <a:srgbClr val="000000"/>
              </a:solidFill>
            </a:endParaRPr>
          </a:p>
        </p:txBody>
      </p:sp>
      <p:pic>
        <p:nvPicPr>
          <p:cNvPr id="4098" name="Picture 2" descr="Free Kazakhstan Map | Map of Kazakhstan | Free map of Kazakhstan | Open  source map of Kazakhstan | Kazakhstan open source | Mapsopensource.com">
            <a:extLst>
              <a:ext uri="{FF2B5EF4-FFF2-40B4-BE49-F238E27FC236}">
                <a16:creationId xmlns:a16="http://schemas.microsoft.com/office/drawing/2014/main" id="{27F9ADAE-5AAB-4505-B87B-40038866A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38" y="1495485"/>
            <a:ext cx="6133862" cy="452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1382E06-5B95-4D86-887E-26900E311262}"/>
              </a:ext>
            </a:extLst>
          </p:cNvPr>
          <p:cNvSpPr/>
          <p:nvPr/>
        </p:nvSpPr>
        <p:spPr>
          <a:xfrm>
            <a:off x="114538" y="1512939"/>
            <a:ext cx="1790462" cy="31586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7C42F92-79B6-4DF3-A29F-0C2B85932F42}"/>
              </a:ext>
            </a:extLst>
          </p:cNvPr>
          <p:cNvSpPr/>
          <p:nvPr/>
        </p:nvSpPr>
        <p:spPr>
          <a:xfrm>
            <a:off x="5181600" y="1600200"/>
            <a:ext cx="838200" cy="3082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954C42B-94D5-4931-9818-45CDA3DFD88A}"/>
              </a:ext>
            </a:extLst>
          </p:cNvPr>
          <p:cNvSpPr/>
          <p:nvPr/>
        </p:nvSpPr>
        <p:spPr>
          <a:xfrm>
            <a:off x="4724400" y="5791200"/>
            <a:ext cx="1524000" cy="228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340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Kazakhstan Map (Physical) - Worldometer">
            <a:extLst>
              <a:ext uri="{FF2B5EF4-FFF2-40B4-BE49-F238E27FC236}">
                <a16:creationId xmlns:a16="http://schemas.microsoft.com/office/drawing/2014/main" id="{4D5D2E06-80CE-48D0-A925-625108DC1C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3" y="1287605"/>
            <a:ext cx="6483436" cy="5046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905D19C-68D3-4C3B-B318-B4C330344D1A}"/>
              </a:ext>
            </a:extLst>
          </p:cNvPr>
          <p:cNvSpPr/>
          <p:nvPr/>
        </p:nvSpPr>
        <p:spPr>
          <a:xfrm>
            <a:off x="2101850" y="5943600"/>
            <a:ext cx="208915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665FEC5-48C8-4A58-971E-CD93FBC8CDCC}"/>
              </a:ext>
            </a:extLst>
          </p:cNvPr>
          <p:cNvSpPr/>
          <p:nvPr/>
        </p:nvSpPr>
        <p:spPr>
          <a:xfrm>
            <a:off x="3581401" y="5355828"/>
            <a:ext cx="968374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B961CF2-521A-4DF5-94D4-14905FD4414C}"/>
              </a:ext>
            </a:extLst>
          </p:cNvPr>
          <p:cNvSpPr/>
          <p:nvPr/>
        </p:nvSpPr>
        <p:spPr>
          <a:xfrm>
            <a:off x="0" y="6324600"/>
            <a:ext cx="10668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73D42FB-F619-4C50-AC31-45D346F40C56}"/>
              </a:ext>
            </a:extLst>
          </p:cNvPr>
          <p:cNvSpPr/>
          <p:nvPr/>
        </p:nvSpPr>
        <p:spPr>
          <a:xfrm>
            <a:off x="2819400" y="990600"/>
            <a:ext cx="1219200" cy="99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81A9E5F-75A1-46B9-8CCB-7AA8FA351EF9}"/>
              </a:ext>
            </a:extLst>
          </p:cNvPr>
          <p:cNvSpPr/>
          <p:nvPr/>
        </p:nvSpPr>
        <p:spPr>
          <a:xfrm>
            <a:off x="152401" y="1219200"/>
            <a:ext cx="5181600" cy="5277730"/>
          </a:xfrm>
          <a:prstGeom prst="rect">
            <a:avLst/>
          </a:prstGeom>
          <a:ln>
            <a:solidFill>
              <a:srgbClr val="1E0AB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relyefida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tekisliklar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hukmronlik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tog‘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tizmalari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respublikaning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janubi-sharqiy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parchalangan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tog‘likdan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AutoShape 2" descr="Asia - Lessons - Tes Teach">
            <a:extLst>
              <a:ext uri="{FF2B5EF4-FFF2-40B4-BE49-F238E27FC236}">
                <a16:creationId xmlns:a16="http://schemas.microsoft.com/office/drawing/2014/main" id="{203002CA-AFAC-4003-9873-99B7B6729C1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1524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2A175AF-C710-47B1-83B0-ED4721A25C24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E755029-4968-4787-B1DD-6CE5B3AB59AD}"/>
              </a:ext>
            </a:extLst>
          </p:cNvPr>
          <p:cNvSpPr/>
          <p:nvPr/>
        </p:nvSpPr>
        <p:spPr>
          <a:xfrm>
            <a:off x="10972799" y="5105400"/>
            <a:ext cx="997039" cy="11619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EC4E893-7DE3-4153-8048-8F9BF71CC73A}"/>
              </a:ext>
            </a:extLst>
          </p:cNvPr>
          <p:cNvSpPr/>
          <p:nvPr/>
        </p:nvSpPr>
        <p:spPr>
          <a:xfrm>
            <a:off x="6477000" y="1070886"/>
            <a:ext cx="914400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75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89DE639-DF5C-4CDC-84C0-65FF6046BE02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qazilmalari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1F0ECD-E404-4481-BDA5-81207C2552AA}"/>
              </a:ext>
            </a:extLst>
          </p:cNvPr>
          <p:cNvSpPr/>
          <p:nvPr/>
        </p:nvSpPr>
        <p:spPr>
          <a:xfrm>
            <a:off x="76200" y="5008098"/>
            <a:ext cx="1524000" cy="8763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0F81629-3E6B-42FB-90D9-AFB8081BB3EC}"/>
              </a:ext>
            </a:extLst>
          </p:cNvPr>
          <p:cNvSpPr/>
          <p:nvPr/>
        </p:nvSpPr>
        <p:spPr>
          <a:xfrm>
            <a:off x="236263" y="903982"/>
            <a:ext cx="1171947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qazilmalarga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jahondagi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boy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yoqilg‘i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rudali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noruda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resurslarining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ulkan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zaxiralariga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Kaspiy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toshko‘mirning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zaxiralari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Qarag‘anda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Ekibastuz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havzalari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/>
          </a:p>
        </p:txBody>
      </p:sp>
      <p:pic>
        <p:nvPicPr>
          <p:cNvPr id="6146" name="Picture 2" descr="Дидактический материал по предмету &quot;Мир вокруг&quot; на тему &quot;Полезные  ископаемые Казахстана&quot; - коррекционная школа, прочее">
            <a:extLst>
              <a:ext uri="{FF2B5EF4-FFF2-40B4-BE49-F238E27FC236}">
                <a16:creationId xmlns:a16="http://schemas.microsoft.com/office/drawing/2014/main" id="{94F8AE20-FC98-418C-8314-DFA8E2CCB4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216533"/>
            <a:ext cx="6449811" cy="3641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Проект &quot;Задачи о полезных ископаемых Казахстана&quot;">
            <a:extLst>
              <a:ext uri="{FF2B5EF4-FFF2-40B4-BE49-F238E27FC236}">
                <a16:creationId xmlns:a16="http://schemas.microsoft.com/office/drawing/2014/main" id="{BFFD6D61-9D32-483E-9C14-C191799143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0"/>
          <a:stretch/>
        </p:blipFill>
        <p:spPr bwMode="auto">
          <a:xfrm>
            <a:off x="6376105" y="3214188"/>
            <a:ext cx="5739695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CA0B67A-A772-4203-A6EC-6E74E346DFD0}"/>
              </a:ext>
            </a:extLst>
          </p:cNvPr>
          <p:cNvSpPr/>
          <p:nvPr/>
        </p:nvSpPr>
        <p:spPr>
          <a:xfrm>
            <a:off x="6324600" y="3150751"/>
            <a:ext cx="1981200" cy="2782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2E5ABF3-79EC-4A8F-97AA-3363030288F8}"/>
              </a:ext>
            </a:extLst>
          </p:cNvPr>
          <p:cNvSpPr/>
          <p:nvPr/>
        </p:nvSpPr>
        <p:spPr>
          <a:xfrm>
            <a:off x="6376105" y="6400800"/>
            <a:ext cx="2691695" cy="3058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2326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301044-EF37-4758-BF80-B03467EDAC1A}"/>
              </a:ext>
            </a:extLst>
          </p:cNvPr>
          <p:cNvSpPr/>
          <p:nvPr/>
        </p:nvSpPr>
        <p:spPr>
          <a:xfrm>
            <a:off x="1066800" y="1036983"/>
            <a:ext cx="304800" cy="791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C6E54E2-C83A-4C4A-9D87-59E1090EE2A2}"/>
              </a:ext>
            </a:extLst>
          </p:cNvPr>
          <p:cNvSpPr/>
          <p:nvPr/>
        </p:nvSpPr>
        <p:spPr>
          <a:xfrm>
            <a:off x="6388178" y="2195731"/>
            <a:ext cx="182184" cy="7920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ADAA69E-2DB6-4395-882C-6140FFDB1B87}"/>
              </a:ext>
            </a:extLst>
          </p:cNvPr>
          <p:cNvSpPr/>
          <p:nvPr/>
        </p:nvSpPr>
        <p:spPr>
          <a:xfrm>
            <a:off x="0" y="685800"/>
            <a:ext cx="12115800" cy="2362200"/>
          </a:xfrm>
          <a:prstGeom prst="round2Diag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Qozog‘istonning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temir,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marganes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mis,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volfram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rux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qo‘rg‘oshin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metallarning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zaxiralariga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Noruda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mineral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boyliklardan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fosforit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oltingugurt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C848821-2E52-4F40-B677-58C38E1B0AF1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qazilmalari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Полезные ископаемые Казахстана. Виды руд - online presentation">
            <a:extLst>
              <a:ext uri="{FF2B5EF4-FFF2-40B4-BE49-F238E27FC236}">
                <a16:creationId xmlns:a16="http://schemas.microsoft.com/office/drawing/2014/main" id="{2C8FF0D2-044E-461B-9F92-8F665094C8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78" r="8333" b="14445"/>
          <a:stretch/>
        </p:blipFill>
        <p:spPr bwMode="auto">
          <a:xfrm>
            <a:off x="228600" y="2971800"/>
            <a:ext cx="5867400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Познание мира на тему &quot;Полезные ископаемые&quot; (Закрепление)">
            <a:extLst>
              <a:ext uri="{FF2B5EF4-FFF2-40B4-BE49-F238E27FC236}">
                <a16:creationId xmlns:a16="http://schemas.microsoft.com/office/drawing/2014/main" id="{0CDED227-D632-41A9-9700-4D8EACF3BB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35" t="4445" r="1552" b="26666"/>
          <a:stretch/>
        </p:blipFill>
        <p:spPr bwMode="auto">
          <a:xfrm>
            <a:off x="6056728" y="3028301"/>
            <a:ext cx="6135272" cy="3798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E12DDB4-46E7-4BC7-B2AF-91B7BDC387A1}"/>
              </a:ext>
            </a:extLst>
          </p:cNvPr>
          <p:cNvSpPr/>
          <p:nvPr/>
        </p:nvSpPr>
        <p:spPr>
          <a:xfrm>
            <a:off x="228600" y="6248400"/>
            <a:ext cx="2590800" cy="457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05AD26E-A446-4957-A1A4-286B2D013534}"/>
              </a:ext>
            </a:extLst>
          </p:cNvPr>
          <p:cNvSpPr/>
          <p:nvPr/>
        </p:nvSpPr>
        <p:spPr>
          <a:xfrm>
            <a:off x="3810000" y="6324600"/>
            <a:ext cx="1954550" cy="381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745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2F731D6-3195-46F0-BF59-D7927A57F1FE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0A1EE08-15AE-4619-BD09-CF755747C530}"/>
              </a:ext>
            </a:extLst>
          </p:cNvPr>
          <p:cNvSpPr/>
          <p:nvPr/>
        </p:nvSpPr>
        <p:spPr>
          <a:xfrm>
            <a:off x="190500" y="838200"/>
            <a:ext cx="11811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mo‘tadil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keskin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kontinental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qurg‘oqchil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hududlarida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-5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0°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past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Qurg‘oqchil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Qozog‘istonning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bepoyon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tekisliklarida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dasht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chalacho‘l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zonalari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shakllangan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Kazakhstan could become a PV solar energy powerhouse | by Solar DAO | Medium">
            <a:extLst>
              <a:ext uri="{FF2B5EF4-FFF2-40B4-BE49-F238E27FC236}">
                <a16:creationId xmlns:a16="http://schemas.microsoft.com/office/drawing/2014/main" id="{32987814-6607-4A46-BF49-6789C51660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8" t="10635" r="1999" b="13175"/>
          <a:stretch/>
        </p:blipFill>
        <p:spPr bwMode="auto">
          <a:xfrm>
            <a:off x="190500" y="3431001"/>
            <a:ext cx="5753100" cy="3256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Solar resource maps and GIS data for 200+ countries | Solargis">
            <a:extLst>
              <a:ext uri="{FF2B5EF4-FFF2-40B4-BE49-F238E27FC236}">
                <a16:creationId xmlns:a16="http://schemas.microsoft.com/office/drawing/2014/main" id="{E55575FC-D446-48BD-B8DD-85A3D45320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" t="15611" r="2000" b="17421"/>
          <a:stretch/>
        </p:blipFill>
        <p:spPr bwMode="auto">
          <a:xfrm>
            <a:off x="6063174" y="3429000"/>
            <a:ext cx="5860691" cy="3258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537C976-B1DA-4BA6-8575-14B9886C29A0}"/>
              </a:ext>
            </a:extLst>
          </p:cNvPr>
          <p:cNvSpPr/>
          <p:nvPr/>
        </p:nvSpPr>
        <p:spPr>
          <a:xfrm>
            <a:off x="11277600" y="6400800"/>
            <a:ext cx="646265" cy="2866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DA8A419-FF12-4B4E-8084-CA11E7736824}"/>
              </a:ext>
            </a:extLst>
          </p:cNvPr>
          <p:cNvSpPr/>
          <p:nvPr/>
        </p:nvSpPr>
        <p:spPr>
          <a:xfrm>
            <a:off x="190500" y="3426999"/>
            <a:ext cx="1181100" cy="4592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92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E17E613-F17B-43D7-AD42-BF9E96C6122D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0F96F702-11FE-4FF4-9AC4-710EF19B7128}"/>
              </a:ext>
            </a:extLst>
          </p:cNvPr>
          <p:cNvSpPr/>
          <p:nvPr/>
        </p:nvSpPr>
        <p:spPr>
          <a:xfrm>
            <a:off x="152400" y="914400"/>
            <a:ext cx="11811000" cy="2895600"/>
          </a:xfrm>
          <a:prstGeom prst="round2Diag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Yog‘inlarning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ozligi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aksariyat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ishg‘ol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qilganligi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resurslarining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tanqisligini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Irtish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Ili,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Ural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chekka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qismlaridan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to‘yinish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manbalari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/>
          </a:p>
        </p:txBody>
      </p:sp>
      <p:pic>
        <p:nvPicPr>
          <p:cNvPr id="9218" name="Picture 2" descr="Map of Main River Basins and Rivers in Kazakhstan (Water Resources... |  Download Scientific Diagram">
            <a:extLst>
              <a:ext uri="{FF2B5EF4-FFF2-40B4-BE49-F238E27FC236}">
                <a16:creationId xmlns:a16="http://schemas.microsoft.com/office/drawing/2014/main" id="{72DCED8A-F36C-4AFD-8110-6C77258446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88" b="2241"/>
          <a:stretch/>
        </p:blipFill>
        <p:spPr bwMode="auto">
          <a:xfrm>
            <a:off x="338212" y="3962400"/>
            <a:ext cx="5605388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Dutch and Kazakh ministers sign agreement to boost sustainable water  managment | Dutch Water Sector">
            <a:extLst>
              <a:ext uri="{FF2B5EF4-FFF2-40B4-BE49-F238E27FC236}">
                <a16:creationId xmlns:a16="http://schemas.microsoft.com/office/drawing/2014/main" id="{0E27704E-A7D0-43E5-B649-6935DCFD7A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5612" y="3922578"/>
            <a:ext cx="5605388" cy="285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06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4411</TotalTime>
  <Words>858</Words>
  <Application>Microsoft Office PowerPoint</Application>
  <PresentationFormat>Широкоэкранный</PresentationFormat>
  <Paragraphs>47</Paragraphs>
  <Slides>17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Arial</vt:lpstr>
      <vt:lpstr>Calibri</vt:lpstr>
      <vt:lpstr>Calibri Light</vt:lpstr>
      <vt:lpstr>Open Sans</vt:lpstr>
      <vt:lpstr>Open Sans Light</vt:lpstr>
      <vt:lpstr>Verdana</vt:lpstr>
      <vt:lpstr>Office Theme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ПРВ</vt:lpstr>
      <vt:lpstr>ПРВ</vt:lpstr>
      <vt:lpstr>ПРВ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HP_notebook</cp:lastModifiedBy>
  <cp:revision>408</cp:revision>
  <dcterms:created xsi:type="dcterms:W3CDTF">2020-06-30T15:34:35Z</dcterms:created>
  <dcterms:modified xsi:type="dcterms:W3CDTF">2021-02-19T09:23:00Z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