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1"/>
  </p:notesMasterIdLst>
  <p:sldIdLst>
    <p:sldId id="287" r:id="rId4"/>
    <p:sldId id="261" r:id="rId5"/>
    <p:sldId id="370" r:id="rId6"/>
    <p:sldId id="310" r:id="rId7"/>
    <p:sldId id="1410" r:id="rId8"/>
    <p:sldId id="371" r:id="rId9"/>
    <p:sldId id="1411" r:id="rId10"/>
    <p:sldId id="336" r:id="rId11"/>
    <p:sldId id="315" r:id="rId12"/>
    <p:sldId id="1412" r:id="rId13"/>
    <p:sldId id="316" r:id="rId14"/>
    <p:sldId id="1414" r:id="rId15"/>
    <p:sldId id="1413" r:id="rId16"/>
    <p:sldId id="1415" r:id="rId17"/>
    <p:sldId id="1416" r:id="rId18"/>
    <p:sldId id="1417" r:id="rId19"/>
    <p:sldId id="296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F7B7F2"/>
    <a:srgbClr val="FFFFFF"/>
    <a:srgbClr val="FFFF66"/>
    <a:srgbClr val="D4B9E9"/>
    <a:srgbClr val="CCCC00"/>
    <a:srgbClr val="2365C7"/>
    <a:srgbClr val="FCCE7C"/>
    <a:srgbClr val="C8A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030978" y="1887399"/>
            <a:ext cx="7225845" cy="29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48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rgbClr val="1E0AB6"/>
                </a:solidFill>
              </a:rPr>
              <a:t>Mavzu</a:t>
            </a:r>
            <a:r>
              <a:rPr lang="en-US" altLang="ru-RU" sz="4800" b="1" dirty="0">
                <a:solidFill>
                  <a:srgbClr val="1E0AB6"/>
                </a:solidFill>
              </a:rPr>
              <a:t>: </a:t>
            </a:r>
            <a:r>
              <a:rPr lang="en-US" altLang="ru-RU" sz="4800" b="1" dirty="0" err="1">
                <a:solidFill>
                  <a:srgbClr val="1E0AB6"/>
                </a:solidFill>
              </a:rPr>
              <a:t>Osiyo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mamlakatlarining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iqtisodiy</a:t>
            </a:r>
            <a:r>
              <a:rPr lang="en-US" altLang="ru-RU" sz="4800" b="1" dirty="0">
                <a:solidFill>
                  <a:srgbClr val="1E0AB6"/>
                </a:solidFill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</a:rPr>
              <a:t>rivojlanganligi</a:t>
            </a:r>
            <a:endParaRPr lang="ru-RU" altLang="ru-RU" sz="48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2C098-1C23-490A-8187-74341A94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4637" y="2661421"/>
            <a:ext cx="3694831" cy="369483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2214904" y="5493259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F1F3AA-5C82-49CC-9A96-34AD8295CF0E}"/>
              </a:ext>
            </a:extLst>
          </p:cNvPr>
          <p:cNvSpPr/>
          <p:nvPr/>
        </p:nvSpPr>
        <p:spPr>
          <a:xfrm>
            <a:off x="3352800" y="2443399"/>
            <a:ext cx="629823" cy="2052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South West Asia (Middle East) | World geography, Korea map, Map">
            <a:extLst>
              <a:ext uri="{FF2B5EF4-FFF2-40B4-BE49-F238E27FC236}">
                <a16:creationId xmlns:a16="http://schemas.microsoft.com/office/drawing/2014/main" id="{870A7AE3-D832-4922-950E-0FFD91D36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8119"/>
            <a:ext cx="6520197" cy="56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а Брунея. Бруней на карте мира — Planetolog.ru">
            <a:extLst>
              <a:ext uri="{FF2B5EF4-FFF2-40B4-BE49-F238E27FC236}">
                <a16:creationId xmlns:a16="http://schemas.microsoft.com/office/drawing/2014/main" id="{67752F32-29B7-40B3-94B3-1777C3779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r="8694"/>
          <a:stretch/>
        </p:blipFill>
        <p:spPr bwMode="auto">
          <a:xfrm>
            <a:off x="6765546" y="2547198"/>
            <a:ext cx="5288122" cy="41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6970194" y="1230175"/>
            <a:ext cx="4878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Bruney</a:t>
            </a:r>
            <a:endParaRPr lang="ru-RU" sz="3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152400" y="914400"/>
            <a:ext cx="11811000" cy="57912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Bruney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miqyosida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daromad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Saudiya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Arabistonini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olmaganda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tranzit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bank-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moliya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rivojlanib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E329B-03A0-46F6-810C-D929965382C1}"/>
              </a:ext>
            </a:extLst>
          </p:cNvPr>
          <p:cNvSpPr/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iqtisodiyotidagi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9: Map of Central Asia (downloaded from... | Download Scientific Diagram">
            <a:extLst>
              <a:ext uri="{FF2B5EF4-FFF2-40B4-BE49-F238E27FC236}">
                <a16:creationId xmlns:a16="http://schemas.microsoft.com/office/drawing/2014/main" id="{E08BC966-7A7E-409A-93AC-EE1639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95420"/>
            <a:ext cx="4286250" cy="27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5 Amazing and Unique Places to Visit in Georgia - Journal of Nomads |  Georgia map, Georgia country, Georgia">
            <a:extLst>
              <a:ext uri="{FF2B5EF4-FFF2-40B4-BE49-F238E27FC236}">
                <a16:creationId xmlns:a16="http://schemas.microsoft.com/office/drawing/2014/main" id="{AB02F050-D833-4147-9420-B5272EFFF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7617"/>
            <a:ext cx="6400800" cy="37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B414D6-33EF-45A7-B11C-D5E0127462F4}"/>
              </a:ext>
            </a:extLst>
          </p:cNvPr>
          <p:cNvSpPr/>
          <p:nvPr/>
        </p:nvSpPr>
        <p:spPr>
          <a:xfrm>
            <a:off x="10817669" y="2897617"/>
            <a:ext cx="993331" cy="990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0E050D-1D88-4196-B6DB-C770C6CF44EC}"/>
              </a:ext>
            </a:extLst>
          </p:cNvPr>
          <p:cNvSpPr/>
          <p:nvPr/>
        </p:nvSpPr>
        <p:spPr>
          <a:xfrm>
            <a:off x="5453570" y="6379651"/>
            <a:ext cx="634057" cy="283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A map of Mongolia. | Mongolia, Map, Countries of the world">
            <a:extLst>
              <a:ext uri="{FF2B5EF4-FFF2-40B4-BE49-F238E27FC236}">
                <a16:creationId xmlns:a16="http://schemas.microsoft.com/office/drawing/2014/main" id="{9F96A17A-EE2E-45E6-A37C-71A988C2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993038"/>
            <a:ext cx="4286250" cy="268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D0F34E-5FDB-41E7-8DA3-FA18CD6E9101}"/>
              </a:ext>
            </a:extLst>
          </p:cNvPr>
          <p:cNvSpPr/>
          <p:nvPr/>
        </p:nvSpPr>
        <p:spPr>
          <a:xfrm>
            <a:off x="5453570" y="1343944"/>
            <a:ext cx="6093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Kavkaz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36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iqtisodiyotidagi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2CC7CFE6-3844-4D71-96DC-3EBC91F65CBB}"/>
              </a:ext>
            </a:extLst>
          </p:cNvPr>
          <p:cNvSpPr/>
          <p:nvPr/>
        </p:nvSpPr>
        <p:spPr>
          <a:xfrm>
            <a:off x="114300" y="1295400"/>
            <a:ext cx="11925300" cy="5029200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Kavkaz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industrial-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yetkazuvchi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neft-gaz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tog‘-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Turkmaniston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Ozarbayjonning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yuqoriroq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90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228600" y="1033466"/>
            <a:ext cx="11811000" cy="2400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xizmatlar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sohasiga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Kipr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Livan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Maldiv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boy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rekreatsion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xizmatlar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sohasi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bank-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moliya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sektori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xizmatlar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sohasiga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Kiprning turistik xaritasi. Kipr jahon xaritasida joylashishi">
            <a:extLst>
              <a:ext uri="{FF2B5EF4-FFF2-40B4-BE49-F238E27FC236}">
                <a16:creationId xmlns:a16="http://schemas.microsoft.com/office/drawing/2014/main" id="{E9E4F18C-14D8-4C9F-8E0C-02A58133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" y="3567702"/>
            <a:ext cx="4052668" cy="31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а Ливана. Ливан на карте мира — Planetolog.ru">
            <a:extLst>
              <a:ext uri="{FF2B5EF4-FFF2-40B4-BE49-F238E27FC236}">
                <a16:creationId xmlns:a16="http://schemas.microsoft.com/office/drawing/2014/main" id="{1364D8C7-1EAD-41DD-A034-B38C4D5C5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67702"/>
            <a:ext cx="4572000" cy="31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ldiv respublikasi. Jahon xaritasida Maldiv orollari">
            <a:extLst>
              <a:ext uri="{FF2B5EF4-FFF2-40B4-BE49-F238E27FC236}">
                <a16:creationId xmlns:a16="http://schemas.microsoft.com/office/drawing/2014/main" id="{A225C6DC-3E6A-4A97-BAE4-786759B56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283" y="3567702"/>
            <a:ext cx="2831185" cy="313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1033466"/>
            <a:ext cx="11887200" cy="2062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-industrial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Vyetnam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Kambodja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Bangladesh, Shri-Lanka,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Iroq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KXDR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tog‘-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sanoatiga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-industrial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Туры во Вьетнам в 2020 году, цены на путевки во Вьетнам на двоих">
            <a:extLst>
              <a:ext uri="{FF2B5EF4-FFF2-40B4-BE49-F238E27FC236}">
                <a16:creationId xmlns:a16="http://schemas.microsoft.com/office/drawing/2014/main" id="{0B0556DA-B836-4E9B-A8CA-C7667CDD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29148"/>
            <a:ext cx="4191000" cy="34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Журнал Международная жизнь - Интеграция Индокитая в интересах Камбоджи">
            <a:extLst>
              <a:ext uri="{FF2B5EF4-FFF2-40B4-BE49-F238E27FC236}">
                <a16:creationId xmlns:a16="http://schemas.microsoft.com/office/drawing/2014/main" id="{5CD24FBD-2199-494E-BBCB-14480BA2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29147"/>
            <a:ext cx="4038600" cy="34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Шри-Ланка — 25 КВАРТАЛ">
            <a:extLst>
              <a:ext uri="{FF2B5EF4-FFF2-40B4-BE49-F238E27FC236}">
                <a16:creationId xmlns:a16="http://schemas.microsoft.com/office/drawing/2014/main" id="{0C8D9D07-F2D8-4FC5-BADF-D7FD35FAB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3229147"/>
            <a:ext cx="3505200" cy="34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qoloq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58B8C3-FD58-4A41-A61C-174A39495486}"/>
              </a:ext>
            </a:extLst>
          </p:cNvPr>
          <p:cNvSpPr/>
          <p:nvPr/>
        </p:nvSpPr>
        <p:spPr>
          <a:xfrm>
            <a:off x="152400" y="2667000"/>
            <a:ext cx="1371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1033466"/>
            <a:ext cx="11887200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Nepal,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Yaman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Myanma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Timor, Laos,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Butan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unumdorligi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pastdir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5E87AA-0416-4D00-9961-73C1C7B875AD}"/>
              </a:ext>
            </a:extLst>
          </p:cNvPr>
          <p:cNvSpPr/>
          <p:nvPr/>
        </p:nvSpPr>
        <p:spPr>
          <a:xfrm>
            <a:off x="152400" y="3733800"/>
            <a:ext cx="1600199" cy="902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MYANMA - Definition and synonyms of Myanma in the English dictionary">
            <a:extLst>
              <a:ext uri="{FF2B5EF4-FFF2-40B4-BE49-F238E27FC236}">
                <a16:creationId xmlns:a16="http://schemas.microsoft.com/office/drawing/2014/main" id="{22F3EF31-B6DB-461D-86C6-FDA1145F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" y="3183470"/>
            <a:ext cx="3846342" cy="36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li Spectacular Scenery and Beautiful Beach in East Timor's Capital City">
            <a:extLst>
              <a:ext uri="{FF2B5EF4-FFF2-40B4-BE49-F238E27FC236}">
                <a16:creationId xmlns:a16="http://schemas.microsoft.com/office/drawing/2014/main" id="{F2E87FB1-C1A1-4D5E-9BA1-B8E7F049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83470"/>
            <a:ext cx="3711746" cy="35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os Travel Essentials: What to Know Before Going">
            <a:extLst>
              <a:ext uri="{FF2B5EF4-FFF2-40B4-BE49-F238E27FC236}">
                <a16:creationId xmlns:a16="http://schemas.microsoft.com/office/drawing/2014/main" id="{A03844D9-91DB-4033-BA16-E462D8A3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20" y="3183469"/>
            <a:ext cx="4190780" cy="36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1066800"/>
            <a:ext cx="11734799" cy="1066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2409322"/>
            <a:ext cx="11734800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3318" name="Picture 6" descr="How to Focus on Homework with ADHD">
            <a:extLst>
              <a:ext uri="{FF2B5EF4-FFF2-40B4-BE49-F238E27FC236}">
                <a16:creationId xmlns:a16="http://schemas.microsoft.com/office/drawing/2014/main" id="{93B2570B-56E6-49BC-9029-79DC5E0F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55" y="3294644"/>
            <a:ext cx="5772443" cy="34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Шайтон мойи» сотилади... ёхуд «ўйнаб» китоб чиқариш қачон тугайди?">
            <a:extLst>
              <a:ext uri="{FF2B5EF4-FFF2-40B4-BE49-F238E27FC236}">
                <a16:creationId xmlns:a16="http://schemas.microsoft.com/office/drawing/2014/main" id="{9DF2F870-EFE3-46A9-AC52-1931C4C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288782"/>
            <a:ext cx="5772443" cy="34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Are The Five Regions of Asia? - WorldAtlas">
            <a:extLst>
              <a:ext uri="{FF2B5EF4-FFF2-40B4-BE49-F238E27FC236}">
                <a16:creationId xmlns:a16="http://schemas.microsoft.com/office/drawing/2014/main" id="{2B5E7E3F-73F0-4302-BCB6-810FCF4A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0" y="1182891"/>
            <a:ext cx="6512400" cy="53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6477001" y="1066800"/>
            <a:ext cx="5638800" cy="56387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nuqtayi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ixtisoslashuviga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5867400" y="1230154"/>
            <a:ext cx="6172201" cy="5632311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“Katta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yettilik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yagona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YIM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to‘rtinchi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(2017-y.).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innovatsion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borasida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peshqadam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3FAE4FA-58C6-4DA9-B234-3BD4DE76CF49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ap of Japan showing Gifu Prefecture Source: Google maps | Download  Scientific Diagram">
            <a:extLst>
              <a:ext uri="{FF2B5EF4-FFF2-40B4-BE49-F238E27FC236}">
                <a16:creationId xmlns:a16="http://schemas.microsoft.com/office/drawing/2014/main" id="{D6D5B2BA-069E-4D3D-B14A-9D117BB8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079718"/>
            <a:ext cx="5562602" cy="557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Isroil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240195" y="1429374"/>
            <a:ext cx="5781745" cy="501675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Isroil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kapitalizm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peshqadam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Isroil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19A12-7D0F-4741-8485-E05CF274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9" r="2568" b="4445"/>
          <a:stretch/>
        </p:blipFill>
        <p:spPr>
          <a:xfrm>
            <a:off x="170060" y="1036983"/>
            <a:ext cx="5925939" cy="56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990600"/>
            <a:ext cx="6248400" cy="5774788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15–20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Ammo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hisoblanganda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past. </a:t>
            </a:r>
          </a:p>
        </p:txBody>
      </p:sp>
      <p:sp>
        <p:nvSpPr>
          <p:cNvPr id="2" name="AutoShape 2" descr="Asia - Lessons - Tes Teach">
            <a:extLst>
              <a:ext uri="{FF2B5EF4-FFF2-40B4-BE49-F238E27FC236}">
                <a16:creationId xmlns:a16="http://schemas.microsoft.com/office/drawing/2014/main" id="{203002CA-AFAC-4003-9873-99B7B6729C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ndia - China Border Tensions Flare Up Once Again in LAC - The Taiwan Times">
            <a:extLst>
              <a:ext uri="{FF2B5EF4-FFF2-40B4-BE49-F238E27FC236}">
                <a16:creationId xmlns:a16="http://schemas.microsoft.com/office/drawing/2014/main" id="{00649036-1889-4902-9B99-0AA5A8E0F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" t="3709" r="2072" b="4896"/>
          <a:stretch/>
        </p:blipFill>
        <p:spPr bwMode="auto">
          <a:xfrm>
            <a:off x="6477000" y="1070886"/>
            <a:ext cx="5638800" cy="563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755029-4968-4787-B1DD-6CE5B3AB59AD}"/>
              </a:ext>
            </a:extLst>
          </p:cNvPr>
          <p:cNvSpPr/>
          <p:nvPr/>
        </p:nvSpPr>
        <p:spPr>
          <a:xfrm>
            <a:off x="11430000" y="6117828"/>
            <a:ext cx="685800" cy="647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South Korea Map | Map of South Korea - AnnaMap.com">
            <a:extLst>
              <a:ext uri="{FF2B5EF4-FFF2-40B4-BE49-F238E27FC236}">
                <a16:creationId xmlns:a16="http://schemas.microsoft.com/office/drawing/2014/main" id="{F6D9BD27-E89B-48E0-8F70-5EC34D30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4" y="2057400"/>
            <a:ext cx="3573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ngapore study abroad programs - Studying in Singapore for foreigners">
            <a:extLst>
              <a:ext uri="{FF2B5EF4-FFF2-40B4-BE49-F238E27FC236}">
                <a16:creationId xmlns:a16="http://schemas.microsoft.com/office/drawing/2014/main" id="{D377ABA9-1C0D-4623-A48E-BC57A522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28" y="2057400"/>
            <a:ext cx="4152272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laysia Political Map - AOB Travel">
            <a:extLst>
              <a:ext uri="{FF2B5EF4-FFF2-40B4-BE49-F238E27FC236}">
                <a16:creationId xmlns:a16="http://schemas.microsoft.com/office/drawing/2014/main" id="{DAD866DB-BBFC-4484-A130-EBD1F435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28" y="4648201"/>
            <a:ext cx="415227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ailand Political Map with capital Bangkok, national borders, most Stock  Photo - Alamy">
            <a:extLst>
              <a:ext uri="{FF2B5EF4-FFF2-40B4-BE49-F238E27FC236}">
                <a16:creationId xmlns:a16="http://schemas.microsoft.com/office/drawing/2014/main" id="{DDCC9E66-8996-4678-BEAC-B52790ED2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16"/>
          <a:stretch/>
        </p:blipFill>
        <p:spPr bwMode="auto">
          <a:xfrm>
            <a:off x="8382000" y="2057400"/>
            <a:ext cx="3573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236263" y="903982"/>
            <a:ext cx="11719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Singapur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Malayziya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Tailand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ADAA69E-2DB6-4395-882C-6140FFDB1B87}"/>
              </a:ext>
            </a:extLst>
          </p:cNvPr>
          <p:cNvSpPr/>
          <p:nvPr/>
        </p:nvSpPr>
        <p:spPr>
          <a:xfrm>
            <a:off x="152400" y="914400"/>
            <a:ext cx="11887200" cy="5821017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1980-yillardan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islohotlar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taraqqiyotida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yuksalishlarga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erishdi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Singapur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kiritilmoqda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mikroelektronika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avtomobilsozlik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kemasozlik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axborot-kommunikatsiya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texnologiyalarini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ham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guruhdagi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yutuqlarga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81B994-61D3-44E4-A7AE-5F20BAA48F76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indusrial-agrar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Стоковая векторная графика «Pakistan Political Map Capital Islamabad  National» (без лицензионных платежей), 209980906">
            <a:extLst>
              <a:ext uri="{FF2B5EF4-FFF2-40B4-BE49-F238E27FC236}">
                <a16:creationId xmlns:a16="http://schemas.microsoft.com/office/drawing/2014/main" id="{897E6C81-5788-4199-982B-6E677DDB2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4804017" y="3806684"/>
            <a:ext cx="3273181" cy="29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urkey Political Map With Capital Ankara, National Borders, Most.. Royalty  Free Cliparts, Vectors, And Stock Illustration. Image 31875156.">
            <a:extLst>
              <a:ext uri="{FF2B5EF4-FFF2-40B4-BE49-F238E27FC236}">
                <a16:creationId xmlns:a16="http://schemas.microsoft.com/office/drawing/2014/main" id="{6381B778-6B20-4CDB-B96B-D923CF38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" y="3810000"/>
            <a:ext cx="4539298" cy="295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ran Political Map With Capital Tehran, National Borders, Most.. Royalty  Free Cliparts, Vectors, And Stock Illustration. Image 31495002.">
            <a:extLst>
              <a:ext uri="{FF2B5EF4-FFF2-40B4-BE49-F238E27FC236}">
                <a16:creationId xmlns:a16="http://schemas.microsoft.com/office/drawing/2014/main" id="{5645B27F-4518-4CB3-840A-22D7DE2CA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31" y="3806684"/>
            <a:ext cx="3818681" cy="29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alaysia And Indonesia Political Map With Capitals Kuala Lumpur.. Royalty  Free Cliparts, Vectors, And Stock Illustration. Image 29090797.">
            <a:extLst>
              <a:ext uri="{FF2B5EF4-FFF2-40B4-BE49-F238E27FC236}">
                <a16:creationId xmlns:a16="http://schemas.microsoft.com/office/drawing/2014/main" id="{E4A982D6-7F77-4878-96C0-480384BA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6" y="953212"/>
            <a:ext cx="9195214" cy="27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FRONTLINE/WORLD . Rough Cut . Philippines: Have Degree, Will Travel .  Further Reading | PBS">
            <a:extLst>
              <a:ext uri="{FF2B5EF4-FFF2-40B4-BE49-F238E27FC236}">
                <a16:creationId xmlns:a16="http://schemas.microsoft.com/office/drawing/2014/main" id="{680FCB80-1ED9-4B28-B4AA-5AFB3D8E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960246"/>
            <a:ext cx="2589510" cy="26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indusrial-agrar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14400"/>
            <a:ext cx="11811000" cy="5791200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indusrial-agrar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Eron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hisoblanib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salohiyatiga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tog‘-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mashinasozlikning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ta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boshiga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Indoneziyada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4305</TotalTime>
  <Words>831</Words>
  <Application>Microsoft Office PowerPoint</Application>
  <PresentationFormat>Широкоэкранный</PresentationFormat>
  <Paragraphs>52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394</cp:revision>
  <dcterms:created xsi:type="dcterms:W3CDTF">2020-06-30T15:34:35Z</dcterms:created>
  <dcterms:modified xsi:type="dcterms:W3CDTF">2021-02-19T09:18:58Z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