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2" r:id="rId2"/>
    <p:sldMasterId id="2147483750" r:id="rId3"/>
  </p:sldMasterIdLst>
  <p:notesMasterIdLst>
    <p:notesMasterId r:id="rId21"/>
  </p:notesMasterIdLst>
  <p:sldIdLst>
    <p:sldId id="287" r:id="rId4"/>
    <p:sldId id="261" r:id="rId5"/>
    <p:sldId id="370" r:id="rId6"/>
    <p:sldId id="310" r:id="rId7"/>
    <p:sldId id="1410" r:id="rId8"/>
    <p:sldId id="371" r:id="rId9"/>
    <p:sldId id="1411" r:id="rId10"/>
    <p:sldId id="336" r:id="rId11"/>
    <p:sldId id="315" r:id="rId12"/>
    <p:sldId id="1412" r:id="rId13"/>
    <p:sldId id="316" r:id="rId14"/>
    <p:sldId id="1414" r:id="rId15"/>
    <p:sldId id="1413" r:id="rId16"/>
    <p:sldId id="1415" r:id="rId17"/>
    <p:sldId id="1416" r:id="rId18"/>
    <p:sldId id="1417" r:id="rId19"/>
    <p:sldId id="296" r:id="rId20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AB6"/>
    <a:srgbClr val="000000"/>
    <a:srgbClr val="F7B7F2"/>
    <a:srgbClr val="FFFFFF"/>
    <a:srgbClr val="FFFF66"/>
    <a:srgbClr val="D4B9E9"/>
    <a:srgbClr val="CCCC00"/>
    <a:srgbClr val="2365C7"/>
    <a:srgbClr val="FCCE7C"/>
    <a:srgbClr val="C8A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91" autoAdjust="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F0E03-448C-40CF-A40E-70F309E2C503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A838D-58A1-422A-BF74-B2DEDC8D7B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61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9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147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328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AEB3-EAF7-45C9-B1CE-90F2904C3810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8427-AA06-415A-ABAE-FA072E52E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33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5" y="2130432"/>
            <a:ext cx="10363201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3" y="3886202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9649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35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2455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171" indent="-247608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923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23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2532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2314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824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219203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560287"/>
            <a:ext cx="5082117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219203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560287"/>
            <a:ext cx="5084232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7206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462287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803373"/>
            <a:ext cx="5082117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462287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803373"/>
            <a:ext cx="5084232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8836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9982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20381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443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5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7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5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7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73713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9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5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9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5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9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5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70516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500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5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7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500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5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7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1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500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5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7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1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500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5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7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17343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519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8289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210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539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8216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742051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6167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19236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703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23540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92665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758209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371514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488179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395594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823183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384668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994744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443681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051094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345790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0673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1387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587696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45297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40257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905460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4151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59698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38614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824427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259604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556761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448827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56556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878547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412882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481650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796404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003961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202602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657915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E9AB9-CC6F-421C-B64F-949D9DA50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63FE92-17E4-4CE0-A3A7-106AAB549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65E682-D44E-4EF6-ABF1-4017FAC41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EC7FFF-CCAC-4816-BB03-4A8AA681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F44A18-C50E-42BC-AB70-4F95EBA73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932786"/>
      </p:ext>
    </p:extLst>
  </p:cSld>
  <p:clrMapOvr>
    <a:masterClrMapping/>
  </p:clrMapOvr>
  <p:transition spd="slow">
    <p:comb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1997-DE1D-4D93-BBDC-EC199370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568DB-DBE3-4319-AF49-D585FF625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B4143-74E4-447A-92E6-203CAE360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B1C41-C39A-40F0-A62A-559D4583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F07CE1-DB04-469E-BBB3-7179FBEFF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2668"/>
      </p:ext>
    </p:extLst>
  </p:cSld>
  <p:clrMapOvr>
    <a:masterClrMapping/>
  </p:clrMapOvr>
  <p:transition spd="slow">
    <p:comb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543F9-FD23-45F8-A265-56D29BF9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26CBE0-AC7A-437D-BB3E-F511E6F6D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86B5B-F4DD-47F9-BAD2-5FF63F04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7F100-80E9-4EFB-94A8-A4A47ABF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296977-425B-413F-B218-BFBCD15B7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052058"/>
      </p:ext>
    </p:extLst>
  </p:cSld>
  <p:clrMapOvr>
    <a:masterClrMapping/>
  </p:clrMapOvr>
  <p:transition spd="slow">
    <p:comb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080DE-EF0B-4858-8E9E-9615A9EB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460A-1D3D-477C-BEA0-56CAC9619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3152EA-8CAF-4623-850F-EA197ABF8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B3D7C9-2C75-4D8C-85FB-7F6FDC726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3892D-B40B-47CB-9E08-681CA8C20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E34AEA-A11D-438B-82F4-2401CC75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020969"/>
      </p:ext>
    </p:extLst>
  </p:cSld>
  <p:clrMapOvr>
    <a:masterClrMapping/>
  </p:clrMapOvr>
  <p:transition spd="slow">
    <p:comb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30671-8218-48DC-A6AF-413C07E2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9933C5-6D06-46D6-A08F-50DEAE03B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9B6E89-E947-42C1-AE21-88EB72543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8E43088-76A4-4664-9C51-A12FD42B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66772AB-0673-452F-99C9-8991150F7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6A0FEC-A079-41A7-9E50-6DFDE79F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DBBEF4-92B3-4DEC-8186-260E80BA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A551BF-90A0-4718-9402-0A73491C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986563"/>
      </p:ext>
    </p:extLst>
  </p:cSld>
  <p:clrMapOvr>
    <a:masterClrMapping/>
  </p:clrMapOvr>
  <p:transition spd="slow">
    <p:comb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AB73F-D308-409E-BAFF-5C554CEC0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94CF4C-059E-429F-85B5-3E0D3BB4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88DE7D5-52AA-4069-844C-1366CB808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9069BA-7FD6-40F4-A8F3-369AF62BD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78185"/>
      </p:ext>
    </p:extLst>
  </p:cSld>
  <p:clrMapOvr>
    <a:masterClrMapping/>
  </p:clrMapOvr>
  <p:transition spd="slow">
    <p:comb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995FF8-8320-44E5-8147-5F672BD9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718791-23A7-41F4-8C01-DC862DEE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2FE402-7C89-4E42-9547-7B6268E5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540638"/>
      </p:ext>
    </p:extLst>
  </p:cSld>
  <p:clrMapOvr>
    <a:masterClrMapping/>
  </p:clrMapOvr>
  <p:transition spd="slow">
    <p:comb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D5A97-0716-4CB7-9F05-F0EA5D203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6A1A28-BB35-45AA-B7A5-CEC7F9BDD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EC5265-124A-4CE7-8CF0-D1D97CEB5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B41313-FA60-4F2B-8EF0-8B013E06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FBD8C9-ED9D-4E90-9E19-39B4F95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2CAAC1-0A14-4ACB-B2D2-2A7C0269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959761"/>
      </p:ext>
    </p:extLst>
  </p:cSld>
  <p:clrMapOvr>
    <a:masterClrMapping/>
  </p:clrMapOvr>
  <p:transition spd="slow">
    <p:comb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998394-93A1-4CD3-B4D6-88A048A6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5A1D68-ED35-4263-BE43-28B2045888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174D2-E5DA-4339-8276-C9A47AE21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4589F5-BB5A-4005-8F3C-39341C53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8848A3-B1B7-4A98-B247-62FE0223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FD7D75-D8B1-4B13-ADA8-E7183419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19734"/>
      </p:ext>
    </p:extLst>
  </p:cSld>
  <p:clrMapOvr>
    <a:masterClrMapping/>
  </p:clrMapOvr>
  <p:transition spd="slow">
    <p:comb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350FB-D4D7-477F-9EB2-0AF8AABB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10B0A0-98D0-4604-AE13-AD9B1CD97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6548C5-7923-42B5-9E40-E4A3F7E4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D837A6-9386-46D1-943E-731AF1A1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130847-AD81-4EEF-81AB-724F706D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911627"/>
      </p:ext>
    </p:extLst>
  </p:cSld>
  <p:clrMapOvr>
    <a:masterClrMapping/>
  </p:clrMapOvr>
  <p:transition spd="slow">
    <p:comb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01DD23-EAC5-4555-8E80-C496F6E51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3BD7A0-1F05-4F6A-9856-495F3BCA1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39C0A4-7E55-49FE-80F4-847982BC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0BE15C-7FA1-4041-BCB7-71BCFEC4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95A4D-6242-4BA7-8BB8-E5D67A57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88814"/>
      </p:ext>
    </p:extLst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53.xml"/><Relationship Id="rId50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9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61" Type="http://schemas.openxmlformats.org/officeDocument/2006/relationships/hyperlink" Target="https://twitter.com/" TargetMode="External"/><Relationship Id="rId1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62.xml"/><Relationship Id="rId8" Type="http://schemas.openxmlformats.org/officeDocument/2006/relationships/slideLayout" Target="../slideLayouts/slideLayout14.xml"/><Relationship Id="rId51" Type="http://schemas.openxmlformats.org/officeDocument/2006/relationships/slideLayout" Target="../slideLayouts/slideLayout57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52.xml"/><Relationship Id="rId59" Type="http://schemas.openxmlformats.org/officeDocument/2006/relationships/hyperlink" Target="https://www.facebook.com" TargetMode="External"/><Relationship Id="rId20" Type="http://schemas.openxmlformats.org/officeDocument/2006/relationships/slideLayout" Target="../slideLayouts/slideLayout26.xml"/><Relationship Id="rId41" Type="http://schemas.openxmlformats.org/officeDocument/2006/relationships/slideLayout" Target="../slideLayouts/slideLayout47.xml"/><Relationship Id="rId54" Type="http://schemas.openxmlformats.org/officeDocument/2006/relationships/slideLayout" Target="../slideLayouts/slideLayout60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49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16.xml"/><Relationship Id="rId31" Type="http://schemas.openxmlformats.org/officeDocument/2006/relationships/slideLayout" Target="../slideLayouts/slideLayout37.xml"/><Relationship Id="rId44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8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6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401"/>
            <a:ext cx="10363200" cy="8191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1"/>
            <a:ext cx="10363200" cy="46270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434918" y="6303013"/>
            <a:ext cx="2161116" cy="307760"/>
          </a:xfrm>
          <a:prstGeom prst="rect">
            <a:avLst/>
          </a:prstGeom>
        </p:spPr>
        <p:txBody>
          <a:bodyPr lIns="121907" tIns="60952" rIns="121907" bIns="60952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18" y="6292851"/>
            <a:ext cx="139700" cy="328083"/>
          </a:xfrm>
          <a:prstGeom prst="rect">
            <a:avLst/>
          </a:prstGeom>
        </p:spPr>
        <p:txBody>
          <a:bodyPr wrap="none" lIns="121907" tIns="60952" rIns="121907" bIns="60952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71499A-3202-4610-BF1E-4D0A402E8E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19353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17552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1518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4265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1153585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12520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59" name="Freeform 6"/>
          <p:cNvSpPr>
            <a:spLocks/>
          </p:cNvSpPr>
          <p:nvPr/>
        </p:nvSpPr>
        <p:spPr bwMode="auto">
          <a:xfrm>
            <a:off x="10833101" y="6390218"/>
            <a:ext cx="65617" cy="137583"/>
          </a:xfrm>
          <a:custGeom>
            <a:avLst/>
            <a:gdLst>
              <a:gd name="T0" fmla="*/ 191313720 w 704"/>
              <a:gd name="T1" fmla="*/ 82155763 h 1506"/>
              <a:gd name="T2" fmla="*/ 191313720 w 704"/>
              <a:gd name="T3" fmla="*/ 82155763 h 1506"/>
              <a:gd name="T4" fmla="*/ 235054430 w 704"/>
              <a:gd name="T5" fmla="*/ 82155763 h 1506"/>
              <a:gd name="T6" fmla="*/ 235054430 w 704"/>
              <a:gd name="T7" fmla="*/ 0 h 1506"/>
              <a:gd name="T8" fmla="*/ 164270827 w 704"/>
              <a:gd name="T9" fmla="*/ 0 h 1506"/>
              <a:gd name="T10" fmla="*/ 51749986 w 704"/>
              <a:gd name="T11" fmla="*/ 108253167 h 1506"/>
              <a:gd name="T12" fmla="*/ 51749986 w 704"/>
              <a:gd name="T13" fmla="*/ 158832954 h 1506"/>
              <a:gd name="T14" fmla="*/ 0 w 704"/>
              <a:gd name="T15" fmla="*/ 158832954 h 1506"/>
              <a:gd name="T16" fmla="*/ 0 w 704"/>
              <a:gd name="T17" fmla="*/ 241312597 h 1506"/>
              <a:gd name="T18" fmla="*/ 51749986 w 704"/>
              <a:gd name="T19" fmla="*/ 241312597 h 1506"/>
              <a:gd name="T20" fmla="*/ 51749986 w 704"/>
              <a:gd name="T21" fmla="*/ 485202609 h 1506"/>
              <a:gd name="T22" fmla="*/ 155924330 w 704"/>
              <a:gd name="T23" fmla="*/ 485202609 h 1506"/>
              <a:gd name="T24" fmla="*/ 155924330 w 704"/>
              <a:gd name="T25" fmla="*/ 241312597 h 1506"/>
              <a:gd name="T26" fmla="*/ 226708003 w 704"/>
              <a:gd name="T27" fmla="*/ 241312597 h 1506"/>
              <a:gd name="T28" fmla="*/ 235054430 w 704"/>
              <a:gd name="T29" fmla="*/ 158832954 h 1506"/>
              <a:gd name="T30" fmla="*/ 155924330 w 704"/>
              <a:gd name="T31" fmla="*/ 158832954 h 1506"/>
              <a:gd name="T32" fmla="*/ 155924330 w 704"/>
              <a:gd name="T33" fmla="*/ 116628306 h 1506"/>
              <a:gd name="T34" fmla="*/ 191313720 w 704"/>
              <a:gd name="T35" fmla="*/ 82155763 h 150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0" name="Freeform 7"/>
          <p:cNvSpPr>
            <a:spLocks noEditPoints="1"/>
          </p:cNvSpPr>
          <p:nvPr/>
        </p:nvSpPr>
        <p:spPr bwMode="auto">
          <a:xfrm>
            <a:off x="11231034" y="6388100"/>
            <a:ext cx="141817" cy="135467"/>
          </a:xfrm>
          <a:custGeom>
            <a:avLst/>
            <a:gdLst>
              <a:gd name="T0" fmla="*/ 372363517 w 1562"/>
              <a:gd name="T1" fmla="*/ 148568842 h 1491"/>
              <a:gd name="T2" fmla="*/ 372363517 w 1562"/>
              <a:gd name="T3" fmla="*/ 148568842 h 1491"/>
              <a:gd name="T4" fmla="*/ 275788023 w 1562"/>
              <a:gd name="T5" fmla="*/ 202770772 h 1491"/>
              <a:gd name="T6" fmla="*/ 275788023 w 1562"/>
              <a:gd name="T7" fmla="*/ 155584966 h 1491"/>
              <a:gd name="T8" fmla="*/ 170351716 w 1562"/>
              <a:gd name="T9" fmla="*/ 155584966 h 1491"/>
              <a:gd name="T10" fmla="*/ 170351716 w 1562"/>
              <a:gd name="T11" fmla="*/ 475363709 h 1491"/>
              <a:gd name="T12" fmla="*/ 275788023 w 1562"/>
              <a:gd name="T13" fmla="*/ 475363709 h 1491"/>
              <a:gd name="T14" fmla="*/ 275788023 w 1562"/>
              <a:gd name="T15" fmla="*/ 296821981 h 1491"/>
              <a:gd name="T16" fmla="*/ 280540788 w 1562"/>
              <a:gd name="T17" fmla="*/ 271000249 h 1491"/>
              <a:gd name="T18" fmla="*/ 334684798 w 1562"/>
              <a:gd name="T19" fmla="*/ 230825933 h 1491"/>
              <a:gd name="T20" fmla="*/ 388828809 w 1562"/>
              <a:gd name="T21" fmla="*/ 303838105 h 1491"/>
              <a:gd name="T22" fmla="*/ 388828809 w 1562"/>
              <a:gd name="T23" fmla="*/ 475363709 h 1491"/>
              <a:gd name="T24" fmla="*/ 494585090 w 1562"/>
              <a:gd name="T25" fmla="*/ 475363709 h 1491"/>
              <a:gd name="T26" fmla="*/ 494585090 w 1562"/>
              <a:gd name="T27" fmla="*/ 292039353 h 1491"/>
              <a:gd name="T28" fmla="*/ 372363517 w 1562"/>
              <a:gd name="T29" fmla="*/ 148568842 h 1491"/>
              <a:gd name="T30" fmla="*/ 6964461 w 1562"/>
              <a:gd name="T31" fmla="*/ 475363709 h 1491"/>
              <a:gd name="T32" fmla="*/ 6964461 w 1562"/>
              <a:gd name="T33" fmla="*/ 475363709 h 1491"/>
              <a:gd name="T34" fmla="*/ 113040717 w 1562"/>
              <a:gd name="T35" fmla="*/ 475363709 h 1491"/>
              <a:gd name="T36" fmla="*/ 113040717 w 1562"/>
              <a:gd name="T37" fmla="*/ 155264561 h 1491"/>
              <a:gd name="T38" fmla="*/ 6964461 w 1562"/>
              <a:gd name="T39" fmla="*/ 155264561 h 1491"/>
              <a:gd name="T40" fmla="*/ 6964461 w 1562"/>
              <a:gd name="T41" fmla="*/ 475363709 h 1491"/>
              <a:gd name="T42" fmla="*/ 61108472 w 1562"/>
              <a:gd name="T43" fmla="*/ 0 h 1491"/>
              <a:gd name="T44" fmla="*/ 61108472 w 1562"/>
              <a:gd name="T45" fmla="*/ 0 h 1491"/>
              <a:gd name="T46" fmla="*/ 0 w 1562"/>
              <a:gd name="T47" fmla="*/ 56751130 h 1491"/>
              <a:gd name="T48" fmla="*/ 58892076 w 1562"/>
              <a:gd name="T49" fmla="*/ 110632656 h 1491"/>
              <a:gd name="T50" fmla="*/ 120005246 w 1562"/>
              <a:gd name="T51" fmla="*/ 56751130 h 1491"/>
              <a:gd name="T52" fmla="*/ 61108472 w 1562"/>
              <a:gd name="T53" fmla="*/ 0 h 149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1" name="Freeform 8"/>
          <p:cNvSpPr>
            <a:spLocks/>
          </p:cNvSpPr>
          <p:nvPr/>
        </p:nvSpPr>
        <p:spPr bwMode="auto">
          <a:xfrm>
            <a:off x="11660718" y="6400801"/>
            <a:ext cx="154516" cy="124884"/>
          </a:xfrm>
          <a:custGeom>
            <a:avLst/>
            <a:gdLst>
              <a:gd name="T0" fmla="*/ 479035715 w 1690"/>
              <a:gd name="T1" fmla="*/ 71134663 h 1374"/>
              <a:gd name="T2" fmla="*/ 479035715 w 1690"/>
              <a:gd name="T3" fmla="*/ 71134663 h 1374"/>
              <a:gd name="T4" fmla="*/ 529155882 w 1690"/>
              <a:gd name="T5" fmla="*/ 9567941 h 1374"/>
              <a:gd name="T6" fmla="*/ 457509327 w 1690"/>
              <a:gd name="T7" fmla="*/ 34452033 h 1374"/>
              <a:gd name="T8" fmla="*/ 376223305 w 1690"/>
              <a:gd name="T9" fmla="*/ 0 h 1374"/>
              <a:gd name="T10" fmla="*/ 263776229 w 1690"/>
              <a:gd name="T11" fmla="*/ 113560798 h 1374"/>
              <a:gd name="T12" fmla="*/ 265704136 w 1690"/>
              <a:gd name="T13" fmla="*/ 136530387 h 1374"/>
              <a:gd name="T14" fmla="*/ 36625023 w 1690"/>
              <a:gd name="T15" fmla="*/ 21055088 h 1374"/>
              <a:gd name="T16" fmla="*/ 23134542 w 1690"/>
              <a:gd name="T17" fmla="*/ 76878168 h 1374"/>
              <a:gd name="T18" fmla="*/ 71646555 w 1690"/>
              <a:gd name="T19" fmla="*/ 169067918 h 1374"/>
              <a:gd name="T20" fmla="*/ 21206704 w 1690"/>
              <a:gd name="T21" fmla="*/ 155666270 h 1374"/>
              <a:gd name="T22" fmla="*/ 21206704 w 1690"/>
              <a:gd name="T23" fmla="*/ 157580772 h 1374"/>
              <a:gd name="T24" fmla="*/ 110523900 w 1690"/>
              <a:gd name="T25" fmla="*/ 265402632 h 1374"/>
              <a:gd name="T26" fmla="*/ 81285953 w 1690"/>
              <a:gd name="T27" fmla="*/ 269227068 h 1374"/>
              <a:gd name="T28" fmla="*/ 60079318 w 1690"/>
              <a:gd name="T29" fmla="*/ 267317133 h 1374"/>
              <a:gd name="T30" fmla="*/ 164819566 w 1690"/>
              <a:gd name="T31" fmla="*/ 344190734 h 1374"/>
              <a:gd name="T32" fmla="*/ 25062449 w 1690"/>
              <a:gd name="T33" fmla="*/ 392360374 h 1374"/>
              <a:gd name="T34" fmla="*/ 0 w 1690"/>
              <a:gd name="T35" fmla="*/ 390445872 h 1374"/>
              <a:gd name="T36" fmla="*/ 168675380 w 1690"/>
              <a:gd name="T37" fmla="*/ 438294918 h 1374"/>
              <a:gd name="T38" fmla="*/ 488675113 w 1690"/>
              <a:gd name="T39" fmla="*/ 125043241 h 1374"/>
              <a:gd name="T40" fmla="*/ 488675113 w 1690"/>
              <a:gd name="T41" fmla="*/ 109731726 h 1374"/>
              <a:gd name="T42" fmla="*/ 542970778 w 1690"/>
              <a:gd name="T43" fmla="*/ 51994076 h 1374"/>
              <a:gd name="T44" fmla="*/ 479035715 w 1690"/>
              <a:gd name="T45" fmla="*/ 71134663 h 13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11135785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10699751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11571818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10659534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11093451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11535834" y="6254751"/>
            <a:ext cx="404284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6067" y="6258985"/>
            <a:ext cx="404284" cy="402167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767" y="6250518"/>
            <a:ext cx="402167" cy="402167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50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36" r:id="rId44"/>
    <p:sldLayoutId id="2147483737" r:id="rId45"/>
    <p:sldLayoutId id="2147483738" r:id="rId46"/>
    <p:sldLayoutId id="2147483739" r:id="rId47"/>
    <p:sldLayoutId id="2147483740" r:id="rId48"/>
    <p:sldLayoutId id="2147483741" r:id="rId49"/>
    <p:sldLayoutId id="2147483742" r:id="rId50"/>
    <p:sldLayoutId id="2147483743" r:id="rId51"/>
    <p:sldLayoutId id="2147483744" r:id="rId52"/>
    <p:sldLayoutId id="2147483745" r:id="rId53"/>
    <p:sldLayoutId id="2147483746" r:id="rId54"/>
    <p:sldLayoutId id="2147483747" r:id="rId55"/>
    <p:sldLayoutId id="2147483748" r:id="rId56"/>
    <p:sldLayoutId id="2147483749" r:id="rId57"/>
  </p:sldLayoutIdLst>
  <p:txStyles>
    <p:titleStyle>
      <a:lvl1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2pPr>
      <a:lvl3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3pPr>
      <a:lvl4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4pPr>
      <a:lvl5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5pPr>
      <a:lvl6pPr marL="609585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6pPr>
      <a:lvl7pPr marL="1219170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7pPr>
      <a:lvl8pPr marL="1828754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8pPr>
      <a:lvl9pPr marL="2438339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9pPr>
    </p:titleStyle>
    <p:bodyStyle>
      <a:lvl1pPr marL="226478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7189" indent="-228594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4377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2971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236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734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232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728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8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9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92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9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8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85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83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81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7E869-8F09-4F15-B988-331009A0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2E2543-73C3-498B-BA4D-3C6B2DFA4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9D42BF-B14B-4ABE-A3DD-4CB402CD9B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B2EEF6-FF7A-459E-BBF1-ECE6366E1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8262A2-8773-4F71-831F-A7584C096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81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spd="slow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2">
            <a:extLst>
              <a:ext uri="{FF2B5EF4-FFF2-40B4-BE49-F238E27FC236}">
                <a16:creationId xmlns:a16="http://schemas.microsoft.com/office/drawing/2014/main" id="{B0D801FA-1765-4F0A-AB03-486999007B72}"/>
              </a:ext>
            </a:extLst>
          </p:cNvPr>
          <p:cNvSpPr/>
          <p:nvPr/>
        </p:nvSpPr>
        <p:spPr>
          <a:xfrm>
            <a:off x="1" y="0"/>
            <a:ext cx="12192000" cy="183873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1E0AB6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1E0AB6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9219" name="object 4"/>
          <p:cNvSpPr txBox="1">
            <a:spLocks noChangeArrowheads="1"/>
          </p:cNvSpPr>
          <p:nvPr/>
        </p:nvSpPr>
        <p:spPr bwMode="auto">
          <a:xfrm>
            <a:off x="1030978" y="1887399"/>
            <a:ext cx="7225845" cy="298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9525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endParaRPr lang="ru-RU" altLang="ru-RU" sz="4800" b="1" dirty="0">
              <a:solidFill>
                <a:srgbClr val="1E0AB6"/>
              </a:solidFill>
            </a:endParaRPr>
          </a:p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rgbClr val="1E0AB6"/>
                </a:solidFill>
              </a:rPr>
              <a:t>Mavzu</a:t>
            </a:r>
            <a:r>
              <a:rPr lang="en-US" altLang="ru-RU" sz="4800" b="1" dirty="0">
                <a:solidFill>
                  <a:srgbClr val="1E0AB6"/>
                </a:solidFill>
              </a:rPr>
              <a:t>: </a:t>
            </a:r>
            <a:r>
              <a:rPr lang="en-US" altLang="ru-RU" sz="4800" b="1" dirty="0" err="1">
                <a:solidFill>
                  <a:srgbClr val="1E0AB6"/>
                </a:solidFill>
              </a:rPr>
              <a:t>Osiyo</a:t>
            </a:r>
            <a:r>
              <a:rPr lang="en-US" altLang="ru-RU" sz="4800" b="1" dirty="0">
                <a:solidFill>
                  <a:srgbClr val="1E0AB6"/>
                </a:solidFill>
              </a:rPr>
              <a:t> </a:t>
            </a:r>
            <a:r>
              <a:rPr lang="en-US" altLang="ru-RU" sz="4800" b="1" dirty="0" err="1">
                <a:solidFill>
                  <a:srgbClr val="1E0AB6"/>
                </a:solidFill>
              </a:rPr>
              <a:t>mamlakatlarining</a:t>
            </a:r>
            <a:r>
              <a:rPr lang="en-US" altLang="ru-RU" sz="4800" b="1" dirty="0">
                <a:solidFill>
                  <a:srgbClr val="1E0AB6"/>
                </a:solidFill>
              </a:rPr>
              <a:t> </a:t>
            </a:r>
            <a:r>
              <a:rPr lang="en-US" altLang="ru-RU" sz="4800" b="1" dirty="0" err="1">
                <a:solidFill>
                  <a:srgbClr val="1E0AB6"/>
                </a:solidFill>
              </a:rPr>
              <a:t>iqtisodiy</a:t>
            </a:r>
            <a:r>
              <a:rPr lang="en-US" altLang="ru-RU" sz="4800" b="1" dirty="0">
                <a:solidFill>
                  <a:srgbClr val="1E0AB6"/>
                </a:solidFill>
              </a:rPr>
              <a:t> </a:t>
            </a:r>
            <a:r>
              <a:rPr lang="en-US" altLang="ru-RU" sz="4800" b="1" dirty="0" err="1">
                <a:solidFill>
                  <a:srgbClr val="1E0AB6"/>
                </a:solidFill>
              </a:rPr>
              <a:t>rivojlanganligi</a:t>
            </a:r>
            <a:endParaRPr lang="ru-RU" altLang="ru-RU" sz="4800" b="1" dirty="0">
              <a:solidFill>
                <a:srgbClr val="1E0AB6"/>
              </a:solidFill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23850" y="2288310"/>
            <a:ext cx="707128" cy="197829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1E0AB6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1E0AB6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282229" y="360938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282229" y="351276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376284" y="533400"/>
            <a:ext cx="1215516" cy="864876"/>
          </a:xfrm>
          <a:prstGeom prst="rect">
            <a:avLst/>
          </a:prstGeom>
        </p:spPr>
        <p:txBody>
          <a:bodyPr wrap="square" lIns="0" tIns="33552" rIns="0" bIns="0">
            <a:spAutoFit/>
          </a:bodyPr>
          <a:lstStyle/>
          <a:p>
            <a:pPr defTabSz="1218908">
              <a:spcBef>
                <a:spcPts val="265"/>
              </a:spcBef>
              <a:defRPr/>
            </a:pPr>
            <a:r>
              <a:rPr lang="en-US" sz="5400" b="1" spc="21" dirty="0">
                <a:solidFill>
                  <a:srgbClr val="FEFEFE"/>
                </a:solidFill>
                <a:latin typeface="Arial"/>
                <a:cs typeface="Arial"/>
              </a:rPr>
              <a:t> 9</a:t>
            </a:r>
            <a:r>
              <a:rPr lang="en-US" sz="4756" b="1" spc="21" dirty="0">
                <a:solidFill>
                  <a:srgbClr val="FEFEFE"/>
                </a:solidFill>
                <a:latin typeface="Arial"/>
                <a:cs typeface="Arial"/>
              </a:rPr>
              <a:t>- </a:t>
            </a:r>
            <a:endParaRPr sz="4756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10142053" y="735652"/>
            <a:ext cx="983147" cy="579746"/>
          </a:xfrm>
          <a:prstGeom prst="rect">
            <a:avLst/>
          </a:prstGeom>
        </p:spPr>
        <p:txBody>
          <a:bodyPr wrap="square" lIns="0" tIns="25499" rIns="0" bIns="0">
            <a:spAutoFit/>
          </a:bodyPr>
          <a:lstStyle/>
          <a:p>
            <a:pPr algn="ctr" defTabSz="1218908">
              <a:spcBef>
                <a:spcPts val="201"/>
              </a:spcBef>
              <a:defRPr/>
            </a:pPr>
            <a:r>
              <a:rPr lang="en-US" sz="3600" b="1" spc="-11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36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9225" name="object 2"/>
          <p:cNvSpPr txBox="1">
            <a:spLocks/>
          </p:cNvSpPr>
          <p:nvPr/>
        </p:nvSpPr>
        <p:spPr bwMode="auto">
          <a:xfrm>
            <a:off x="1849967" y="410634"/>
            <a:ext cx="7131051" cy="113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0911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1225"/>
            <a:r>
              <a:rPr lang="en-US" altLang="ru-RU" sz="7200" b="1" dirty="0">
                <a:solidFill>
                  <a:srgbClr val="FFFFFF"/>
                </a:solidFill>
              </a:rPr>
              <a:t>GEOGRAFIYA</a:t>
            </a:r>
            <a:endParaRPr lang="ru-RU" altLang="ru-RU" sz="2400" dirty="0">
              <a:solidFill>
                <a:srgbClr val="FFFFFF"/>
              </a:solidFill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7C7E4273-A19E-497A-9D8A-A9B8181CAFDB}"/>
              </a:ext>
            </a:extLst>
          </p:cNvPr>
          <p:cNvSpPr/>
          <p:nvPr/>
        </p:nvSpPr>
        <p:spPr>
          <a:xfrm>
            <a:off x="323851" y="4419599"/>
            <a:ext cx="707128" cy="167520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lIns="0" tIns="0" rIns="0" bIns="0"/>
          <a:lstStyle/>
          <a:p>
            <a:pPr defTabSz="1218848">
              <a:defRPr/>
            </a:pPr>
            <a:endParaRPr sz="2400" dirty="0">
              <a:solidFill>
                <a:srgbClr val="57565A"/>
              </a:solidFill>
              <a:latin typeface="Open Sans Light"/>
            </a:endParaRPr>
          </a:p>
        </p:txBody>
      </p:sp>
      <p:pic>
        <p:nvPicPr>
          <p:cNvPr id="14" name="Picture 11" descr="https://pngicon.ru/file/uploads/iconka_globus.png">
            <a:extLst>
              <a:ext uri="{FF2B5EF4-FFF2-40B4-BE49-F238E27FC236}">
                <a16:creationId xmlns:a16="http://schemas.microsoft.com/office/drawing/2014/main" id="{25924ACD-7B1E-41FD-8D8C-119171EC6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8080" y="6804"/>
            <a:ext cx="1745796" cy="1745796"/>
          </a:xfrm>
          <a:prstGeom prst="rect">
            <a:avLst/>
          </a:prstGeom>
          <a:noFill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C2C098-1C23-490A-8187-74341A9488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94637" y="2661421"/>
            <a:ext cx="3694831" cy="3694831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5C5FAE3-DFF8-4D1E-905E-1F132B805D87}"/>
              </a:ext>
            </a:extLst>
          </p:cNvPr>
          <p:cNvSpPr/>
          <p:nvPr/>
        </p:nvSpPr>
        <p:spPr>
          <a:xfrm>
            <a:off x="2214904" y="5493259"/>
            <a:ext cx="480172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algn="ctr" defTabSz="685800"/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Yunusobod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tumani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302-maktab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geografiya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o‘qituvchisi</a:t>
            </a:r>
            <a:endParaRPr lang="en-US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Tursunpo‘latov</a:t>
            </a:r>
            <a:r>
              <a:rPr lang="en-US" altLang="ru-RU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Farhodjon</a:t>
            </a:r>
            <a:endParaRPr lang="uz-Cyrl-UZ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6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hat Are The Five Regions of Asia? - WorldAtlas">
            <a:extLst>
              <a:ext uri="{FF2B5EF4-FFF2-40B4-BE49-F238E27FC236}">
                <a16:creationId xmlns:a16="http://schemas.microsoft.com/office/drawing/2014/main" id="{2B5E7E3F-73F0-4302-BCB6-810FCF4A3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00" y="1182891"/>
            <a:ext cx="6512400" cy="537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65FEC5-48C8-4A58-971E-CD93FBC8CDCC}"/>
              </a:ext>
            </a:extLst>
          </p:cNvPr>
          <p:cNvSpPr/>
          <p:nvPr/>
        </p:nvSpPr>
        <p:spPr>
          <a:xfrm>
            <a:off x="3581401" y="5355828"/>
            <a:ext cx="968374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6477001" y="1066800"/>
            <a:ext cx="5638800" cy="563879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nafaqat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resurslari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ko‘payishi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jihatidan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balki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ijtimoiy-iqtisodiy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rivojlanganligi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nuqtayi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nazaridan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bir-biridan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farq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rivojlanganligi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xo‘jaligining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ixtisoslashuviga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necha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guruhga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bo‘linadi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9CDBCE-EFDF-463A-A2D8-6E05D4750DC3}"/>
              </a:ext>
            </a:extLst>
          </p:cNvPr>
          <p:cNvSpPr/>
          <p:nvPr/>
        </p:nvSpPr>
        <p:spPr>
          <a:xfrm>
            <a:off x="0" y="-1"/>
            <a:ext cx="12192000" cy="9144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23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4A6BF4-2478-4F70-B51F-3DDA717FF91A}"/>
              </a:ext>
            </a:extLst>
          </p:cNvPr>
          <p:cNvSpPr/>
          <p:nvPr/>
        </p:nvSpPr>
        <p:spPr>
          <a:xfrm>
            <a:off x="3657600" y="1219200"/>
            <a:ext cx="1600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9D951CF-15F2-4F68-80BB-7E015790D9A7}"/>
              </a:ext>
            </a:extLst>
          </p:cNvPr>
          <p:cNvSpPr/>
          <p:nvPr/>
        </p:nvSpPr>
        <p:spPr>
          <a:xfrm>
            <a:off x="2667000" y="6629400"/>
            <a:ext cx="19050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58C83B8-91B0-4836-90EB-DCEFFADFEAF9}"/>
              </a:ext>
            </a:extLst>
          </p:cNvPr>
          <p:cNvSpPr/>
          <p:nvPr/>
        </p:nvSpPr>
        <p:spPr>
          <a:xfrm>
            <a:off x="381000" y="2590800"/>
            <a:ext cx="9906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A23C92-F58D-454A-9D6E-E71F79CED914}"/>
              </a:ext>
            </a:extLst>
          </p:cNvPr>
          <p:cNvSpPr/>
          <p:nvPr/>
        </p:nvSpPr>
        <p:spPr>
          <a:xfrm>
            <a:off x="228599" y="5943600"/>
            <a:ext cx="914401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1F67AA6-4889-44C5-87A3-E116F8712E3F}"/>
              </a:ext>
            </a:extLst>
          </p:cNvPr>
          <p:cNvSpPr/>
          <p:nvPr/>
        </p:nvSpPr>
        <p:spPr>
          <a:xfrm>
            <a:off x="5867400" y="1230154"/>
            <a:ext cx="6172201" cy="5632311"/>
          </a:xfrm>
          <a:prstGeom prst="rect">
            <a:avLst/>
          </a:prstGeom>
          <a:ln>
            <a:solidFill>
              <a:srgbClr val="1E0AB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3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Yaponiya</a:t>
            </a: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“Katta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yettilik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guruhiga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kiradigan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yagona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Yaponiya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YIM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to‘rtinchi</a:t>
            </a: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davlati</a:t>
            </a:r>
            <a:r>
              <a:rPr lang="en-US" sz="3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(2017-y.).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innovatsion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texnologiyalarga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asoslangan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chiqarish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ixtisoslashgan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turmush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darajasi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borasida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Yaponiya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peshqadam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davlatlaridan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000" dirty="0">
              <a:solidFill>
                <a:srgbClr val="000000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3FAE4FA-58C6-4DA9-B234-3BD4DE76CF49}"/>
              </a:ext>
            </a:extLst>
          </p:cNvPr>
          <p:cNvSpPr/>
          <p:nvPr/>
        </p:nvSpPr>
        <p:spPr>
          <a:xfrm>
            <a:off x="0" y="-1"/>
            <a:ext cx="12192000" cy="9144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Yaponiya</a:t>
            </a:r>
            <a:endParaRPr lang="ru-RU" alt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Map of Japan showing Gifu Prefecture Source: Google maps | Download  Scientific Diagram">
            <a:extLst>
              <a:ext uri="{FF2B5EF4-FFF2-40B4-BE49-F238E27FC236}">
                <a16:creationId xmlns:a16="http://schemas.microsoft.com/office/drawing/2014/main" id="{D6D5B2BA-069E-4D3D-B14A-9D117BB80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8" y="1079718"/>
            <a:ext cx="5562602" cy="5574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64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Isroil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032E863-1020-4B08-A91F-B15040B1945A}"/>
              </a:ext>
            </a:extLst>
          </p:cNvPr>
          <p:cNvSpPr/>
          <p:nvPr/>
        </p:nvSpPr>
        <p:spPr>
          <a:xfrm>
            <a:off x="6240195" y="1429374"/>
            <a:ext cx="5781745" cy="501675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Isroil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ko‘chirilgan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kapitalizm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tipidagi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boshiga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YIM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Osiyodagi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peshqadam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davlatlaridan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Isroil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birinchi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navbatda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texnologiyalarga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tayanadigan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mashinasozlikning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ixtisoslashgan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solidFill>
                <a:srgbClr val="00000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119A12-7D0F-4741-8485-E05CF274C8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9" r="2568" b="4445"/>
          <a:stretch/>
        </p:blipFill>
        <p:spPr>
          <a:xfrm>
            <a:off x="170060" y="1036983"/>
            <a:ext cx="5925939" cy="567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65FEC5-48C8-4A58-971E-CD93FBC8CDCC}"/>
              </a:ext>
            </a:extLst>
          </p:cNvPr>
          <p:cNvSpPr/>
          <p:nvPr/>
        </p:nvSpPr>
        <p:spPr>
          <a:xfrm>
            <a:off x="3581401" y="5355828"/>
            <a:ext cx="968374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B961CF2-521A-4DF5-94D4-14905FD4414C}"/>
              </a:ext>
            </a:extLst>
          </p:cNvPr>
          <p:cNvSpPr/>
          <p:nvPr/>
        </p:nvSpPr>
        <p:spPr>
          <a:xfrm>
            <a:off x="0" y="6324600"/>
            <a:ext cx="1066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3D42FB-F619-4C50-AC31-45D346F40C56}"/>
              </a:ext>
            </a:extLst>
          </p:cNvPr>
          <p:cNvSpPr/>
          <p:nvPr/>
        </p:nvSpPr>
        <p:spPr>
          <a:xfrm>
            <a:off x="2819400" y="990600"/>
            <a:ext cx="12192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152400" y="990600"/>
            <a:ext cx="6248400" cy="5774788"/>
          </a:xfrm>
          <a:prstGeom prst="rect">
            <a:avLst/>
          </a:prstGeom>
          <a:ln>
            <a:solidFill>
              <a:srgbClr val="1E0AB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resurslar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YIM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ulkan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salohiyatga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tayanch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rivojlanayotgan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so‘nggi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15–20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rivojlanayotgan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aylandi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vaqtda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YIM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hajmiga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dunyoda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birinchi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uchinchi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o‘rinni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egallaydi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Ammo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boshiga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hisoblanganda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ko‘rsatkichlari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ayniqsa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darajasidan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birmuncha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past. </a:t>
            </a:r>
          </a:p>
        </p:txBody>
      </p:sp>
      <p:sp>
        <p:nvSpPr>
          <p:cNvPr id="2" name="AutoShape 2" descr="Asia - Lessons - Tes Teach">
            <a:extLst>
              <a:ext uri="{FF2B5EF4-FFF2-40B4-BE49-F238E27FC236}">
                <a16:creationId xmlns:a16="http://schemas.microsoft.com/office/drawing/2014/main" id="{203002CA-AFAC-4003-9873-99B7B6729C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2A175AF-C710-47B1-83B0-ED4721A25C24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India - China Border Tensions Flare Up Once Again in LAC - The Taiwan Times">
            <a:extLst>
              <a:ext uri="{FF2B5EF4-FFF2-40B4-BE49-F238E27FC236}">
                <a16:creationId xmlns:a16="http://schemas.microsoft.com/office/drawing/2014/main" id="{00649036-1889-4902-9B99-0AA5A8E0FF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3" t="3709" r="2072" b="4896"/>
          <a:stretch/>
        </p:blipFill>
        <p:spPr bwMode="auto">
          <a:xfrm>
            <a:off x="6477000" y="1070886"/>
            <a:ext cx="5638800" cy="563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E755029-4968-4787-B1DD-6CE5B3AB59AD}"/>
              </a:ext>
            </a:extLst>
          </p:cNvPr>
          <p:cNvSpPr/>
          <p:nvPr/>
        </p:nvSpPr>
        <p:spPr>
          <a:xfrm>
            <a:off x="11430000" y="6117828"/>
            <a:ext cx="685800" cy="6475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EC4E893-7DE3-4153-8048-8F9BF71CC73A}"/>
              </a:ext>
            </a:extLst>
          </p:cNvPr>
          <p:cNvSpPr/>
          <p:nvPr/>
        </p:nvSpPr>
        <p:spPr>
          <a:xfrm>
            <a:off x="6477000" y="1070886"/>
            <a:ext cx="91440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75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9DE639-DF5C-4CDC-84C0-65FF6046BE02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industrial </a:t>
            </a: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61F0ECD-E404-4481-BDA5-81207C2552AA}"/>
              </a:ext>
            </a:extLst>
          </p:cNvPr>
          <p:cNvSpPr/>
          <p:nvPr/>
        </p:nvSpPr>
        <p:spPr>
          <a:xfrm>
            <a:off x="76200" y="5008098"/>
            <a:ext cx="1524000" cy="876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South Korea Map | Map of South Korea - AnnaMap.com">
            <a:extLst>
              <a:ext uri="{FF2B5EF4-FFF2-40B4-BE49-F238E27FC236}">
                <a16:creationId xmlns:a16="http://schemas.microsoft.com/office/drawing/2014/main" id="{F6D9BD27-E89B-48E0-8F70-5EC34D305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64" y="2057400"/>
            <a:ext cx="3573737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ingapore study abroad programs - Studying in Singapore for foreigners">
            <a:extLst>
              <a:ext uri="{FF2B5EF4-FFF2-40B4-BE49-F238E27FC236}">
                <a16:creationId xmlns:a16="http://schemas.microsoft.com/office/drawing/2014/main" id="{D377ABA9-1C0D-4623-A48E-BC57A522F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128" y="2057400"/>
            <a:ext cx="4152272" cy="243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alaysia Political Map - AOB Travel">
            <a:extLst>
              <a:ext uri="{FF2B5EF4-FFF2-40B4-BE49-F238E27FC236}">
                <a16:creationId xmlns:a16="http://schemas.microsoft.com/office/drawing/2014/main" id="{DAD866DB-BBFC-4484-A130-EBD1F4352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128" y="4648201"/>
            <a:ext cx="4152272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Thailand Political Map with capital Bangkok, national borders, most Stock  Photo - Alamy">
            <a:extLst>
              <a:ext uri="{FF2B5EF4-FFF2-40B4-BE49-F238E27FC236}">
                <a16:creationId xmlns:a16="http://schemas.microsoft.com/office/drawing/2014/main" id="{DDCC9E66-8996-4678-BEAC-B52790ED2E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216"/>
          <a:stretch/>
        </p:blipFill>
        <p:spPr bwMode="auto">
          <a:xfrm>
            <a:off x="8382000" y="2057400"/>
            <a:ext cx="3573737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81629-3E6B-42FB-90D9-AFB8081BB3EC}"/>
              </a:ext>
            </a:extLst>
          </p:cNvPr>
          <p:cNvSpPr/>
          <p:nvPr/>
        </p:nvSpPr>
        <p:spPr>
          <a:xfrm>
            <a:off x="236263" y="903982"/>
            <a:ext cx="1171947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Osiyoning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industrial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Koreya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Singapur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Malayziya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Tailand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8232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:a16="http://schemas.microsoft.com/office/drawing/2014/main" id="{CADAA69E-2DB6-4395-882C-6140FFDB1B87}"/>
              </a:ext>
            </a:extLst>
          </p:cNvPr>
          <p:cNvSpPr/>
          <p:nvPr/>
        </p:nvSpPr>
        <p:spPr>
          <a:xfrm>
            <a:off x="152400" y="914400"/>
            <a:ext cx="11887200" cy="5821017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1980-yillardan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buyon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oshirilgan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chuqur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islohotlar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ijtimoiy-iqtisodiy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taraqqiyotida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keskin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yuksalishlarga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erishdi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Koreya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Singapur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oxirgi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vaqtda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ko‘plab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xalqaro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tashkilotlar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rivojlangan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qatoriga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kiritilmoqda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industrial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davlatlarning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mikroelektronika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elektrotexnika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avtomobilsozlik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kemasozlik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mashinasozlikning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ixtisoslashgan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chiqarish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axborot-kommunikatsiya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texnologiyalarini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yaratish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eksport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qilishda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ham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guruhdagi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yutuqlarga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erishgan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781B994-61D3-44E4-A7AE-5F20BAA48F76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industrial </a:t>
            </a: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45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731D6-3195-46F0-BF59-D7927A57F1FE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indusrial-agrar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4" descr="Стоковая векторная графика «Pakistan Political Map Capital Islamabad  National» (без лицензионных платежей), 209980906">
            <a:extLst>
              <a:ext uri="{FF2B5EF4-FFF2-40B4-BE49-F238E27FC236}">
                <a16:creationId xmlns:a16="http://schemas.microsoft.com/office/drawing/2014/main" id="{897E6C81-5788-4199-982B-6E677DDB2D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 bwMode="auto">
          <a:xfrm>
            <a:off x="4804017" y="3806684"/>
            <a:ext cx="3273181" cy="296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Turkey Political Map With Capital Ankara, National Borders, Most.. Royalty  Free Cliparts, Vectors, And Stock Illustration. Image 31875156.">
            <a:extLst>
              <a:ext uri="{FF2B5EF4-FFF2-40B4-BE49-F238E27FC236}">
                <a16:creationId xmlns:a16="http://schemas.microsoft.com/office/drawing/2014/main" id="{6381B778-6B20-4CDB-B96B-D923CF389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6" y="3810000"/>
            <a:ext cx="4539298" cy="295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Iran Political Map With Capital Tehran, National Borders, Most.. Royalty  Free Cliparts, Vectors, And Stock Illustration. Image 31495002.">
            <a:extLst>
              <a:ext uri="{FF2B5EF4-FFF2-40B4-BE49-F238E27FC236}">
                <a16:creationId xmlns:a16="http://schemas.microsoft.com/office/drawing/2014/main" id="{5645B27F-4518-4CB3-840A-22D7DE2CA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731" y="3806684"/>
            <a:ext cx="3818681" cy="296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Malaysia And Indonesia Political Map With Capitals Kuala Lumpur.. Royalty  Free Cliparts, Vectors, And Stock Illustration. Image 29090797.">
            <a:extLst>
              <a:ext uri="{FF2B5EF4-FFF2-40B4-BE49-F238E27FC236}">
                <a16:creationId xmlns:a16="http://schemas.microsoft.com/office/drawing/2014/main" id="{E4A982D6-7F77-4878-96C0-480384BA7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6" y="953212"/>
            <a:ext cx="9195214" cy="270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FRONTLINE/WORLD . Rough Cut . Philippines: Have Degree, Will Travel .  Further Reading | PBS">
            <a:extLst>
              <a:ext uri="{FF2B5EF4-FFF2-40B4-BE49-F238E27FC236}">
                <a16:creationId xmlns:a16="http://schemas.microsoft.com/office/drawing/2014/main" id="{680FCB80-1ED9-4B28-B4AA-5AFB3D8ED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960246"/>
            <a:ext cx="2589510" cy="269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9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17E613-F17B-43D7-AD42-BF9E96C6122D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indusrial-agrar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:a16="http://schemas.microsoft.com/office/drawing/2014/main" id="{0F96F702-11FE-4FF4-9AC4-710EF19B7128}"/>
              </a:ext>
            </a:extLst>
          </p:cNvPr>
          <p:cNvSpPr/>
          <p:nvPr/>
        </p:nvSpPr>
        <p:spPr>
          <a:xfrm>
            <a:off x="152400" y="914400"/>
            <a:ext cx="11811000" cy="5791200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indusrial-agrar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Indoneziya</a:t>
            </a:r>
            <a:r>
              <a:rPr lang="en-US" sz="3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Pokiston</a:t>
            </a:r>
            <a:r>
              <a:rPr lang="en-US" sz="3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Filippin</a:t>
            </a:r>
            <a:r>
              <a:rPr lang="en-US" sz="3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Turkiya</a:t>
            </a:r>
            <a:r>
              <a:rPr lang="en-US" sz="3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en-US" sz="3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hisoblanib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mehnat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resurs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salohiyatiga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davlatlarning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yengil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oziq-ovqat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tog‘-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mashinasozlikning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ayrim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ixtisoslashgan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YIMning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hajmi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jahonning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 ta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qatoriga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ammo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boshiga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keladigan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ko‘rsatkichlari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birmuncha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pastroq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ayniqsa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Pokiston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Filippin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Indoneziyada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403106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8F1F3AA-5C82-49CC-9A96-34AD8295CF0E}"/>
              </a:ext>
            </a:extLst>
          </p:cNvPr>
          <p:cNvSpPr/>
          <p:nvPr/>
        </p:nvSpPr>
        <p:spPr>
          <a:xfrm>
            <a:off x="3352800" y="2443399"/>
            <a:ext cx="629823" cy="20524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South West Asia (Middle East) | World geography, Korea map, Map">
            <a:extLst>
              <a:ext uri="{FF2B5EF4-FFF2-40B4-BE49-F238E27FC236}">
                <a16:creationId xmlns:a16="http://schemas.microsoft.com/office/drawing/2014/main" id="{870A7AE3-D832-4922-950E-0FFD91D36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8119"/>
            <a:ext cx="6520197" cy="5611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рта Брунея. Бруней на карте мира — Planetolog.ru">
            <a:extLst>
              <a:ext uri="{FF2B5EF4-FFF2-40B4-BE49-F238E27FC236}">
                <a16:creationId xmlns:a16="http://schemas.microsoft.com/office/drawing/2014/main" id="{67752F32-29B7-40B3-94B3-1777C37793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2" r="8694"/>
          <a:stretch/>
        </p:blipFill>
        <p:spPr bwMode="auto">
          <a:xfrm>
            <a:off x="6765546" y="2547198"/>
            <a:ext cx="5288122" cy="413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6970194" y="1230175"/>
            <a:ext cx="48788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qo‘ltig‘i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arab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Bruney</a:t>
            </a:r>
            <a:endParaRPr lang="ru-RU" sz="36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Neftni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eksport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qiluvchi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3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E105018-4C57-4861-B5F1-62680D51367D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Neftni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eksport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qiluvchi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противолежащие углы 11">
            <a:extLst>
              <a:ext uri="{FF2B5EF4-FFF2-40B4-BE49-F238E27FC236}">
                <a16:creationId xmlns:a16="http://schemas.microsoft.com/office/drawing/2014/main" id="{0862D93C-9C4C-48B9-A8D6-4C67BE072A92}"/>
              </a:ext>
            </a:extLst>
          </p:cNvPr>
          <p:cNvSpPr/>
          <p:nvPr/>
        </p:nvSpPr>
        <p:spPr>
          <a:xfrm>
            <a:off x="152400" y="914400"/>
            <a:ext cx="11811000" cy="5791200"/>
          </a:xfrm>
          <a:prstGeom prst="round2Diag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Neftni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eksport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qiluvchi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</a:t>
            </a:r>
            <a:r>
              <a:rPr lang="en-US" sz="3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qo‘ltig‘i</a:t>
            </a:r>
            <a:r>
              <a:rPr lang="en-US" sz="3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arab</a:t>
            </a:r>
            <a:r>
              <a:rPr lang="en-US" sz="3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</a:t>
            </a:r>
            <a:r>
              <a:rPr lang="en-US" sz="3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Bruney</a:t>
            </a:r>
            <a:r>
              <a:rPr lang="en-US" sz="3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vaqtda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boshiga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YIMning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darajasiga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nafaqat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balki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miqyosida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o‘rinlarda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Buning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sababi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neftni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eksport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hisobiga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tushadigan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daromad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sonining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nisbatan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kamligi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Saudiya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Arabistonini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hisobga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olmaganda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Oxirgi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yillarda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qo‘ltig‘i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arab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kimyo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metallurgiya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turizm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tranzit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savdo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bank-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moliya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sektori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yaxshi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rivojlanib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bormoqda</a:t>
            </a:r>
            <a:r>
              <a:rPr lang="en-US" sz="3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385862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B9E329B-03A0-46F6-810C-D929965382C1}"/>
              </a:ext>
            </a:extLst>
          </p:cNvPr>
          <p:cNvSpPr/>
          <p:nvPr/>
        </p:nvSpPr>
        <p:spPr>
          <a:xfrm>
            <a:off x="0" y="-1"/>
            <a:ext cx="12192000" cy="9906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O‘tish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iqtisodiyotidagi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9: Map of Central Asia (downloaded from... | Download Scientific Diagram">
            <a:extLst>
              <a:ext uri="{FF2B5EF4-FFF2-40B4-BE49-F238E27FC236}">
                <a16:creationId xmlns:a16="http://schemas.microsoft.com/office/drawing/2014/main" id="{E08BC966-7A7E-409A-93AC-EE16397C5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095420"/>
            <a:ext cx="4286250" cy="2792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15 Amazing and Unique Places to Visit in Georgia - Journal of Nomads |  Georgia map, Georgia country, Georgia">
            <a:extLst>
              <a:ext uri="{FF2B5EF4-FFF2-40B4-BE49-F238E27FC236}">
                <a16:creationId xmlns:a16="http://schemas.microsoft.com/office/drawing/2014/main" id="{AB02F050-D833-4147-9420-B5272EFFF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897617"/>
            <a:ext cx="6400800" cy="378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3B414D6-33EF-45A7-B11C-D5E0127462F4}"/>
              </a:ext>
            </a:extLst>
          </p:cNvPr>
          <p:cNvSpPr/>
          <p:nvPr/>
        </p:nvSpPr>
        <p:spPr>
          <a:xfrm>
            <a:off x="10817669" y="2897617"/>
            <a:ext cx="993331" cy="9906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0E050D-1D88-4196-B6DB-C770C6CF44EC}"/>
              </a:ext>
            </a:extLst>
          </p:cNvPr>
          <p:cNvSpPr/>
          <p:nvPr/>
        </p:nvSpPr>
        <p:spPr>
          <a:xfrm>
            <a:off x="5453570" y="6379651"/>
            <a:ext cx="634057" cy="283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4" name="Picture 6" descr="A map of Mongolia. | Mongolia, Map, Countries of the world">
            <a:extLst>
              <a:ext uri="{FF2B5EF4-FFF2-40B4-BE49-F238E27FC236}">
                <a16:creationId xmlns:a16="http://schemas.microsoft.com/office/drawing/2014/main" id="{9F96A17A-EE2E-45E6-A37C-71A988C21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3993038"/>
            <a:ext cx="4286250" cy="268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0D0F34E-5FDB-41E7-8DA3-FA18CD6E9101}"/>
              </a:ext>
            </a:extLst>
          </p:cNvPr>
          <p:cNvSpPr/>
          <p:nvPr/>
        </p:nvSpPr>
        <p:spPr>
          <a:xfrm>
            <a:off x="5453570" y="1343944"/>
            <a:ext cx="60932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Kavkaz </a:t>
            </a:r>
            <a:r>
              <a:rPr lang="en-US" sz="3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Mongoliya</a:t>
            </a: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1364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17E613-F17B-43D7-AD42-BF9E96C6122D}"/>
              </a:ext>
            </a:extLst>
          </p:cNvPr>
          <p:cNvSpPr/>
          <p:nvPr/>
        </p:nvSpPr>
        <p:spPr>
          <a:xfrm>
            <a:off x="0" y="-1"/>
            <a:ext cx="12192000" cy="9906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O‘tish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iqtisodiyotidagi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: скругленные противолежащие углы 9">
            <a:extLst>
              <a:ext uri="{FF2B5EF4-FFF2-40B4-BE49-F238E27FC236}">
                <a16:creationId xmlns:a16="http://schemas.microsoft.com/office/drawing/2014/main" id="{2CC7CFE6-3844-4D71-96DC-3EBC91F65CBB}"/>
              </a:ext>
            </a:extLst>
          </p:cNvPr>
          <p:cNvSpPr/>
          <p:nvPr/>
        </p:nvSpPr>
        <p:spPr>
          <a:xfrm>
            <a:off x="114300" y="1295400"/>
            <a:ext cx="11925300" cy="5029200"/>
          </a:xfrm>
          <a:prstGeom prst="round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O‘tish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iqtisodiyotidagi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Kavkaz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Mongoliya</a:t>
            </a:r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davlatlarning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xarakterga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xomashyoni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yetkazuvchi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neft-gaz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tog‘-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ixtisoslashgan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gazni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hajmda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eksport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qiluvchi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Qozog‘iston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Turkmaniston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Ozarbayjonning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ko‘rsatkichlari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guruhdagi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nisbatan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yuqoriroq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6902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9A61C53-9F2F-48D1-AF58-A9E1336DC2CF}"/>
              </a:ext>
            </a:extLst>
          </p:cNvPr>
          <p:cNvSpPr/>
          <p:nvPr/>
        </p:nvSpPr>
        <p:spPr>
          <a:xfrm>
            <a:off x="228600" y="1033466"/>
            <a:ext cx="11811000" cy="240065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Turizm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xizmatlar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sohasiga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ixtisoslashgan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Kipr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Livan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Maldiv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hududiy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jihatdan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kichik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boy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rekreatsion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resurslarga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davlatlarning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ijtimoiy-iqtisodiy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rivojlanishi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sharoitda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turizm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xizmatlar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sohasi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ayniqsa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bank-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moliya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sektori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bog‘liq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0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8. </a:t>
            </a:r>
            <a:r>
              <a:rPr lang="en-US" sz="3400" b="1" dirty="0" err="1">
                <a:latin typeface="Arial" panose="020B0604020202020204" pitchFamily="34" charset="0"/>
                <a:cs typeface="Arial" panose="020B0604020202020204" pitchFamily="34" charset="0"/>
              </a:rPr>
              <a:t>Turizm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latin typeface="Arial" panose="020B0604020202020204" pitchFamily="34" charset="0"/>
                <a:cs typeface="Arial" panose="020B0604020202020204" pitchFamily="34" charset="0"/>
              </a:rPr>
              <a:t>xizmatlar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latin typeface="Arial" panose="020B0604020202020204" pitchFamily="34" charset="0"/>
                <a:cs typeface="Arial" panose="020B0604020202020204" pitchFamily="34" charset="0"/>
              </a:rPr>
              <a:t>sohasiga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latin typeface="Arial" panose="020B0604020202020204" pitchFamily="34" charset="0"/>
                <a:cs typeface="Arial" panose="020B0604020202020204" pitchFamily="34" charset="0"/>
              </a:rPr>
              <a:t>ixtisoslashgan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endParaRPr lang="ru-RU" altLang="ru-RU" sz="3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Kiprning turistik xaritasi. Kipr jahon xaritasida joylashishi">
            <a:extLst>
              <a:ext uri="{FF2B5EF4-FFF2-40B4-BE49-F238E27FC236}">
                <a16:creationId xmlns:a16="http://schemas.microsoft.com/office/drawing/2014/main" id="{E9E4F18C-14D8-4C9F-8E0C-02A581334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32" y="3567702"/>
            <a:ext cx="4052668" cy="313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Карта Ливана. Ливан на карте мира — Planetolog.ru">
            <a:extLst>
              <a:ext uri="{FF2B5EF4-FFF2-40B4-BE49-F238E27FC236}">
                <a16:creationId xmlns:a16="http://schemas.microsoft.com/office/drawing/2014/main" id="{1364D8C7-1EAD-41DD-A034-B38C4D5C5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567702"/>
            <a:ext cx="4572000" cy="313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Maldiv respublikasi. Jahon xaritasida Maldiv orollari">
            <a:extLst>
              <a:ext uri="{FF2B5EF4-FFF2-40B4-BE49-F238E27FC236}">
                <a16:creationId xmlns:a16="http://schemas.microsoft.com/office/drawing/2014/main" id="{A225C6DC-3E6A-4A97-BAE4-786759B56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283" y="3567702"/>
            <a:ext cx="2831185" cy="313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70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9A61C53-9F2F-48D1-AF58-A9E1336DC2CF}"/>
              </a:ext>
            </a:extLst>
          </p:cNvPr>
          <p:cNvSpPr/>
          <p:nvPr/>
        </p:nvSpPr>
        <p:spPr>
          <a:xfrm>
            <a:off x="152400" y="1033466"/>
            <a:ext cx="11887200" cy="206210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rivojlanayotgan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agrar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-industrial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Vyetnam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lvl="0"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Kambodja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Bangladesh, Shri-Lanka,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Iroq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KXDR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mamlakatlar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tog‘-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yengil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oziq-ovqat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sanoatiga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ixtisoslashgan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9.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rivojlanayotgan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agrar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-industrial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endParaRPr lang="ru-RU" alt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20" name="Picture 4" descr="Туры во Вьетнам в 2020 году, цены на путевки во Вьетнам на двоих">
            <a:extLst>
              <a:ext uri="{FF2B5EF4-FFF2-40B4-BE49-F238E27FC236}">
                <a16:creationId xmlns:a16="http://schemas.microsoft.com/office/drawing/2014/main" id="{0B0556DA-B836-4E9B-A8CA-C7667CDD6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229148"/>
            <a:ext cx="4191000" cy="347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Журнал Международная жизнь - Интеграция Индокитая в интересах Камбоджи">
            <a:extLst>
              <a:ext uri="{FF2B5EF4-FFF2-40B4-BE49-F238E27FC236}">
                <a16:creationId xmlns:a16="http://schemas.microsoft.com/office/drawing/2014/main" id="{5CD24FBD-2199-494E-BBCB-14480BA24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29147"/>
            <a:ext cx="4038600" cy="347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Шри-Ланка — 25 КВАРТАЛ">
            <a:extLst>
              <a:ext uri="{FF2B5EF4-FFF2-40B4-BE49-F238E27FC236}">
                <a16:creationId xmlns:a16="http://schemas.microsoft.com/office/drawing/2014/main" id="{0C8D9D07-F2D8-4FC5-BADF-D7FD35FAB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1" y="3229147"/>
            <a:ext cx="3505200" cy="347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36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10.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qoloq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agrar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B58B8C3-FD58-4A41-A61C-174A39495486}"/>
              </a:ext>
            </a:extLst>
          </p:cNvPr>
          <p:cNvSpPr/>
          <p:nvPr/>
        </p:nvSpPr>
        <p:spPr>
          <a:xfrm>
            <a:off x="152400" y="2667000"/>
            <a:ext cx="1371600" cy="190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9A61C53-9F2F-48D1-AF58-A9E1336DC2CF}"/>
              </a:ext>
            </a:extLst>
          </p:cNvPr>
          <p:cNvSpPr/>
          <p:nvPr/>
        </p:nvSpPr>
        <p:spPr>
          <a:xfrm>
            <a:off x="152400" y="1033466"/>
            <a:ext cx="11887200" cy="2062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qoloq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agrar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Nepal,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Yaman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Myanma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Timor, Laos,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Butan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Ularda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sanoat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rivojlangan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shuningdek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xo‘jaligida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mehnat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unumdorligi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pastdir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5E87AA-0416-4D00-9961-73C1C7B875AD}"/>
              </a:ext>
            </a:extLst>
          </p:cNvPr>
          <p:cNvSpPr/>
          <p:nvPr/>
        </p:nvSpPr>
        <p:spPr>
          <a:xfrm>
            <a:off x="152400" y="3733800"/>
            <a:ext cx="1600199" cy="9021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 descr="MYANMA - Definition and synonyms of Myanma in the English dictionary">
            <a:extLst>
              <a:ext uri="{FF2B5EF4-FFF2-40B4-BE49-F238E27FC236}">
                <a16:creationId xmlns:a16="http://schemas.microsoft.com/office/drawing/2014/main" id="{22F3EF31-B6DB-461D-86C6-FDA1145FE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58" y="3183470"/>
            <a:ext cx="3846342" cy="361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Dili Spectacular Scenery and Beautiful Beach in East Timor's Capital City">
            <a:extLst>
              <a:ext uri="{FF2B5EF4-FFF2-40B4-BE49-F238E27FC236}">
                <a16:creationId xmlns:a16="http://schemas.microsoft.com/office/drawing/2014/main" id="{F2E87FB1-C1A1-4D5E-9BA1-B8E7F049D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183470"/>
            <a:ext cx="3711746" cy="3597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Laos Travel Essentials: What to Know Before Going">
            <a:extLst>
              <a:ext uri="{FF2B5EF4-FFF2-40B4-BE49-F238E27FC236}">
                <a16:creationId xmlns:a16="http://schemas.microsoft.com/office/drawing/2014/main" id="{A03844D9-91DB-4033-BA16-E462D8A3F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820" y="3183469"/>
            <a:ext cx="4190780" cy="361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57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0" y="1"/>
            <a:ext cx="12192000" cy="836084"/>
          </a:xfrm>
          <a:prstGeom prst="rect">
            <a:avLst/>
          </a:prstGeom>
          <a:solidFill>
            <a:srgbClr val="1E0AB6"/>
          </a:solidFill>
          <a:ln w="12700" cap="flat" cmpd="sng" algn="ctr">
            <a:solidFill>
              <a:srgbClr val="1E0AB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228600" y="1066800"/>
            <a:ext cx="11734799" cy="1066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Darslikdagi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mamlakatlarining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rivojlanganligi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mavzusini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o‘qing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228598" y="2409322"/>
            <a:ext cx="11734800" cy="609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yuzasidan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berilgan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savollarga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javob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yozing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3318" name="Picture 6" descr="How to Focus on Homework with ADHD">
            <a:extLst>
              <a:ext uri="{FF2B5EF4-FFF2-40B4-BE49-F238E27FC236}">
                <a16:creationId xmlns:a16="http://schemas.microsoft.com/office/drawing/2014/main" id="{93B2570B-56E6-49BC-9029-79DC5E0F2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955" y="3294644"/>
            <a:ext cx="5772443" cy="341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Шайтон мойи» сотилади... ёхуд «ўйнаб» китоб чиқариш қачон тугайди?">
            <a:extLst>
              <a:ext uri="{FF2B5EF4-FFF2-40B4-BE49-F238E27FC236}">
                <a16:creationId xmlns:a16="http://schemas.microsoft.com/office/drawing/2014/main" id="{9DF2F870-EFE3-46A9-AC52-1931C4CBD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3288782"/>
            <a:ext cx="5772443" cy="341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226949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4305</TotalTime>
  <Words>831</Words>
  <Application>Microsoft Office PowerPoint</Application>
  <PresentationFormat>Широкоэкранный</PresentationFormat>
  <Paragraphs>52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Open Sans</vt:lpstr>
      <vt:lpstr>Open Sans Light</vt:lpstr>
      <vt:lpstr>Verdana</vt:lpstr>
      <vt:lpstr>Office Theme</vt:lpstr>
      <vt:lpstr>1_Office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ПРВ</vt:lpstr>
      <vt:lpstr>ПРВ</vt:lpstr>
      <vt:lpstr>ПРВ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HP_notebook</cp:lastModifiedBy>
  <cp:revision>394</cp:revision>
  <dcterms:created xsi:type="dcterms:W3CDTF">2020-06-30T15:34:35Z</dcterms:created>
  <dcterms:modified xsi:type="dcterms:W3CDTF">2021-02-19T09:18:58Z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