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notesMasterIdLst>
    <p:notesMasterId r:id="rId22"/>
  </p:notesMasterIdLst>
  <p:sldIdLst>
    <p:sldId id="287" r:id="rId4"/>
    <p:sldId id="261" r:id="rId5"/>
    <p:sldId id="370" r:id="rId6"/>
    <p:sldId id="310" r:id="rId7"/>
    <p:sldId id="1410" r:id="rId8"/>
    <p:sldId id="1411" r:id="rId9"/>
    <p:sldId id="371" r:id="rId10"/>
    <p:sldId id="315" r:id="rId11"/>
    <p:sldId id="336" r:id="rId12"/>
    <p:sldId id="316" r:id="rId13"/>
    <p:sldId id="1412" r:id="rId14"/>
    <p:sldId id="1413" r:id="rId15"/>
    <p:sldId id="1414" r:id="rId16"/>
    <p:sldId id="1415" r:id="rId17"/>
    <p:sldId id="1416" r:id="rId18"/>
    <p:sldId id="1417" r:id="rId19"/>
    <p:sldId id="1418" r:id="rId20"/>
    <p:sldId id="296" r:id="rId21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000000"/>
    <a:srgbClr val="F7B7F2"/>
    <a:srgbClr val="FFFFFF"/>
    <a:srgbClr val="FFFF66"/>
    <a:srgbClr val="D4B9E9"/>
    <a:srgbClr val="CCCC00"/>
    <a:srgbClr val="2365C7"/>
    <a:srgbClr val="FCCE7C"/>
    <a:srgbClr val="C8A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0E03-448C-40CF-A40E-70F309E2C503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838D-58A1-422A-BF74-B2DEDC8D7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9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4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32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0D801FA-1765-4F0A-AB03-486999007B72}"/>
              </a:ext>
            </a:extLst>
          </p:cNvPr>
          <p:cNvSpPr/>
          <p:nvPr/>
        </p:nvSpPr>
        <p:spPr>
          <a:xfrm>
            <a:off x="1" y="0"/>
            <a:ext cx="12192000" cy="18387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087967" y="1359200"/>
            <a:ext cx="7225845" cy="372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60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000" b="1" dirty="0" err="1">
                <a:solidFill>
                  <a:srgbClr val="1E0AB6"/>
                </a:solidFill>
              </a:rPr>
              <a:t>Mavzu</a:t>
            </a:r>
            <a:r>
              <a:rPr lang="en-US" altLang="ru-RU" sz="6000" b="1" dirty="0">
                <a:solidFill>
                  <a:srgbClr val="1E0AB6"/>
                </a:solidFill>
              </a:rPr>
              <a:t>: </a:t>
            </a:r>
            <a:r>
              <a:rPr lang="en-US" altLang="ru-RU" sz="6000" b="1" dirty="0" err="1">
                <a:solidFill>
                  <a:srgbClr val="1E0AB6"/>
                </a:solidFill>
              </a:rPr>
              <a:t>Osiyo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mamlakatlari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tabiiy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resurslari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va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aholisi</a:t>
            </a:r>
            <a:endParaRPr lang="ru-RU" altLang="ru-RU" sz="60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850" y="2288310"/>
            <a:ext cx="707128" cy="197829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282229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282229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76284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 9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053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080" y="6804"/>
            <a:ext cx="1745796" cy="1745796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C2C098-1C23-490A-8187-74341A948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4400" y="2393358"/>
            <a:ext cx="3455068" cy="345506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2133600" y="5498800"/>
            <a:ext cx="480172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47% украинцев готовы оправдать самосуд над преступниками | Новости Харькова  и Украины - АТН">
            <a:extLst>
              <a:ext uri="{FF2B5EF4-FFF2-40B4-BE49-F238E27FC236}">
                <a16:creationId xmlns:a16="http://schemas.microsoft.com/office/drawing/2014/main" id="{B55C054D-167B-49DB-AD1A-11731EFB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502" y="3173320"/>
            <a:ext cx="3321318" cy="240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060C01CA-A80C-4B27-A896-D062F9A9E5AC}"/>
              </a:ext>
            </a:extLst>
          </p:cNvPr>
          <p:cNvSpPr/>
          <p:nvPr/>
        </p:nvSpPr>
        <p:spPr>
          <a:xfrm>
            <a:off x="6685340" y="2590800"/>
            <a:ext cx="5496109" cy="1447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1–1,1 %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o‘smoqda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Ammo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Singapur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Tailand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Gruziya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Armaniston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(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0,5 %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oshmaydi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FD360D-C319-4BF6-8AFA-7F86074B81BC}"/>
              </a:ext>
            </a:extLst>
          </p:cNvPr>
          <p:cNvSpPr/>
          <p:nvPr/>
        </p:nvSpPr>
        <p:spPr>
          <a:xfrm>
            <a:off x="152399" y="5725777"/>
            <a:ext cx="1188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Iroq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Yaman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Timor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davlatlarida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sur’atlari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2,5–3 %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6146" name="Picture 2" descr="Впервые за последние годы в Серпухове увеличилось население">
            <a:extLst>
              <a:ext uri="{FF2B5EF4-FFF2-40B4-BE49-F238E27FC236}">
                <a16:creationId xmlns:a16="http://schemas.microsoft.com/office/drawing/2014/main" id="{1F28CAA3-DDC8-4E40-8558-F27FA7FB8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8" r="8568"/>
          <a:stretch/>
        </p:blipFill>
        <p:spPr bwMode="auto">
          <a:xfrm>
            <a:off x="10551" y="895933"/>
            <a:ext cx="3570849" cy="221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Статистики подсчитали население Ставрополя | Своё ТВ">
            <a:extLst>
              <a:ext uri="{FF2B5EF4-FFF2-40B4-BE49-F238E27FC236}">
                <a16:creationId xmlns:a16="http://schemas.microsoft.com/office/drawing/2014/main" id="{833D806B-2638-4224-8890-DBDA8222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6" y="3330223"/>
            <a:ext cx="3371691" cy="224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рым летом :: Население Крыма">
            <a:extLst>
              <a:ext uri="{FF2B5EF4-FFF2-40B4-BE49-F238E27FC236}">
                <a16:creationId xmlns:a16="http://schemas.microsoft.com/office/drawing/2014/main" id="{9BA1D8E2-E0D1-48FC-B626-E83BC06C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02" y="938061"/>
            <a:ext cx="2956304" cy="25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sian Development Bank on Twitter: &quot;Rapid #urbanization is one of the key  challenges facing Asia in the coming decade and ADB will play its part in  building cities across the region that">
            <a:extLst>
              <a:ext uri="{FF2B5EF4-FFF2-40B4-BE49-F238E27FC236}">
                <a16:creationId xmlns:a16="http://schemas.microsoft.com/office/drawing/2014/main" id="{8D431625-C616-4F79-897D-22B898D9C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9" t="38889" r="31245" b="8010"/>
          <a:stretch/>
        </p:blipFill>
        <p:spPr bwMode="auto">
          <a:xfrm>
            <a:off x="3982623" y="863915"/>
            <a:ext cx="3103977" cy="254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060C01CA-A80C-4B27-A896-D062F9A9E5AC}"/>
              </a:ext>
            </a:extLst>
          </p:cNvPr>
          <p:cNvSpPr/>
          <p:nvPr/>
        </p:nvSpPr>
        <p:spPr>
          <a:xfrm>
            <a:off x="7086600" y="2390645"/>
            <a:ext cx="5021287" cy="1447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ko‘rsatkichi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yillarigacha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past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30 %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yetmas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Ammo 2018-yilga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FD360D-C319-4BF6-8AFA-7F86074B81BC}"/>
              </a:ext>
            </a:extLst>
          </p:cNvPr>
          <p:cNvSpPr/>
          <p:nvPr/>
        </p:nvSpPr>
        <p:spPr>
          <a:xfrm>
            <a:off x="208964" y="5479555"/>
            <a:ext cx="1188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o‘zgarish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shaharlashuv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jarayonining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oxirgi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yillardagi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jadallashuvi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15–20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barobarga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ko‘rsatkichdan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oshdi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2016 juni">
            <a:extLst>
              <a:ext uri="{FF2B5EF4-FFF2-40B4-BE49-F238E27FC236}">
                <a16:creationId xmlns:a16="http://schemas.microsoft.com/office/drawing/2014/main" id="{E6A81FDA-EFE0-4A1F-85DB-97F16EC83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06" b="4863"/>
          <a:stretch/>
        </p:blipFill>
        <p:spPr bwMode="auto">
          <a:xfrm>
            <a:off x="95836" y="914400"/>
            <a:ext cx="37909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F1F3AA-5C82-49CC-9A96-34AD8295CF0E}"/>
              </a:ext>
            </a:extLst>
          </p:cNvPr>
          <p:cNvSpPr/>
          <p:nvPr/>
        </p:nvSpPr>
        <p:spPr>
          <a:xfrm>
            <a:off x="3352800" y="2443399"/>
            <a:ext cx="629823" cy="2052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4" name="Picture 6" descr="Urbanization and Migration in Developing Asia – The Diplomat">
            <a:extLst>
              <a:ext uri="{FF2B5EF4-FFF2-40B4-BE49-F238E27FC236}">
                <a16:creationId xmlns:a16="http://schemas.microsoft.com/office/drawing/2014/main" id="{90585DD5-1BDB-4536-891B-6F7F58B5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568" y="3429000"/>
            <a:ext cx="3072031" cy="191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6513755" y="2667105"/>
            <a:ext cx="5611837" cy="118099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Singapur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Isroil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sanoatlashgan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oluvchi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(85–100  %). </a:t>
            </a:r>
            <a:endParaRPr lang="ru-RU" sz="32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FA2275-E76B-4BF9-BDFC-CC87CD62887D}"/>
              </a:ext>
            </a:extLst>
          </p:cNvPr>
          <p:cNvSpPr/>
          <p:nvPr/>
        </p:nvSpPr>
        <p:spPr>
          <a:xfrm>
            <a:off x="217290" y="5751493"/>
            <a:ext cx="1188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Shri-Lanka, Nepal,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Kambodja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Myanma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Timorda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ko‘rsatkichi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20 - 30  %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oralig‘ida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The Politics of China's Urbanization – The Diplomat">
            <a:extLst>
              <a:ext uri="{FF2B5EF4-FFF2-40B4-BE49-F238E27FC236}">
                <a16:creationId xmlns:a16="http://schemas.microsoft.com/office/drawing/2014/main" id="{01F0F32A-F971-4A68-8131-EF270EC4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6" y="914400"/>
            <a:ext cx="3348524" cy="247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 (SAD) tale of a once mighty football club | Gunners Town">
            <a:extLst>
              <a:ext uri="{FF2B5EF4-FFF2-40B4-BE49-F238E27FC236}">
                <a16:creationId xmlns:a16="http://schemas.microsoft.com/office/drawing/2014/main" id="{A8362D96-D02F-43BE-ADEB-26991705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18778"/>
            <a:ext cx="3348524" cy="247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30 Best Tokyo Hotels - Free Cancellation, 2020 Price Lists &amp; Reviews of the  Best Hotels in Tokyo, Japan">
            <a:extLst>
              <a:ext uri="{FF2B5EF4-FFF2-40B4-BE49-F238E27FC236}">
                <a16:creationId xmlns:a16="http://schemas.microsoft.com/office/drawing/2014/main" id="{03ECF8AB-247F-4EFD-A6EC-12DEF6A53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6" y="3454357"/>
            <a:ext cx="3348524" cy="215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ow to see the best of Seoul by subway | Jetstar">
            <a:extLst>
              <a:ext uri="{FF2B5EF4-FFF2-40B4-BE49-F238E27FC236}">
                <a16:creationId xmlns:a16="http://schemas.microsoft.com/office/drawing/2014/main" id="{0CFC12FD-4A6A-4764-B67C-E600B6183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68709"/>
            <a:ext cx="3348524" cy="214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02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joylashuvi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060C01CA-A80C-4B27-A896-D062F9A9E5AC}"/>
              </a:ext>
            </a:extLst>
          </p:cNvPr>
          <p:cNvSpPr/>
          <p:nvPr/>
        </p:nvSpPr>
        <p:spPr>
          <a:xfrm>
            <a:off x="152399" y="1752600"/>
            <a:ext cx="11887200" cy="1447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Hind-Gang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pasttekisligi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Filippin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yarimorolining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Yava</a:t>
            </a:r>
            <a:r>
              <a:rPr 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28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Gobi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Taklamakon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pastdir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Treasures of Southeast Asia - Hanoi/ Siem Reap/ Phuket by Realistic Asia  with 2 Tour Reviews | Vietnam tours, Day tours, Vietnam">
            <a:extLst>
              <a:ext uri="{FF2B5EF4-FFF2-40B4-BE49-F238E27FC236}">
                <a16:creationId xmlns:a16="http://schemas.microsoft.com/office/drawing/2014/main" id="{13FE8224-A3A9-4FA0-9B35-B8C9055A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61263"/>
            <a:ext cx="4800601" cy="272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wo young taiwanese children. | Taiwan, Kids, Children">
            <a:extLst>
              <a:ext uri="{FF2B5EF4-FFF2-40B4-BE49-F238E27FC236}">
                <a16:creationId xmlns:a16="http://schemas.microsoft.com/office/drawing/2014/main" id="{05F98046-661D-442F-AC40-C00EFE69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99" y="4056573"/>
            <a:ext cx="2954801" cy="272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aiwan part2_29 | vickygoestravelling">
            <a:extLst>
              <a:ext uri="{FF2B5EF4-FFF2-40B4-BE49-F238E27FC236}">
                <a16:creationId xmlns:a16="http://schemas.microsoft.com/office/drawing/2014/main" id="{3EEB42B4-4434-4936-B76F-6880658EC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799" y="4056573"/>
            <a:ext cx="3869201" cy="27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6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5943600" y="1033466"/>
            <a:ext cx="609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dinlar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buddizm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xristianlik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induizm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konfutsiylik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yahudiylik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sintoizm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beshigi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Bangladesh,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Maldiv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Malayziya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Bruney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dini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i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Islam in Asia - Wikipedia">
            <a:extLst>
              <a:ext uri="{FF2B5EF4-FFF2-40B4-BE49-F238E27FC236}">
                <a16:creationId xmlns:a16="http://schemas.microsoft.com/office/drawing/2014/main" id="{51C9D5B0-574E-44EF-AF21-93E97641E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3466"/>
            <a:ext cx="6013489" cy="37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58B8C3-FD58-4A41-A61C-174A39495486}"/>
              </a:ext>
            </a:extLst>
          </p:cNvPr>
          <p:cNvSpPr/>
          <p:nvPr/>
        </p:nvSpPr>
        <p:spPr>
          <a:xfrm>
            <a:off x="152400" y="2667000"/>
            <a:ext cx="1371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Population Health the Key to a More Efficient Healthcare System | Trapollo">
            <a:extLst>
              <a:ext uri="{FF2B5EF4-FFF2-40B4-BE49-F238E27FC236}">
                <a16:creationId xmlns:a16="http://schemas.microsoft.com/office/drawing/2014/main" id="{AE8CF279-9D63-4ECA-8D97-1AC532C7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2" y="4868517"/>
            <a:ext cx="563762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0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6096000" y="1033466"/>
            <a:ext cx="594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Hindixitoy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yarimorolidagi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Mongoliya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Shri-Lanka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Butanda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buddistlar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ko‘pchilikni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i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58B8C3-FD58-4A41-A61C-174A39495486}"/>
              </a:ext>
            </a:extLst>
          </p:cNvPr>
          <p:cNvSpPr/>
          <p:nvPr/>
        </p:nvSpPr>
        <p:spPr>
          <a:xfrm>
            <a:off x="152400" y="2667000"/>
            <a:ext cx="1371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Population Health the Key to a More Efficient Healthcare System | Trapollo">
            <a:extLst>
              <a:ext uri="{FF2B5EF4-FFF2-40B4-BE49-F238E27FC236}">
                <a16:creationId xmlns:a16="http://schemas.microsoft.com/office/drawing/2014/main" id="{AE8CF279-9D63-4ECA-8D97-1AC532C7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2" y="4868517"/>
            <a:ext cx="563762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The Spread of Buddhism | Kroch Library, Division of Asia Collections |  Cornell University Library">
            <a:extLst>
              <a:ext uri="{FF2B5EF4-FFF2-40B4-BE49-F238E27FC236}">
                <a16:creationId xmlns:a16="http://schemas.microsoft.com/office/drawing/2014/main" id="{84D58F32-7DA7-4D21-B1A2-1F94E8214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4" y="987745"/>
            <a:ext cx="5824026" cy="38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uddhism in Southeast Asia - Wikipedia">
            <a:extLst>
              <a:ext uri="{FF2B5EF4-FFF2-40B4-BE49-F238E27FC236}">
                <a16:creationId xmlns:a16="http://schemas.microsoft.com/office/drawing/2014/main" id="{F311A116-8610-4DBA-BCC8-01F99CA4B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50242"/>
            <a:ext cx="5942428" cy="364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3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58B8C3-FD58-4A41-A61C-174A39495486}"/>
              </a:ext>
            </a:extLst>
          </p:cNvPr>
          <p:cNvSpPr/>
          <p:nvPr/>
        </p:nvSpPr>
        <p:spPr>
          <a:xfrm>
            <a:off x="152400" y="2667000"/>
            <a:ext cx="1371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Population Health the Key to a More Efficient Healthcare System | Trapollo">
            <a:extLst>
              <a:ext uri="{FF2B5EF4-FFF2-40B4-BE49-F238E27FC236}">
                <a16:creationId xmlns:a16="http://schemas.microsoft.com/office/drawing/2014/main" id="{AE8CF279-9D63-4ECA-8D97-1AC532C7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2" y="4868517"/>
            <a:ext cx="563762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hristian population in Asia by percentages. : MapPorn">
            <a:extLst>
              <a:ext uri="{FF2B5EF4-FFF2-40B4-BE49-F238E27FC236}">
                <a16:creationId xmlns:a16="http://schemas.microsoft.com/office/drawing/2014/main" id="{9FD2D3F4-E6BE-4925-A328-A681AD3CB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8"/>
          <a:stretch/>
        </p:blipFill>
        <p:spPr bwMode="auto">
          <a:xfrm>
            <a:off x="36122" y="963804"/>
            <a:ext cx="6898078" cy="37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6096000" y="1033466"/>
            <a:ext cx="594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Armaniston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Gruziya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Kipr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Filippin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Timorda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xristianlik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mazhablari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5E87AA-0416-4D00-9961-73C1C7B875AD}"/>
              </a:ext>
            </a:extLst>
          </p:cNvPr>
          <p:cNvSpPr/>
          <p:nvPr/>
        </p:nvSpPr>
        <p:spPr>
          <a:xfrm>
            <a:off x="152400" y="3733800"/>
            <a:ext cx="1600199" cy="902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2" name="Picture 4" descr="Hampshire and Isle of Wight to deploy population health platform">
            <a:extLst>
              <a:ext uri="{FF2B5EF4-FFF2-40B4-BE49-F238E27FC236}">
                <a16:creationId xmlns:a16="http://schemas.microsoft.com/office/drawing/2014/main" id="{5A63EF72-400C-4AE9-B6D2-BCD6021D9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t="22360" r="3581" b="19593"/>
          <a:stretch/>
        </p:blipFill>
        <p:spPr bwMode="auto">
          <a:xfrm>
            <a:off x="6096000" y="3238044"/>
            <a:ext cx="6059878" cy="33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5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w do we best serve the patients and populations with greatest need? -  Sollis">
            <a:extLst>
              <a:ext uri="{FF2B5EF4-FFF2-40B4-BE49-F238E27FC236}">
                <a16:creationId xmlns:a16="http://schemas.microsoft.com/office/drawing/2014/main" id="{545E4E3D-B4CF-4F9D-8777-3BDB159D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581400"/>
            <a:ext cx="5257800" cy="321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Population Health the Key to a More Efficient Healthcare System | Trapollo">
            <a:extLst>
              <a:ext uri="{FF2B5EF4-FFF2-40B4-BE49-F238E27FC236}">
                <a16:creationId xmlns:a16="http://schemas.microsoft.com/office/drawing/2014/main" id="{AE8CF279-9D63-4ECA-8D97-1AC532C7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60783"/>
            <a:ext cx="6012201" cy="270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6096000" y="1033466"/>
            <a:ext cx="5943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dinlardan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Nepalda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induizm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konfutsiylik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daosizm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sintoizm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Isroilda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iudaizm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/>
          </a:p>
        </p:txBody>
      </p:sp>
      <p:pic>
        <p:nvPicPr>
          <p:cNvPr id="12292" name="Picture 4" descr="Hampshire and Isle of Wight to deploy population health platform">
            <a:extLst>
              <a:ext uri="{FF2B5EF4-FFF2-40B4-BE49-F238E27FC236}">
                <a16:creationId xmlns:a16="http://schemas.microsoft.com/office/drawing/2014/main" id="{5A63EF72-400C-4AE9-B6D2-BCD6021D9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t="22360" r="3581" b="19593"/>
          <a:stretch/>
        </p:blipFill>
        <p:spPr bwMode="auto">
          <a:xfrm>
            <a:off x="5791200" y="3588011"/>
            <a:ext cx="6364678" cy="319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1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1E0AB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1066800"/>
            <a:ext cx="11734799" cy="106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598" y="2409322"/>
            <a:ext cx="11734800" cy="60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3318" name="Picture 6" descr="How to Focus on Homework with ADHD">
            <a:extLst>
              <a:ext uri="{FF2B5EF4-FFF2-40B4-BE49-F238E27FC236}">
                <a16:creationId xmlns:a16="http://schemas.microsoft.com/office/drawing/2014/main" id="{93B2570B-56E6-49BC-9029-79DC5E0F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55" y="3294644"/>
            <a:ext cx="5772443" cy="34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Шайтон мойи» сотилади... ёхуд «ўйнаб» китоб чиқариш қачон тугайди?">
            <a:extLst>
              <a:ext uri="{FF2B5EF4-FFF2-40B4-BE49-F238E27FC236}">
                <a16:creationId xmlns:a16="http://schemas.microsoft.com/office/drawing/2014/main" id="{9DF2F870-EFE3-46A9-AC52-1931C4CBD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3288782"/>
            <a:ext cx="5772443" cy="34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Are The Five Regions of Asia? - WorldAtlas">
            <a:extLst>
              <a:ext uri="{FF2B5EF4-FFF2-40B4-BE49-F238E27FC236}">
                <a16:creationId xmlns:a16="http://schemas.microsoft.com/office/drawing/2014/main" id="{2B5E7E3F-73F0-4302-BCB6-810FCF4A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1" y="1335290"/>
            <a:ext cx="6512400" cy="537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6725529" y="1066800"/>
            <a:ext cx="5390271" cy="56387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ko‘pchiligi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zaxiralarining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70 %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80 %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ortig‘i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hissasiga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gazga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Turon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sayozliklari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4A6BF4-2478-4F70-B51F-3DDA717FF91A}"/>
              </a:ext>
            </a:extLst>
          </p:cNvPr>
          <p:cNvSpPr/>
          <p:nvPr/>
        </p:nvSpPr>
        <p:spPr>
          <a:xfrm>
            <a:off x="3657600" y="1219200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DB92CE-C947-48B2-A136-13B0A4EC3BEF}"/>
              </a:ext>
            </a:extLst>
          </p:cNvPr>
          <p:cNvSpPr/>
          <p:nvPr/>
        </p:nvSpPr>
        <p:spPr>
          <a:xfrm>
            <a:off x="4572000" y="4191000"/>
            <a:ext cx="1524000" cy="260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D951CF-15F2-4F68-80BB-7E015790D9A7}"/>
              </a:ext>
            </a:extLst>
          </p:cNvPr>
          <p:cNvSpPr/>
          <p:nvPr/>
        </p:nvSpPr>
        <p:spPr>
          <a:xfrm>
            <a:off x="2667000" y="6629400"/>
            <a:ext cx="1905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8C83B8-91B0-4836-90EB-DCEFFADFEAF9}"/>
              </a:ext>
            </a:extLst>
          </p:cNvPr>
          <p:cNvSpPr/>
          <p:nvPr/>
        </p:nvSpPr>
        <p:spPr>
          <a:xfrm>
            <a:off x="381000" y="25908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A23C92-F58D-454A-9D6E-E71F79CED914}"/>
              </a:ext>
            </a:extLst>
          </p:cNvPr>
          <p:cNvSpPr/>
          <p:nvPr/>
        </p:nvSpPr>
        <p:spPr>
          <a:xfrm>
            <a:off x="228599" y="5943600"/>
            <a:ext cx="91440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F67AA6-4889-44C5-87A3-E116F8712E3F}"/>
              </a:ext>
            </a:extLst>
          </p:cNvPr>
          <p:cNvSpPr/>
          <p:nvPr/>
        </p:nvSpPr>
        <p:spPr>
          <a:xfrm>
            <a:off x="7670408" y="1079718"/>
            <a:ext cx="4445392" cy="40318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temir, 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marganes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3FAE4FA-58C6-4DA9-B234-3BD4DE76CF49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21E7A38-8656-46F6-8066-0B9DFD16D970}"/>
              </a:ext>
            </a:extLst>
          </p:cNvPr>
          <p:cNvSpPr/>
          <p:nvPr/>
        </p:nvSpPr>
        <p:spPr>
          <a:xfrm>
            <a:off x="94956" y="5598034"/>
            <a:ext cx="117863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qalayi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qalayi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belbog‘i”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</a:endParaRPr>
          </a:p>
        </p:txBody>
      </p:sp>
      <p:pic>
        <p:nvPicPr>
          <p:cNvPr id="3076" name="Picture 4" descr="High Detailed Asia Physical Map With Labeling Royalty Free Cliparts,  Vectors, And Stock Illustration. Image 121667646.">
            <a:extLst>
              <a:ext uri="{FF2B5EF4-FFF2-40B4-BE49-F238E27FC236}">
                <a16:creationId xmlns:a16="http://schemas.microsoft.com/office/drawing/2014/main" id="{D65FFCE6-DEF6-43B5-8E6D-8A0E01902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7" y="1002323"/>
            <a:ext cx="7393693" cy="45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6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377507-465B-4043-97A7-A0B5800F640E}"/>
              </a:ext>
            </a:extLst>
          </p:cNvPr>
          <p:cNvSpPr/>
          <p:nvPr/>
        </p:nvSpPr>
        <p:spPr>
          <a:xfrm>
            <a:off x="68493" y="5704582"/>
            <a:ext cx="12055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tafovutlar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ishlov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beriladigan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haydaladigan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taqsimlanishida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6388178" y="1083538"/>
            <a:ext cx="57353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agroiqlimiy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tarqalishida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bepoyon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bor.</a:t>
            </a:r>
            <a:endParaRPr lang="ru-RU" sz="3200" dirty="0">
              <a:solidFill>
                <a:srgbClr val="000000"/>
              </a:solidFill>
            </a:endParaRPr>
          </a:p>
        </p:txBody>
      </p:sp>
      <p:pic>
        <p:nvPicPr>
          <p:cNvPr id="8" name="Picture 4" descr="High Detailed Asia Physical Map With Labeling Royalty Free Cliparts,  Vectors, And Stock Illustration. Image 121667646.">
            <a:extLst>
              <a:ext uri="{FF2B5EF4-FFF2-40B4-BE49-F238E27FC236}">
                <a16:creationId xmlns:a16="http://schemas.microsoft.com/office/drawing/2014/main" id="{BAAEAFC7-D66F-4C81-A24F-A96737FF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7" y="1250147"/>
            <a:ext cx="6238071" cy="38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Germaniya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Federativ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8AF5A6-BCD3-452D-B3F5-AF7BC37F667B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76200" y="990600"/>
            <a:ext cx="4648200" cy="4590871"/>
          </a:xfrm>
          <a:prstGeom prst="rect">
            <a:avLst/>
          </a:prstGeom>
          <a:ln>
            <a:solidFill>
              <a:srgbClr val="1E0AB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yetishmaydi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tarqalganligi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ishlov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beriladigan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cheklangan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AutoShape 2" descr="Asia - Lessons - Tes Teach">
            <a:extLst>
              <a:ext uri="{FF2B5EF4-FFF2-40B4-BE49-F238E27FC236}">
                <a16:creationId xmlns:a16="http://schemas.microsoft.com/office/drawing/2014/main" id="{203002CA-AFAC-4003-9873-99B7B6729C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Amazon.com: Gifts Delight Laminated 24x24 Poster: Asia Physical Map Mr.  McAllisters English: Posters &amp; Prints">
            <a:extLst>
              <a:ext uri="{FF2B5EF4-FFF2-40B4-BE49-F238E27FC236}">
                <a16:creationId xmlns:a16="http://schemas.microsoft.com/office/drawing/2014/main" id="{CC491EB0-14B5-4EC5-BEDE-03B548A35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020"/>
          <a:stretch/>
        </p:blipFill>
        <p:spPr bwMode="auto">
          <a:xfrm>
            <a:off x="4876800" y="990600"/>
            <a:ext cx="7168156" cy="4590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871518-F94B-42C8-9745-2FE68BDC3E59}"/>
              </a:ext>
            </a:extLst>
          </p:cNvPr>
          <p:cNvSpPr/>
          <p:nvPr/>
        </p:nvSpPr>
        <p:spPr>
          <a:xfrm>
            <a:off x="4876800" y="4724400"/>
            <a:ext cx="2362200" cy="8570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CDFEC3-AB71-494F-B166-5223353C672F}"/>
              </a:ext>
            </a:extLst>
          </p:cNvPr>
          <p:cNvSpPr/>
          <p:nvPr/>
        </p:nvSpPr>
        <p:spPr>
          <a:xfrm>
            <a:off x="76200" y="5638800"/>
            <a:ext cx="11968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tafti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imkoniyatlari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vegetatsiya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mavsumining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hatto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etishiga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Ammo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qit’ada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taqsimlangan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6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152400" y="1033466"/>
            <a:ext cx="11887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dehqonchiligining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beshigi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sug‘orma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4–5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tasdiqlaydi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sug‘oriladigan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3/4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hissasiga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Sug‘oriladigan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kattaligiga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Sug‘orma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ailand iqtisodiyoti: sanoat, qishloq xo'jaligi, tashqi savdo. Tashqi savdo  Taylandning qo'shni davlatlarining iqtisodiy rivojlanish darajasi">
            <a:extLst>
              <a:ext uri="{FF2B5EF4-FFF2-40B4-BE49-F238E27FC236}">
                <a16:creationId xmlns:a16="http://schemas.microsoft.com/office/drawing/2014/main" id="{D200246E-11C1-496C-9F98-36A31A975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48649"/>
            <a:ext cx="3810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ailand iqtisodiyoti: sanoat, qishloq xo'jaligi, tashqi savdo. Tashqi savdo  Taylandning qo'shni davlatlarining iqtisodiy rivojlanish darajasi">
            <a:extLst>
              <a:ext uri="{FF2B5EF4-FFF2-40B4-BE49-F238E27FC236}">
                <a16:creationId xmlns:a16="http://schemas.microsoft.com/office/drawing/2014/main" id="{DE634412-6C18-4398-B88D-D35201AB2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39723"/>
            <a:ext cx="3962400" cy="26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Таиландские регионы | Мировой туризм">
            <a:extLst>
              <a:ext uri="{FF2B5EF4-FFF2-40B4-BE49-F238E27FC236}">
                <a16:creationId xmlns:a16="http://schemas.microsoft.com/office/drawing/2014/main" id="{9E35CC23-9A81-4538-9051-DA1B9FDB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62" y="4139722"/>
            <a:ext cx="3804138" cy="263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4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st of Asian countries by population - Wikipedia">
            <a:extLst>
              <a:ext uri="{FF2B5EF4-FFF2-40B4-BE49-F238E27FC236}">
                <a16:creationId xmlns:a16="http://schemas.microsoft.com/office/drawing/2014/main" id="{4FA33D0F-E8AC-4F83-8765-7ECBFA87F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3525"/>
            <a:ext cx="7848600" cy="55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EB2273-E9A7-49CA-81C5-89E855070F61}"/>
              </a:ext>
            </a:extLst>
          </p:cNvPr>
          <p:cNvSpPr/>
          <p:nvPr/>
        </p:nvSpPr>
        <p:spPr>
          <a:xfrm>
            <a:off x="7848600" y="1066800"/>
            <a:ext cx="4191000" cy="55626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(2018-y.).</a:t>
            </a:r>
            <a:endParaRPr lang="ru-RU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C8B344B-BE4A-4297-B085-E0B00828B126}"/>
              </a:ext>
            </a:extLst>
          </p:cNvPr>
          <p:cNvSpPr/>
          <p:nvPr/>
        </p:nvSpPr>
        <p:spPr>
          <a:xfrm>
            <a:off x="772551" y="5302222"/>
            <a:ext cx="3550921" cy="1037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1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100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endParaRPr lang="ru-RU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C080AB-7711-4581-97D2-8F03F18EC431}"/>
              </a:ext>
            </a:extLst>
          </p:cNvPr>
          <p:cNvSpPr/>
          <p:nvPr/>
        </p:nvSpPr>
        <p:spPr>
          <a:xfrm>
            <a:off x="152400" y="5008098"/>
            <a:ext cx="620151" cy="29412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A87015E-19ED-403E-9A52-78F6AC2DCC59}"/>
              </a:ext>
            </a:extLst>
          </p:cNvPr>
          <p:cNvSpPr/>
          <p:nvPr/>
        </p:nvSpPr>
        <p:spPr>
          <a:xfrm>
            <a:off x="152400" y="5497076"/>
            <a:ext cx="620151" cy="2941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3355F78-9E0D-42BC-A81E-7C844C8E1885}"/>
              </a:ext>
            </a:extLst>
          </p:cNvPr>
          <p:cNvSpPr/>
          <p:nvPr/>
        </p:nvSpPr>
        <p:spPr>
          <a:xfrm>
            <a:off x="152400" y="5954276"/>
            <a:ext cx="620151" cy="2941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8006E4-725A-4A44-BFC8-0B8387740932}"/>
              </a:ext>
            </a:extLst>
          </p:cNvPr>
          <p:cNvSpPr/>
          <p:nvPr/>
        </p:nvSpPr>
        <p:spPr>
          <a:xfrm>
            <a:off x="141849" y="6426969"/>
            <a:ext cx="620151" cy="2941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6477000" y="3314805"/>
            <a:ext cx="5611837" cy="118099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2018-yil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394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371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Hindistonda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61 %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36 %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hart: In 2100, Five of the Ten Biggest Countries in the World Will Be in  Africa | Statista">
            <a:extLst>
              <a:ext uri="{FF2B5EF4-FFF2-40B4-BE49-F238E27FC236}">
                <a16:creationId xmlns:a16="http://schemas.microsoft.com/office/drawing/2014/main" id="{DAA0F7FD-2BBA-4347-9EEA-82CF812F4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17778"/>
          <a:stretch/>
        </p:blipFill>
        <p:spPr bwMode="auto">
          <a:xfrm>
            <a:off x="65236" y="990600"/>
            <a:ext cx="650813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1% of people in the world possess 82% of world riches - Oxfam">
            <a:extLst>
              <a:ext uri="{FF2B5EF4-FFF2-40B4-BE49-F238E27FC236}">
                <a16:creationId xmlns:a16="http://schemas.microsoft.com/office/drawing/2014/main" id="{591708BF-D470-4A55-B3FE-B32FCCE6A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864" y="4572000"/>
            <a:ext cx="5077265" cy="22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7239000" y="2590800"/>
            <a:ext cx="4940105" cy="2362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2018-yil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(265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Bangladesh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(166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(126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Filippin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(107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Vyetnam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(95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(82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(81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D3ACA8C-E820-4616-8E1E-D97F29BFA7B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my map of asia">
            <a:extLst>
              <a:ext uri="{FF2B5EF4-FFF2-40B4-BE49-F238E27FC236}">
                <a16:creationId xmlns:a16="http://schemas.microsoft.com/office/drawing/2014/main" id="{551C1425-6D07-4FCE-83D0-CDEC64349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7239000" cy="423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roup of people success business profit growth chart arrow sales. Growing ,  #affiliate, #business, #profi… | Success business, Growth marketing,  Profitable business">
            <a:extLst>
              <a:ext uri="{FF2B5EF4-FFF2-40B4-BE49-F238E27FC236}">
                <a16:creationId xmlns:a16="http://schemas.microsoft.com/office/drawing/2014/main" id="{FB8F48A8-00FA-4272-A44A-1FC2DC95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46097"/>
            <a:ext cx="2181664" cy="16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4125</TotalTime>
  <Words>1033</Words>
  <Application>Microsoft Office PowerPoint</Application>
  <PresentationFormat>Широкоэкранный</PresentationFormat>
  <Paragraphs>64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Презентация PowerPoint</vt:lpstr>
      <vt:lpstr>ПРВ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377</cp:revision>
  <dcterms:created xsi:type="dcterms:W3CDTF">2020-06-30T15:34:35Z</dcterms:created>
  <dcterms:modified xsi:type="dcterms:W3CDTF">2021-02-19T09:18:17Z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