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notesMasterIdLst>
    <p:notesMasterId r:id="rId16"/>
  </p:notesMasterIdLst>
  <p:sldIdLst>
    <p:sldId id="287" r:id="rId4"/>
    <p:sldId id="261" r:id="rId5"/>
    <p:sldId id="370" r:id="rId6"/>
    <p:sldId id="310" r:id="rId7"/>
    <p:sldId id="1410" r:id="rId8"/>
    <p:sldId id="1411" r:id="rId9"/>
    <p:sldId id="371" r:id="rId10"/>
    <p:sldId id="315" r:id="rId11"/>
    <p:sldId id="336" r:id="rId12"/>
    <p:sldId id="316" r:id="rId13"/>
    <p:sldId id="390" r:id="rId14"/>
    <p:sldId id="296" r:id="rId15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0AB6"/>
    <a:srgbClr val="F7B7F2"/>
    <a:srgbClr val="000000"/>
    <a:srgbClr val="FFFFFF"/>
    <a:srgbClr val="FFFF66"/>
    <a:srgbClr val="D4B9E9"/>
    <a:srgbClr val="CCCC00"/>
    <a:srgbClr val="2365C7"/>
    <a:srgbClr val="FCCE7C"/>
    <a:srgbClr val="C8A5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91" autoAdjust="0"/>
  </p:normalViewPr>
  <p:slideViewPr>
    <p:cSldViewPr>
      <p:cViewPr varScale="1">
        <p:scale>
          <a:sx n="68" d="100"/>
          <a:sy n="68" d="100"/>
        </p:scale>
        <p:origin x="79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F0E03-448C-40CF-A40E-70F309E2C503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2A838D-58A1-422A-BF74-B2DEDC8D7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613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398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147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16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id="{B0D801FA-1765-4F0A-AB03-486999007B72}"/>
              </a:ext>
            </a:extLst>
          </p:cNvPr>
          <p:cNvSpPr/>
          <p:nvPr/>
        </p:nvSpPr>
        <p:spPr>
          <a:xfrm>
            <a:off x="1" y="0"/>
            <a:ext cx="12192000" cy="18387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025702" y="1398276"/>
            <a:ext cx="7225845" cy="418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endParaRPr lang="ru-RU" altLang="ru-RU" sz="5400" b="1" dirty="0">
              <a:solidFill>
                <a:srgbClr val="1E0AB6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rgbClr val="1E0AB6"/>
                </a:solidFill>
              </a:rPr>
              <a:t>Mavzu</a:t>
            </a:r>
            <a:r>
              <a:rPr lang="en-US" altLang="ru-RU" sz="5400" b="1" dirty="0">
                <a:solidFill>
                  <a:srgbClr val="1E0AB6"/>
                </a:solidFill>
              </a:rPr>
              <a:t>: </a:t>
            </a:r>
            <a:r>
              <a:rPr lang="en-US" altLang="ru-RU" sz="5400" b="1" dirty="0" err="1">
                <a:solidFill>
                  <a:srgbClr val="1E0AB6"/>
                </a:solidFill>
              </a:rPr>
              <a:t>Osiyo</a:t>
            </a:r>
            <a:r>
              <a:rPr lang="en-US" altLang="ru-RU" sz="5400" b="1" dirty="0">
                <a:solidFill>
                  <a:srgbClr val="1E0AB6"/>
                </a:solidFill>
              </a:rPr>
              <a:t> </a:t>
            </a:r>
            <a:r>
              <a:rPr lang="en-US" altLang="ru-RU" sz="5400" b="1" dirty="0" err="1">
                <a:solidFill>
                  <a:srgbClr val="1E0AB6"/>
                </a:solidFill>
              </a:rPr>
              <a:t>qit’asining</a:t>
            </a:r>
            <a:r>
              <a:rPr lang="en-US" altLang="ru-RU" sz="5400" b="1" dirty="0">
                <a:solidFill>
                  <a:srgbClr val="1E0AB6"/>
                </a:solidFill>
              </a:rPr>
              <a:t> </a:t>
            </a:r>
            <a:r>
              <a:rPr lang="en-US" altLang="ru-RU" sz="5400" b="1" dirty="0" err="1">
                <a:solidFill>
                  <a:srgbClr val="1E0AB6"/>
                </a:solidFill>
              </a:rPr>
              <a:t>geografik</a:t>
            </a:r>
            <a:r>
              <a:rPr lang="en-US" altLang="ru-RU" sz="5400" b="1" dirty="0">
                <a:solidFill>
                  <a:srgbClr val="1E0AB6"/>
                </a:solidFill>
              </a:rPr>
              <a:t> </a:t>
            </a:r>
            <a:r>
              <a:rPr lang="en-US" altLang="ru-RU" sz="5400" b="1" dirty="0" err="1">
                <a:solidFill>
                  <a:srgbClr val="1E0AB6"/>
                </a:solidFill>
              </a:rPr>
              <a:t>o‘rni</a:t>
            </a:r>
            <a:r>
              <a:rPr lang="en-US" altLang="ru-RU" sz="5400" b="1" dirty="0">
                <a:solidFill>
                  <a:srgbClr val="1E0AB6"/>
                </a:solidFill>
              </a:rPr>
              <a:t>, </a:t>
            </a:r>
            <a:r>
              <a:rPr lang="en-US" altLang="ru-RU" sz="5400" b="1" dirty="0" err="1">
                <a:solidFill>
                  <a:srgbClr val="1E0AB6"/>
                </a:solidFill>
              </a:rPr>
              <a:t>chegaralari</a:t>
            </a:r>
            <a:r>
              <a:rPr lang="en-US" altLang="ru-RU" sz="5400" b="1" dirty="0">
                <a:solidFill>
                  <a:srgbClr val="1E0AB6"/>
                </a:solidFill>
              </a:rPr>
              <a:t> </a:t>
            </a:r>
            <a:r>
              <a:rPr lang="en-US" altLang="ru-RU" sz="5400" b="1" dirty="0" err="1">
                <a:solidFill>
                  <a:srgbClr val="1E0AB6"/>
                </a:solidFill>
              </a:rPr>
              <a:t>va</a:t>
            </a:r>
            <a:r>
              <a:rPr lang="en-US" altLang="ru-RU" sz="5400" b="1" dirty="0">
                <a:solidFill>
                  <a:srgbClr val="1E0AB6"/>
                </a:solidFill>
              </a:rPr>
              <a:t> </a:t>
            </a:r>
            <a:r>
              <a:rPr lang="en-US" altLang="ru-RU" sz="5400" b="1" dirty="0" err="1">
                <a:solidFill>
                  <a:srgbClr val="1E0AB6"/>
                </a:solidFill>
              </a:rPr>
              <a:t>siyosiy</a:t>
            </a:r>
            <a:r>
              <a:rPr lang="en-US" altLang="ru-RU" sz="5400" b="1" dirty="0">
                <a:solidFill>
                  <a:srgbClr val="1E0AB6"/>
                </a:solidFill>
              </a:rPr>
              <a:t> </a:t>
            </a:r>
            <a:r>
              <a:rPr lang="en-US" altLang="ru-RU" sz="5400" b="1" dirty="0" err="1">
                <a:solidFill>
                  <a:srgbClr val="1E0AB6"/>
                </a:solidFill>
              </a:rPr>
              <a:t>xaritasi</a:t>
            </a:r>
            <a:endParaRPr lang="ru-RU" altLang="ru-RU" sz="5400" b="1" dirty="0">
              <a:solidFill>
                <a:srgbClr val="1E0AB6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850" y="2288310"/>
            <a:ext cx="707128" cy="197829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282229" y="360938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282229" y="351276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76284" y="533400"/>
            <a:ext cx="1215516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en-US" sz="5400" b="1" spc="21" dirty="0">
                <a:solidFill>
                  <a:srgbClr val="FEFEFE"/>
                </a:solidFill>
                <a:latin typeface="Arial"/>
                <a:cs typeface="Arial"/>
              </a:rPr>
              <a:t> 9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053" y="735652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323851" y="4419599"/>
            <a:ext cx="707128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58080" y="6804"/>
            <a:ext cx="1745796" cy="1745796"/>
          </a:xfrm>
          <a:prstGeom prst="rect">
            <a:avLst/>
          </a:prstGeom>
          <a:noFill/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BC2C098-1C23-490A-8187-74341A9488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94637" y="2555914"/>
            <a:ext cx="3694831" cy="3694831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5C5FAE3-DFF8-4D1E-905E-1F132B805D87}"/>
              </a:ext>
            </a:extLst>
          </p:cNvPr>
          <p:cNvSpPr/>
          <p:nvPr/>
        </p:nvSpPr>
        <p:spPr>
          <a:xfrm>
            <a:off x="1849967" y="5773691"/>
            <a:ext cx="4801724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 algn="ctr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E105018-4C57-4861-B5F1-62680D51367D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The Asian Century just arrived. Now get ready. | BusinessFeed">
            <a:extLst>
              <a:ext uri="{FF2B5EF4-FFF2-40B4-BE49-F238E27FC236}">
                <a16:creationId xmlns:a16="http://schemas.microsoft.com/office/drawing/2014/main" id="{B25109EF-14C6-4B47-896D-C3F7B561F0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79" t="18580" r="12779" b="8912"/>
          <a:stretch/>
        </p:blipFill>
        <p:spPr bwMode="auto">
          <a:xfrm>
            <a:off x="228600" y="1053904"/>
            <a:ext cx="7086600" cy="5435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F52AEC-600B-4574-BD94-3740F2879BDD}"/>
              </a:ext>
            </a:extLst>
          </p:cNvPr>
          <p:cNvSpPr/>
          <p:nvPr/>
        </p:nvSpPr>
        <p:spPr>
          <a:xfrm>
            <a:off x="152400" y="4724400"/>
            <a:ext cx="11430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4D159F-E433-4056-BA06-B5DAFBF70075}"/>
              </a:ext>
            </a:extLst>
          </p:cNvPr>
          <p:cNvSpPr/>
          <p:nvPr/>
        </p:nvSpPr>
        <p:spPr>
          <a:xfrm>
            <a:off x="2133600" y="6324600"/>
            <a:ext cx="914400" cy="355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060C01CA-A80C-4B27-A896-D062F9A9E5AC}"/>
              </a:ext>
            </a:extLst>
          </p:cNvPr>
          <p:cNvSpPr/>
          <p:nvPr/>
        </p:nvSpPr>
        <p:spPr>
          <a:xfrm>
            <a:off x="6984941" y="3048000"/>
            <a:ext cx="5140567" cy="14478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ta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subregionga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Janubi-g‘arbiy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Janubi-sharqiy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Osiyodir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Qirg‘iziston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Turkmaniston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Tojikiston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Respublikalari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subregionini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Mustahkamlash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4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FACB532B-99B7-46E3-8817-789172FBEB66}"/>
              </a:ext>
            </a:extLst>
          </p:cNvPr>
          <p:cNvSpPr/>
          <p:nvPr/>
        </p:nvSpPr>
        <p:spPr>
          <a:xfrm>
            <a:off x="4648200" y="2438400"/>
            <a:ext cx="2590800" cy="23622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7EBED18F-4A52-429F-BECA-60ECC53FA405}"/>
              </a:ext>
            </a:extLst>
          </p:cNvPr>
          <p:cNvCxnSpPr>
            <a:cxnSpLocks/>
          </p:cNvCxnSpPr>
          <p:nvPr/>
        </p:nvCxnSpPr>
        <p:spPr>
          <a:xfrm>
            <a:off x="7315200" y="3543300"/>
            <a:ext cx="6096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53FC80CE-60F7-4CA2-B3D1-B48C96BF78F9}"/>
              </a:ext>
            </a:extLst>
          </p:cNvPr>
          <p:cNvCxnSpPr>
            <a:cxnSpLocks/>
          </p:cNvCxnSpPr>
          <p:nvPr/>
        </p:nvCxnSpPr>
        <p:spPr>
          <a:xfrm flipH="1" flipV="1">
            <a:off x="3886200" y="3548575"/>
            <a:ext cx="604912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64C363B2-C4F5-4C06-B326-FBBC1B9BDAAA}"/>
              </a:ext>
            </a:extLst>
          </p:cNvPr>
          <p:cNvCxnSpPr>
            <a:cxnSpLocks/>
          </p:cNvCxnSpPr>
          <p:nvPr/>
        </p:nvCxnSpPr>
        <p:spPr>
          <a:xfrm>
            <a:off x="5943600" y="4953000"/>
            <a:ext cx="0" cy="6096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DFBD62C3-827C-4540-BDEC-FAC0BC1F3920}"/>
              </a:ext>
            </a:extLst>
          </p:cNvPr>
          <p:cNvCxnSpPr>
            <a:cxnSpLocks/>
          </p:cNvCxnSpPr>
          <p:nvPr/>
        </p:nvCxnSpPr>
        <p:spPr>
          <a:xfrm flipV="1">
            <a:off x="5936566" y="1819212"/>
            <a:ext cx="7034" cy="54298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DD94A575-4CAF-4C4B-9709-AAF88BBBE9E2}"/>
              </a:ext>
            </a:extLst>
          </p:cNvPr>
          <p:cNvCxnSpPr>
            <a:cxnSpLocks/>
          </p:cNvCxnSpPr>
          <p:nvPr/>
        </p:nvCxnSpPr>
        <p:spPr>
          <a:xfrm flipV="1">
            <a:off x="7015088" y="2362201"/>
            <a:ext cx="393015" cy="38099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B6A6BA91-A392-4B74-ADBC-316938683185}"/>
              </a:ext>
            </a:extLst>
          </p:cNvPr>
          <p:cNvCxnSpPr>
            <a:cxnSpLocks/>
          </p:cNvCxnSpPr>
          <p:nvPr/>
        </p:nvCxnSpPr>
        <p:spPr>
          <a:xfrm>
            <a:off x="6984315" y="4572000"/>
            <a:ext cx="386715" cy="38099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A7193F43-E8C7-47F6-A47B-353B2E2A8863}"/>
              </a:ext>
            </a:extLst>
          </p:cNvPr>
          <p:cNvCxnSpPr>
            <a:cxnSpLocks/>
          </p:cNvCxnSpPr>
          <p:nvPr/>
        </p:nvCxnSpPr>
        <p:spPr>
          <a:xfrm flipH="1" flipV="1">
            <a:off x="4473675" y="2362201"/>
            <a:ext cx="377773" cy="38099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8DED5EF3-DCFE-40F2-90A5-C0C5C9C65226}"/>
              </a:ext>
            </a:extLst>
          </p:cNvPr>
          <p:cNvCxnSpPr>
            <a:cxnSpLocks/>
          </p:cNvCxnSpPr>
          <p:nvPr/>
        </p:nvCxnSpPr>
        <p:spPr>
          <a:xfrm flipH="1">
            <a:off x="4504447" y="4586067"/>
            <a:ext cx="452657" cy="35110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4338" name="Picture 2" descr="File:AnalogClockAnimation2 2hands 1h in 6sec.gif - Wikimedia Commons">
            <a:extLst>
              <a:ext uri="{FF2B5EF4-FFF2-40B4-BE49-F238E27FC236}">
                <a16:creationId xmlns:a16="http://schemas.microsoft.com/office/drawing/2014/main" id="{1D513314-E6AB-4AC1-A8C5-DE9D5CA095C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6245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0E337098-D100-4200-8EE4-2C42121739B0}"/>
              </a:ext>
            </a:extLst>
          </p:cNvPr>
          <p:cNvSpPr/>
          <p:nvPr/>
        </p:nvSpPr>
        <p:spPr>
          <a:xfrm>
            <a:off x="4292552" y="795636"/>
            <a:ext cx="4394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Osiyoning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43,4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km.</a:t>
            </a:r>
            <a:endParaRPr lang="ru-RU" sz="2000" b="1" i="1" dirty="0">
              <a:solidFill>
                <a:srgbClr val="1E0AB6"/>
              </a:solidFill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9E100870-D39F-415D-9B73-E7653FC3CDC7}"/>
              </a:ext>
            </a:extLst>
          </p:cNvPr>
          <p:cNvSpPr/>
          <p:nvPr/>
        </p:nvSpPr>
        <p:spPr>
          <a:xfrm>
            <a:off x="7371030" y="1806714"/>
            <a:ext cx="40683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4,5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mlrd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kishidan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60 %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000" b="1" dirty="0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41539B42-1181-4EF8-9C85-D3378306051E}"/>
              </a:ext>
            </a:extLst>
          </p:cNvPr>
          <p:cNvSpPr/>
          <p:nvPr/>
        </p:nvSpPr>
        <p:spPr>
          <a:xfrm>
            <a:off x="7976382" y="3069487"/>
            <a:ext cx="39108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Osiyoning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xaritasida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Rossiyani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hisobga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olmaganda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47 ta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ru-RU" sz="2000" b="1" dirty="0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5FEBAF06-F8F2-43CA-96BE-65975EB78991}"/>
              </a:ext>
            </a:extLst>
          </p:cNvPr>
          <p:cNvSpPr/>
          <p:nvPr/>
        </p:nvSpPr>
        <p:spPr>
          <a:xfrm>
            <a:off x="7036195" y="4686805"/>
            <a:ext cx="485100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Osiyodagi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Saudiya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Arabistoni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Indoneziya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Eron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Mongoliyaning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km. dan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i="1" dirty="0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94ADE89D-516B-404C-B52B-DB2355A41516}"/>
              </a:ext>
            </a:extLst>
          </p:cNvPr>
          <p:cNvSpPr/>
          <p:nvPr/>
        </p:nvSpPr>
        <p:spPr>
          <a:xfrm>
            <a:off x="3269571" y="5764378"/>
            <a:ext cx="533399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Malayziya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singapur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serqatnov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bo‘g‘izlar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bo‘yida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D21FD004-E493-40B3-BC59-89EF1B70CF9B}"/>
              </a:ext>
            </a:extLst>
          </p:cNvPr>
          <p:cNvSpPr/>
          <p:nvPr/>
        </p:nvSpPr>
        <p:spPr>
          <a:xfrm>
            <a:off x="494209" y="4617124"/>
            <a:ext cx="47200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Osiyoning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 ta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orollarda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13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ichkarisida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CF497F2F-3B10-4BC7-8000-B14C2507C062}"/>
              </a:ext>
            </a:extLst>
          </p:cNvPr>
          <p:cNvSpPr/>
          <p:nvPr/>
        </p:nvSpPr>
        <p:spPr>
          <a:xfrm>
            <a:off x="148442" y="2943761"/>
            <a:ext cx="37217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Qit’adagi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47 ta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davlatdan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34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13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monarxiya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boshqaruv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shakliga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90B8E337-67DE-4C07-9836-E5B059F0DB02}"/>
              </a:ext>
            </a:extLst>
          </p:cNvPr>
          <p:cNvSpPr/>
          <p:nvPr/>
        </p:nvSpPr>
        <p:spPr>
          <a:xfrm>
            <a:off x="990600" y="1495961"/>
            <a:ext cx="36215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ta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subregionga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Janubi-g‘arbiy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Janubi-sharqiy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Osiyoga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val="757304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43" grpId="0"/>
      <p:bldP spid="44" grpId="0"/>
      <p:bldP spid="46" grpId="0"/>
      <p:bldP spid="47" grpId="0"/>
      <p:bldP spid="48" grpId="0"/>
      <p:bldP spid="49" grpId="0"/>
      <p:bldP spid="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1E0AB6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228600" y="1066800"/>
            <a:ext cx="11734799" cy="1066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qit’asining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chegaralari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xaritasi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228598" y="2409322"/>
            <a:ext cx="11734800" cy="609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3318" name="Picture 6" descr="How to Focus on Homework with ADHD">
            <a:extLst>
              <a:ext uri="{FF2B5EF4-FFF2-40B4-BE49-F238E27FC236}">
                <a16:creationId xmlns:a16="http://schemas.microsoft.com/office/drawing/2014/main" id="{93B2570B-56E6-49BC-9029-79DC5E0F2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133578"/>
            <a:ext cx="5791200" cy="357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Location map Asia">
            <a:extLst>
              <a:ext uri="{FF2B5EF4-FFF2-40B4-BE49-F238E27FC236}">
                <a16:creationId xmlns:a16="http://schemas.microsoft.com/office/drawing/2014/main" id="{24C4C341-453F-4580-AD2A-D7C36E99D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093719"/>
            <a:ext cx="37338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What Are The Five Regions of Asia? - WorldAtlas">
            <a:extLst>
              <a:ext uri="{FF2B5EF4-FFF2-40B4-BE49-F238E27FC236}">
                <a16:creationId xmlns:a16="http://schemas.microsoft.com/office/drawing/2014/main" id="{2B5E7E3F-73F0-4302-BCB6-810FCF4A3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51" y="1335290"/>
            <a:ext cx="6512400" cy="5370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05D19C-68D3-4C3B-B318-B4C330344D1A}"/>
              </a:ext>
            </a:extLst>
          </p:cNvPr>
          <p:cNvSpPr/>
          <p:nvPr/>
        </p:nvSpPr>
        <p:spPr>
          <a:xfrm>
            <a:off x="2101850" y="5943600"/>
            <a:ext cx="208915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65FEC5-48C8-4A58-971E-CD93FBC8CDCC}"/>
              </a:ext>
            </a:extLst>
          </p:cNvPr>
          <p:cNvSpPr/>
          <p:nvPr/>
        </p:nvSpPr>
        <p:spPr>
          <a:xfrm>
            <a:off x="3581401" y="5355828"/>
            <a:ext cx="968374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B961CF2-521A-4DF5-94D4-14905FD4414C}"/>
              </a:ext>
            </a:extLst>
          </p:cNvPr>
          <p:cNvSpPr/>
          <p:nvPr/>
        </p:nvSpPr>
        <p:spPr>
          <a:xfrm>
            <a:off x="0" y="6324600"/>
            <a:ext cx="10668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81A9E5F-75A1-46B9-8CCB-7AA8FA351EF9}"/>
              </a:ext>
            </a:extLst>
          </p:cNvPr>
          <p:cNvSpPr/>
          <p:nvPr/>
        </p:nvSpPr>
        <p:spPr>
          <a:xfrm>
            <a:off x="6725529" y="1335290"/>
            <a:ext cx="5390271" cy="5370309"/>
          </a:xfrm>
          <a:prstGeom prst="rect">
            <a:avLst/>
          </a:prstGeom>
          <a:ln>
            <a:solidFill>
              <a:srgbClr val="1E0AB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qit’asi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atalishi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assuriyaliklar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“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birgalikdagi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43,4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km (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Osiyodagi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4,5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mlrd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kishidan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ziyod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insoniyatning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60 %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(2018-y.). 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19CDBCE-EFDF-463A-A2D8-6E05D4750DC3}"/>
              </a:ext>
            </a:extLst>
          </p:cNvPr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64A6BF4-2478-4F70-B51F-3DDA717FF91A}"/>
              </a:ext>
            </a:extLst>
          </p:cNvPr>
          <p:cNvSpPr/>
          <p:nvPr/>
        </p:nvSpPr>
        <p:spPr>
          <a:xfrm>
            <a:off x="3657600" y="1219200"/>
            <a:ext cx="1600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BDB92CE-C947-48B2-A136-13B0A4EC3BEF}"/>
              </a:ext>
            </a:extLst>
          </p:cNvPr>
          <p:cNvSpPr/>
          <p:nvPr/>
        </p:nvSpPr>
        <p:spPr>
          <a:xfrm>
            <a:off x="4572000" y="4191000"/>
            <a:ext cx="1524000" cy="26073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9D951CF-15F2-4F68-80BB-7E015790D9A7}"/>
              </a:ext>
            </a:extLst>
          </p:cNvPr>
          <p:cNvSpPr/>
          <p:nvPr/>
        </p:nvSpPr>
        <p:spPr>
          <a:xfrm>
            <a:off x="2667000" y="6629400"/>
            <a:ext cx="1905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58C83B8-91B0-4836-90EB-DCEFFADFEAF9}"/>
              </a:ext>
            </a:extLst>
          </p:cNvPr>
          <p:cNvSpPr/>
          <p:nvPr/>
        </p:nvSpPr>
        <p:spPr>
          <a:xfrm>
            <a:off x="381000" y="2590800"/>
            <a:ext cx="990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CA23C92-F58D-454A-9D6E-E71F79CED914}"/>
              </a:ext>
            </a:extLst>
          </p:cNvPr>
          <p:cNvSpPr/>
          <p:nvPr/>
        </p:nvSpPr>
        <p:spPr>
          <a:xfrm>
            <a:off x="228599" y="5943600"/>
            <a:ext cx="914401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1F67AA6-4889-44C5-87A3-E116F8712E3F}"/>
              </a:ext>
            </a:extLst>
          </p:cNvPr>
          <p:cNvSpPr/>
          <p:nvPr/>
        </p:nvSpPr>
        <p:spPr>
          <a:xfrm>
            <a:off x="7670408" y="1079718"/>
            <a:ext cx="44453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ekvatorga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bosh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meridianga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yarimsharda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1E0AB6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3FAE4FA-58C6-4DA9-B234-3BD4DE76CF49}"/>
              </a:ext>
            </a:extLst>
          </p:cNvPr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21E7A38-8656-46F6-8066-0B9DFD16D970}"/>
              </a:ext>
            </a:extLst>
          </p:cNvPr>
          <p:cNvSpPr/>
          <p:nvPr/>
        </p:nvSpPr>
        <p:spPr>
          <a:xfrm>
            <a:off x="94956" y="5598034"/>
            <a:ext cx="117863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qirg‘oqlari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yuviladigan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yagona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qit’adir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Uni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Rossiyaning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janubda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Hind,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havzasiga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dengizlari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o‘rab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1E0AB6"/>
              </a:solidFill>
            </a:endParaRPr>
          </a:p>
        </p:txBody>
      </p:sp>
      <p:pic>
        <p:nvPicPr>
          <p:cNvPr id="3076" name="Picture 4" descr="High Detailed Asia Physical Map With Labeling Royalty Free Cliparts,  Vectors, And Stock Illustration. Image 121667646.">
            <a:extLst>
              <a:ext uri="{FF2B5EF4-FFF2-40B4-BE49-F238E27FC236}">
                <a16:creationId xmlns:a16="http://schemas.microsoft.com/office/drawing/2014/main" id="{D65FFCE6-DEF6-43B5-8E6D-8A0E01902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07" y="1002323"/>
            <a:ext cx="7393693" cy="4570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64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736829-6591-4ADF-95A4-8780FF94AC0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4377507-465B-4043-97A7-A0B5800F640E}"/>
              </a:ext>
            </a:extLst>
          </p:cNvPr>
          <p:cNvSpPr/>
          <p:nvPr/>
        </p:nvSpPr>
        <p:spPr>
          <a:xfrm>
            <a:off x="256148" y="5557229"/>
            <a:ext cx="116797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Qit’aning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qatoriga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1991-yilda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mustaqillikni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qo‘lga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kiritgan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Qozog‘iston,Turkmaniston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Tojikiston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Qirg‘iziston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Ozarbayjon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Gruziya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Armaniston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2002-yilda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davlatga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aylangan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Timor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1E0AB6"/>
              </a:solidFill>
            </a:endParaRPr>
          </a:p>
        </p:txBody>
      </p:sp>
      <p:pic>
        <p:nvPicPr>
          <p:cNvPr id="4098" name="Picture 2" descr="What Are The Five Regions of Asia? - WorldAtlas">
            <a:extLst>
              <a:ext uri="{FF2B5EF4-FFF2-40B4-BE49-F238E27FC236}">
                <a16:creationId xmlns:a16="http://schemas.microsoft.com/office/drawing/2014/main" id="{3C40D3F9-11F0-48A5-A435-81E8D9A7E5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" y="899885"/>
            <a:ext cx="6787615" cy="448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032E863-1020-4B08-A91F-B15040B1945A}"/>
              </a:ext>
            </a:extLst>
          </p:cNvPr>
          <p:cNvSpPr/>
          <p:nvPr/>
        </p:nvSpPr>
        <p:spPr>
          <a:xfrm>
            <a:off x="6388178" y="1083538"/>
            <a:ext cx="573532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Osiyoning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xaritasida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Rossiyani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hisobga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olmaganda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47 ta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davlatlarning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urushidan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davrda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mustaqillikka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erishgan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1E0AB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40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28AF5A6-BCD3-452D-B3F5-AF7BC37F667B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05D19C-68D3-4C3B-B318-B4C330344D1A}"/>
              </a:ext>
            </a:extLst>
          </p:cNvPr>
          <p:cNvSpPr/>
          <p:nvPr/>
        </p:nvSpPr>
        <p:spPr>
          <a:xfrm>
            <a:off x="2101850" y="5943600"/>
            <a:ext cx="208915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65FEC5-48C8-4A58-971E-CD93FBC8CDCC}"/>
              </a:ext>
            </a:extLst>
          </p:cNvPr>
          <p:cNvSpPr/>
          <p:nvPr/>
        </p:nvSpPr>
        <p:spPr>
          <a:xfrm>
            <a:off x="3581401" y="5355828"/>
            <a:ext cx="968374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B961CF2-521A-4DF5-94D4-14905FD4414C}"/>
              </a:ext>
            </a:extLst>
          </p:cNvPr>
          <p:cNvSpPr/>
          <p:nvPr/>
        </p:nvSpPr>
        <p:spPr>
          <a:xfrm>
            <a:off x="0" y="6324600"/>
            <a:ext cx="10668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73D42FB-F619-4C50-AC31-45D346F40C56}"/>
              </a:ext>
            </a:extLst>
          </p:cNvPr>
          <p:cNvSpPr/>
          <p:nvPr/>
        </p:nvSpPr>
        <p:spPr>
          <a:xfrm>
            <a:off x="2819400" y="990600"/>
            <a:ext cx="12192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81A9E5F-75A1-46B9-8CCB-7AA8FA351EF9}"/>
              </a:ext>
            </a:extLst>
          </p:cNvPr>
          <p:cNvSpPr/>
          <p:nvPr/>
        </p:nvSpPr>
        <p:spPr>
          <a:xfrm>
            <a:off x="76200" y="1149120"/>
            <a:ext cx="4271889" cy="5508018"/>
          </a:xfrm>
          <a:prstGeom prst="rect">
            <a:avLst/>
          </a:prstGeom>
          <a:ln>
            <a:solidFill>
              <a:srgbClr val="1E0AB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maydoniga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Rossiya,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jahonning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10 ta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qatoriga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Yana 4 ta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Saudiya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Arabistoni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Indoneziya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Mongoliyaning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km dan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2" name="AutoShape 2" descr="Asia - Lessons - Tes Teach">
            <a:extLst>
              <a:ext uri="{FF2B5EF4-FFF2-40B4-BE49-F238E27FC236}">
                <a16:creationId xmlns:a16="http://schemas.microsoft.com/office/drawing/2014/main" id="{203002CA-AFAC-4003-9873-99B7B6729C1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5E0FD6-8204-41FA-B62C-4F348CF9F1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9049" y="1066800"/>
            <a:ext cx="7706751" cy="5672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5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What Are The Five Regions of Asia? - WorldAtlas">
            <a:extLst>
              <a:ext uri="{FF2B5EF4-FFF2-40B4-BE49-F238E27FC236}">
                <a16:creationId xmlns:a16="http://schemas.microsoft.com/office/drawing/2014/main" id="{5B985D9F-DE66-4234-9DD7-E43F10791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1"/>
            <a:ext cx="6705600" cy="5473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9A61C53-9F2F-48D1-AF58-A9E1336DC2CF}"/>
              </a:ext>
            </a:extLst>
          </p:cNvPr>
          <p:cNvSpPr/>
          <p:nvPr/>
        </p:nvSpPr>
        <p:spPr>
          <a:xfrm>
            <a:off x="6705600" y="1035811"/>
            <a:ext cx="5334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500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km dan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ziyod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Pokiston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Afg‘oniston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Myanma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Yaman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Tailand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km dan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ta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Bahrayn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Singapur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Maldiv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Yevropaga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BCD152B-8969-452A-B576-74174E6F5CDD}"/>
              </a:ext>
            </a:extLst>
          </p:cNvPr>
          <p:cNvSpPr/>
          <p:nvPr/>
        </p:nvSpPr>
        <p:spPr>
          <a:xfrm>
            <a:off x="3581400" y="914400"/>
            <a:ext cx="1676400" cy="6241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736829-6591-4ADF-95A4-8780FF94AC0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45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EEB2273-E9A7-49CA-81C5-89E855070F61}"/>
              </a:ext>
            </a:extLst>
          </p:cNvPr>
          <p:cNvSpPr/>
          <p:nvPr/>
        </p:nvSpPr>
        <p:spPr>
          <a:xfrm>
            <a:off x="7848600" y="1066800"/>
            <a:ext cx="4191000" cy="556260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davlatlarining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aksariyatida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dengizga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bevosita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ayrimlari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Malayziya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Singapur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serqatnov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bo‘g‘izlar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bo‘yida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2DAA26F-A3E8-43AE-B082-F7270A0286F6}"/>
              </a:ext>
            </a:extLst>
          </p:cNvPr>
          <p:cNvSpPr/>
          <p:nvPr/>
        </p:nvSpPr>
        <p:spPr>
          <a:xfrm>
            <a:off x="152400" y="990600"/>
            <a:ext cx="914400" cy="137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C8B344B-BE4A-4297-B085-E0B00828B126}"/>
              </a:ext>
            </a:extLst>
          </p:cNvPr>
          <p:cNvSpPr/>
          <p:nvPr/>
        </p:nvSpPr>
        <p:spPr>
          <a:xfrm>
            <a:off x="2438400" y="2057400"/>
            <a:ext cx="9144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89DE639-DF5C-4CDC-84C0-65FF6046BE02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F4C4C82-1A9F-4378-B070-8420D5150394}"/>
              </a:ext>
            </a:extLst>
          </p:cNvPr>
          <p:cNvSpPr/>
          <p:nvPr/>
        </p:nvSpPr>
        <p:spPr>
          <a:xfrm>
            <a:off x="152400" y="990600"/>
            <a:ext cx="1219200" cy="137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Ирак, Сирия, Турция... Кто следующий?">
            <a:extLst>
              <a:ext uri="{FF2B5EF4-FFF2-40B4-BE49-F238E27FC236}">
                <a16:creationId xmlns:a16="http://schemas.microsoft.com/office/drawing/2014/main" id="{3AEF0679-923F-4E69-94A2-70E3CB6076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4" t="4445" r="2091" b="17778"/>
          <a:stretch/>
        </p:blipFill>
        <p:spPr bwMode="auto">
          <a:xfrm>
            <a:off x="152400" y="1020570"/>
            <a:ext cx="7543800" cy="5608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232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6934200" y="3314805"/>
            <a:ext cx="5154637" cy="118099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davlatlaridan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orollarda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– 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Indoneziya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Filippin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Timor,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Singapur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Shri-Lanka,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Maldiv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Kipr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Bahrayn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13 ta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ichkarisida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sobiq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Ittifoq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tarkibidan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Jahonning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kontinental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davlatlaridan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ikkitasi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Mongoliya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aynan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E17E613-F17B-43D7-AD42-BF9E96C6122D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Brunei Map Of Asia Gallery - World Maps Africa">
            <a:extLst>
              <a:ext uri="{FF2B5EF4-FFF2-40B4-BE49-F238E27FC236}">
                <a16:creationId xmlns:a16="http://schemas.microsoft.com/office/drawing/2014/main" id="{BFED521D-DA72-4B25-8340-D9C835D786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" t="3333" r="4149" b="6667"/>
          <a:stretch/>
        </p:blipFill>
        <p:spPr bwMode="auto">
          <a:xfrm>
            <a:off x="0" y="914400"/>
            <a:ext cx="6831037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7506286" y="1828800"/>
            <a:ext cx="4533314" cy="23622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Qit’adagi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47 ta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davlatdan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34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13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monarxiya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boshqaruv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shakliga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ta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mutlaq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monarxiyalaridan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Saudiya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Arabistoni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Ummon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Qatar,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Bruney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040F66D-663D-49CE-B2C3-B7B88501BB1E}"/>
              </a:ext>
            </a:extLst>
          </p:cNvPr>
          <p:cNvSpPr/>
          <p:nvPr/>
        </p:nvSpPr>
        <p:spPr>
          <a:xfrm>
            <a:off x="76200" y="5334000"/>
            <a:ext cx="12039600" cy="1384995"/>
          </a:xfrm>
          <a:prstGeom prst="rect">
            <a:avLst/>
          </a:prstGeom>
          <a:ln>
            <a:solidFill>
              <a:srgbClr val="1E0AB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Ma’muriy-hududiy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Osiyodagi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ta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tuzilishga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Pokiston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Myanma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Iroq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Malayziya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Nepal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Birlashgan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Arab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Amirliklari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D3ACA8C-E820-4616-8E1E-D97F29BFA7B0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my map of asia">
            <a:extLst>
              <a:ext uri="{FF2B5EF4-FFF2-40B4-BE49-F238E27FC236}">
                <a16:creationId xmlns:a16="http://schemas.microsoft.com/office/drawing/2014/main" id="{551C1425-6D07-4FCE-83D0-CDEC64349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14400"/>
            <a:ext cx="7430086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92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3836</TotalTime>
  <Words>765</Words>
  <Application>Microsoft Office PowerPoint</Application>
  <PresentationFormat>Широкоэкранный</PresentationFormat>
  <Paragraphs>49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ПРВ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359</cp:revision>
  <dcterms:created xsi:type="dcterms:W3CDTF">2020-06-30T15:34:35Z</dcterms:created>
  <dcterms:modified xsi:type="dcterms:W3CDTF">2021-02-19T09:17:25Z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