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20"/>
  </p:notesMasterIdLst>
  <p:sldIdLst>
    <p:sldId id="287" r:id="rId4"/>
    <p:sldId id="261" r:id="rId5"/>
    <p:sldId id="370" r:id="rId6"/>
    <p:sldId id="310" r:id="rId7"/>
    <p:sldId id="1410" r:id="rId8"/>
    <p:sldId id="1411" r:id="rId9"/>
    <p:sldId id="371" r:id="rId10"/>
    <p:sldId id="315" r:id="rId11"/>
    <p:sldId id="336" r:id="rId12"/>
    <p:sldId id="316" r:id="rId13"/>
    <p:sldId id="338" r:id="rId14"/>
    <p:sldId id="1407" r:id="rId15"/>
    <p:sldId id="1412" r:id="rId16"/>
    <p:sldId id="1413" r:id="rId17"/>
    <p:sldId id="1414" r:id="rId18"/>
    <p:sldId id="296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FFFF66"/>
    <a:srgbClr val="F7B7F2"/>
    <a:srgbClr val="000000"/>
    <a:srgbClr val="FFFFFF"/>
    <a:srgbClr val="D4B9E9"/>
    <a:srgbClr val="CCCC00"/>
    <a:srgbClr val="2365C7"/>
    <a:srgbClr val="FCCE7C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677414" y="1524000"/>
            <a:ext cx="7477179" cy="37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0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000" b="1" dirty="0">
                <a:solidFill>
                  <a:srgbClr val="1E0AB6"/>
                </a:solidFill>
              </a:rPr>
              <a:t>: Rossiya </a:t>
            </a:r>
            <a:r>
              <a:rPr lang="en-US" altLang="ru-RU" sz="6000" b="1" dirty="0" err="1">
                <a:solidFill>
                  <a:srgbClr val="1E0AB6"/>
                </a:solidFill>
              </a:rPr>
              <a:t>Federatsiyasi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xo‘jaligi</a:t>
            </a:r>
            <a:endParaRPr lang="ru-RU" altLang="ru-RU" sz="60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pic>
        <p:nvPicPr>
          <p:cNvPr id="2" name="Picture 2" descr="Россия — Википедия">
            <a:extLst>
              <a:ext uri="{FF2B5EF4-FFF2-40B4-BE49-F238E27FC236}">
                <a16:creationId xmlns:a16="http://schemas.microsoft.com/office/drawing/2014/main" id="{5FA404A0-4D50-4F23-82DE-0BE043CB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19226"/>
            <a:ext cx="4218414" cy="42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917944" y="5683533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105018-4C57-4861-B5F1-62680D51367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060C01CA-A80C-4B27-A896-D062F9A9E5AC}"/>
              </a:ext>
            </a:extLst>
          </p:cNvPr>
          <p:cNvSpPr/>
          <p:nvPr/>
        </p:nvSpPr>
        <p:spPr>
          <a:xfrm>
            <a:off x="380707" y="915572"/>
            <a:ext cx="11811293" cy="1447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fondiga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foydalaniladigan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unumli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 dan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ziyodroq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xolos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247283-0EF6-41EF-A719-DDD2189C83A6}"/>
              </a:ext>
            </a:extLst>
          </p:cNvPr>
          <p:cNvSpPr/>
          <p:nvPr/>
        </p:nvSpPr>
        <p:spPr>
          <a:xfrm>
            <a:off x="7368545" y="3429000"/>
            <a:ext cx="403855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E5F71F-4C42-4C33-BC7E-6001E7A2BE7A}"/>
              </a:ext>
            </a:extLst>
          </p:cNvPr>
          <p:cNvSpPr/>
          <p:nvPr/>
        </p:nvSpPr>
        <p:spPr>
          <a:xfrm>
            <a:off x="7467600" y="34290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Сельское хозяйство – Власть – Коммерсантъ">
            <a:extLst>
              <a:ext uri="{FF2B5EF4-FFF2-40B4-BE49-F238E27FC236}">
                <a16:creationId xmlns:a16="http://schemas.microsoft.com/office/drawing/2014/main" id="{4FA3AB86-7743-4ED9-A08A-4CFFA6814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b="23771"/>
          <a:stretch/>
        </p:blipFill>
        <p:spPr bwMode="auto">
          <a:xfrm>
            <a:off x="2285999" y="2475764"/>
            <a:ext cx="7620000" cy="41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01D7BE-9832-4130-8B37-0976668AA529}"/>
              </a:ext>
            </a:extLst>
          </p:cNvPr>
          <p:cNvSpPr/>
          <p:nvPr/>
        </p:nvSpPr>
        <p:spPr>
          <a:xfrm>
            <a:off x="6971130" y="953648"/>
            <a:ext cx="49922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donchilikdir</a:t>
            </a:r>
            <a:r>
              <a:rPr lang="en-US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janubi-g‘arbini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o‘rmon-dasht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zonalarida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yalpi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0E5E2C-B8F6-4799-ABC0-37BF09AA8ACC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Земельный фонд Российской Федерации">
            <a:extLst>
              <a:ext uri="{FF2B5EF4-FFF2-40B4-BE49-F238E27FC236}">
                <a16:creationId xmlns:a16="http://schemas.microsoft.com/office/drawing/2014/main" id="{1B804AF0-3E0F-43C3-9584-8A2ABC893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7"/>
          <a:stretch/>
        </p:blipFill>
        <p:spPr bwMode="auto">
          <a:xfrm>
            <a:off x="0" y="1071366"/>
            <a:ext cx="7239001" cy="41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AC2699-839C-416B-B686-1D7B97125189}"/>
              </a:ext>
            </a:extLst>
          </p:cNvPr>
          <p:cNvSpPr/>
          <p:nvPr/>
        </p:nvSpPr>
        <p:spPr>
          <a:xfrm>
            <a:off x="228600" y="5456159"/>
            <a:ext cx="1173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qandlavlagi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kartoshka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kungaboqar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zig‘ir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CCE2F4-2BB6-4741-A6AF-EFDFFA0CD6B1}"/>
              </a:ext>
            </a:extLst>
          </p:cNvPr>
          <p:cNvSpPr/>
          <p:nvPr/>
        </p:nvSpPr>
        <p:spPr>
          <a:xfrm>
            <a:off x="3352800" y="5047145"/>
            <a:ext cx="2514600" cy="235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72FB36-A6BA-4D9B-A702-992E20CAD3B8}"/>
              </a:ext>
            </a:extLst>
          </p:cNvPr>
          <p:cNvSpPr/>
          <p:nvPr/>
        </p:nvSpPr>
        <p:spPr>
          <a:xfrm>
            <a:off x="914400" y="3962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64E69A-42F0-4747-AEB9-C9FAE0DD5D96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0" y="5181600"/>
            <a:ext cx="12192000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qoramolchilik</a:t>
            </a:r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cho‘chqachilik</a:t>
            </a:r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parrandachilik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bug‘uchilik</a:t>
            </a:r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ovlash</a:t>
            </a:r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Oxota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Yapon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Barens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Boltiq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dengizlarida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3D7412-2BB2-4535-B7D9-413B19AA2469}"/>
              </a:ext>
            </a:extLst>
          </p:cNvPr>
          <p:cNvSpPr/>
          <p:nvPr/>
        </p:nvSpPr>
        <p:spPr>
          <a:xfrm>
            <a:off x="6477000" y="41910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Животноводство России">
            <a:extLst>
              <a:ext uri="{FF2B5EF4-FFF2-40B4-BE49-F238E27FC236}">
                <a16:creationId xmlns:a16="http://schemas.microsoft.com/office/drawing/2014/main" id="{EB4BC049-7539-4CE0-A1A4-8E3E6311F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 bwMode="auto">
          <a:xfrm>
            <a:off x="365125" y="1089660"/>
            <a:ext cx="6721475" cy="37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E67D77-5701-4661-B963-74A958B6EDFB}"/>
              </a:ext>
            </a:extLst>
          </p:cNvPr>
          <p:cNvSpPr/>
          <p:nvPr/>
        </p:nvSpPr>
        <p:spPr>
          <a:xfrm>
            <a:off x="685800" y="4191000"/>
            <a:ext cx="1828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Животноводство России: развитие продовольственной безопасности">
            <a:extLst>
              <a:ext uri="{FF2B5EF4-FFF2-40B4-BE49-F238E27FC236}">
                <a16:creationId xmlns:a16="http://schemas.microsoft.com/office/drawing/2014/main" id="{47DE3C37-C651-4A08-AD6C-E58A551A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54" y="994676"/>
            <a:ext cx="4680646" cy="35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01D7BE-9832-4130-8B37-0976668AA529}"/>
              </a:ext>
            </a:extLst>
          </p:cNvPr>
          <p:cNvSpPr/>
          <p:nvPr/>
        </p:nvSpPr>
        <p:spPr>
          <a:xfrm>
            <a:off x="6850966" y="1216918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tabiiy-iqlim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Temir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Rossiya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keying 2-o‘rinni,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elektrlashtirilgan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temir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1-o‘rinni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0E5E2C-B8F6-4799-ABC0-37BF09AA8ACC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AC2699-839C-416B-B686-1D7B97125189}"/>
              </a:ext>
            </a:extLst>
          </p:cNvPr>
          <p:cNvSpPr/>
          <p:nvPr/>
        </p:nvSpPr>
        <p:spPr>
          <a:xfrm>
            <a:off x="228599" y="5638439"/>
            <a:ext cx="1173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Moskvani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Vladivostok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bog‘laydigan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Transsibir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CCE2F4-2BB6-4741-A6AF-EFDFFA0CD6B1}"/>
              </a:ext>
            </a:extLst>
          </p:cNvPr>
          <p:cNvSpPr/>
          <p:nvPr/>
        </p:nvSpPr>
        <p:spPr>
          <a:xfrm>
            <a:off x="3352800" y="5047145"/>
            <a:ext cx="2514600" cy="235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72FB36-A6BA-4D9B-A702-992E20CAD3B8}"/>
              </a:ext>
            </a:extLst>
          </p:cNvPr>
          <p:cNvSpPr/>
          <p:nvPr/>
        </p:nvSpPr>
        <p:spPr>
          <a:xfrm>
            <a:off x="914400" y="3962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Грузоперевозки по России, доставка груза попутно - перевозки догрузом">
            <a:extLst>
              <a:ext uri="{FF2B5EF4-FFF2-40B4-BE49-F238E27FC236}">
                <a16:creationId xmlns:a16="http://schemas.microsoft.com/office/drawing/2014/main" id="{E4F56E88-1A51-443B-AEBA-47E98603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1095"/>
            <a:ext cx="7153786" cy="44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01D7BE-9832-4130-8B37-0976668AA529}"/>
              </a:ext>
            </a:extLst>
          </p:cNvPr>
          <p:cNvSpPr/>
          <p:nvPr/>
        </p:nvSpPr>
        <p:spPr>
          <a:xfrm>
            <a:off x="4038600" y="899085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o‘lkalarida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Volga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irmoq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endParaRPr lang="en-US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Boltiq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Azov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0E5E2C-B8F6-4799-ABC0-37BF09AA8ACC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AC2699-839C-416B-B686-1D7B97125189}"/>
              </a:ext>
            </a:extLst>
          </p:cNvPr>
          <p:cNvSpPr/>
          <p:nvPr/>
        </p:nvSpPr>
        <p:spPr>
          <a:xfrm>
            <a:off x="228599" y="5751823"/>
            <a:ext cx="1173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ta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(Moskva, Sankt-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Peterburg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Nijniy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Novgorod, </a:t>
            </a:r>
          </a:p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Samara, Yekaterinburg, Novosibirsk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metropoliten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CCE2F4-2BB6-4741-A6AF-EFDFFA0CD6B1}"/>
              </a:ext>
            </a:extLst>
          </p:cNvPr>
          <p:cNvSpPr/>
          <p:nvPr/>
        </p:nvSpPr>
        <p:spPr>
          <a:xfrm>
            <a:off x="3352800" y="5047145"/>
            <a:ext cx="2514600" cy="235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72FB36-A6BA-4D9B-A702-992E20CAD3B8}"/>
              </a:ext>
            </a:extLst>
          </p:cNvPr>
          <p:cNvSpPr/>
          <p:nvPr/>
        </p:nvSpPr>
        <p:spPr>
          <a:xfrm>
            <a:off x="914400" y="3962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В России собираются развивать водный транспорт">
            <a:extLst>
              <a:ext uri="{FF2B5EF4-FFF2-40B4-BE49-F238E27FC236}">
                <a16:creationId xmlns:a16="http://schemas.microsoft.com/office/drawing/2014/main" id="{8B843A49-48F8-4E2F-AB73-5882C449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0" y="990600"/>
            <a:ext cx="3867430" cy="20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чной фонд поддержит судостроение">
            <a:extLst>
              <a:ext uri="{FF2B5EF4-FFF2-40B4-BE49-F238E27FC236}">
                <a16:creationId xmlns:a16="http://schemas.microsoft.com/office/drawing/2014/main" id="{57D3CFA1-03D7-4988-A711-16735860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1" y="3136764"/>
            <a:ext cx="4613029" cy="24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Раскрыта дата запуска беспилотного метро в России — Ferra.ru">
            <a:extLst>
              <a:ext uri="{FF2B5EF4-FFF2-40B4-BE49-F238E27FC236}">
                <a16:creationId xmlns:a16="http://schemas.microsoft.com/office/drawing/2014/main" id="{342E33D9-3E20-450E-9D84-798F9FBF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429" y="3652353"/>
            <a:ext cx="2598089" cy="20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Названы самые неудобные и уродливые станции метро в России">
            <a:extLst>
              <a:ext uri="{FF2B5EF4-FFF2-40B4-BE49-F238E27FC236}">
                <a16:creationId xmlns:a16="http://schemas.microsoft.com/office/drawing/2014/main" id="{E8F2D837-F1C4-4DEA-A20F-15181DE3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04" y="4042797"/>
            <a:ext cx="3371850" cy="170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64E69A-42F0-4747-AEB9-C9FAE0DD5D96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6781800" y="2248005"/>
            <a:ext cx="5257800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ta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Shimoli-g‘arbiy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Ural,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Volgabo‘yi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Sharqdir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Экономическое районирование России — Википедия">
            <a:extLst>
              <a:ext uri="{FF2B5EF4-FFF2-40B4-BE49-F238E27FC236}">
                <a16:creationId xmlns:a16="http://schemas.microsoft.com/office/drawing/2014/main" id="{04D502A7-808D-4560-AE9F-91C2AF48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990600"/>
            <a:ext cx="6958070" cy="40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53B66F-DF02-485C-B9E2-D2B28CECF2AE}"/>
              </a:ext>
            </a:extLst>
          </p:cNvPr>
          <p:cNvSpPr/>
          <p:nvPr/>
        </p:nvSpPr>
        <p:spPr>
          <a:xfrm>
            <a:off x="266700" y="5282478"/>
            <a:ext cx="1165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tafovutlar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8623A97-AEAA-47E9-B361-C85AB06A8941}"/>
              </a:ext>
            </a:extLst>
          </p:cNvPr>
          <p:cNvCxnSpPr>
            <a:cxnSpLocks/>
          </p:cNvCxnSpPr>
          <p:nvPr/>
        </p:nvCxnSpPr>
        <p:spPr>
          <a:xfrm>
            <a:off x="5334000" y="1255407"/>
            <a:ext cx="3048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D2E5D9-320C-4B87-9F9D-5331CC218F15}"/>
              </a:ext>
            </a:extLst>
          </p:cNvPr>
          <p:cNvSpPr/>
          <p:nvPr/>
        </p:nvSpPr>
        <p:spPr>
          <a:xfrm>
            <a:off x="4343400" y="886075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B1FDAA-79BE-4771-8C0A-E020C63C1ECC}"/>
              </a:ext>
            </a:extLst>
          </p:cNvPr>
          <p:cNvSpPr/>
          <p:nvPr/>
        </p:nvSpPr>
        <p:spPr>
          <a:xfrm>
            <a:off x="3467568" y="1434770"/>
            <a:ext cx="160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FB61A08-47D2-4415-B85E-38D68193F2DC}"/>
              </a:ext>
            </a:extLst>
          </p:cNvPr>
          <p:cNvCxnSpPr>
            <a:cxnSpLocks/>
          </p:cNvCxnSpPr>
          <p:nvPr/>
        </p:nvCxnSpPr>
        <p:spPr>
          <a:xfrm>
            <a:off x="3886200" y="1804102"/>
            <a:ext cx="0" cy="558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0933E06-DD9D-491F-9375-1D4EEE2D31FD}"/>
              </a:ext>
            </a:extLst>
          </p:cNvPr>
          <p:cNvCxnSpPr>
            <a:cxnSpLocks/>
          </p:cNvCxnSpPr>
          <p:nvPr/>
        </p:nvCxnSpPr>
        <p:spPr>
          <a:xfrm flipV="1">
            <a:off x="2667000" y="4470704"/>
            <a:ext cx="182098" cy="36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3889F4-3E69-4C41-A9A4-0D5A400482C4}"/>
              </a:ext>
            </a:extLst>
          </p:cNvPr>
          <p:cNvSpPr/>
          <p:nvPr/>
        </p:nvSpPr>
        <p:spPr>
          <a:xfrm>
            <a:off x="2154514" y="483866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6CEE79D-82AC-4676-9749-9DFD5B2C9933}"/>
              </a:ext>
            </a:extLst>
          </p:cNvPr>
          <p:cNvSpPr/>
          <p:nvPr/>
        </p:nvSpPr>
        <p:spPr>
          <a:xfrm>
            <a:off x="2392383" y="1065438"/>
            <a:ext cx="114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31FF98F-3AA1-4293-B50A-CF1A4959B4B0}"/>
              </a:ext>
            </a:extLst>
          </p:cNvPr>
          <p:cNvCxnSpPr>
            <a:cxnSpLocks/>
          </p:cNvCxnSpPr>
          <p:nvPr/>
        </p:nvCxnSpPr>
        <p:spPr>
          <a:xfrm flipH="1">
            <a:off x="1905000" y="1434770"/>
            <a:ext cx="762000" cy="1206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B93E989-4153-4842-9691-071D24644330}"/>
              </a:ext>
            </a:extLst>
          </p:cNvPr>
          <p:cNvSpPr/>
          <p:nvPr/>
        </p:nvSpPr>
        <p:spPr>
          <a:xfrm>
            <a:off x="434314" y="1704416"/>
            <a:ext cx="185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Shimoli-g‘arbiy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352C8FE-64F5-4ED4-BFB4-D53F0579E50D}"/>
              </a:ext>
            </a:extLst>
          </p:cNvPr>
          <p:cNvCxnSpPr>
            <a:cxnSpLocks/>
          </p:cNvCxnSpPr>
          <p:nvPr/>
        </p:nvCxnSpPr>
        <p:spPr>
          <a:xfrm flipH="1">
            <a:off x="815418" y="2073748"/>
            <a:ext cx="373367" cy="7456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2EB53C2-10F5-4C20-AF86-E6125CA7B806}"/>
              </a:ext>
            </a:extLst>
          </p:cNvPr>
          <p:cNvSpPr/>
          <p:nvPr/>
        </p:nvSpPr>
        <p:spPr>
          <a:xfrm>
            <a:off x="1816973" y="445379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Ural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9530E06-C9F3-450D-89F3-629FC5167E12}"/>
              </a:ext>
            </a:extLst>
          </p:cNvPr>
          <p:cNvCxnSpPr>
            <a:cxnSpLocks/>
          </p:cNvCxnSpPr>
          <p:nvPr/>
        </p:nvCxnSpPr>
        <p:spPr>
          <a:xfrm flipH="1" flipV="1">
            <a:off x="1905000" y="4181682"/>
            <a:ext cx="167668" cy="294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CE6720C-3A8F-4183-9AEE-A4B854ACCC73}"/>
              </a:ext>
            </a:extLst>
          </p:cNvPr>
          <p:cNvSpPr/>
          <p:nvPr/>
        </p:nvSpPr>
        <p:spPr>
          <a:xfrm>
            <a:off x="886981" y="4638457"/>
            <a:ext cx="133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Volgabo‘yi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422DFA8-C511-401F-911F-4D908BE4644F}"/>
              </a:ext>
            </a:extLst>
          </p:cNvPr>
          <p:cNvCxnSpPr>
            <a:cxnSpLocks/>
          </p:cNvCxnSpPr>
          <p:nvPr/>
        </p:nvCxnSpPr>
        <p:spPr>
          <a:xfrm flipH="1" flipV="1">
            <a:off x="944814" y="4084693"/>
            <a:ext cx="415395" cy="588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AF9E398-A926-4D43-BEDC-C9F372CFBFCB}"/>
              </a:ext>
            </a:extLst>
          </p:cNvPr>
          <p:cNvCxnSpPr>
            <a:cxnSpLocks/>
          </p:cNvCxnSpPr>
          <p:nvPr/>
        </p:nvCxnSpPr>
        <p:spPr>
          <a:xfrm flipH="1" flipV="1">
            <a:off x="606563" y="4672878"/>
            <a:ext cx="225501" cy="367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3396A69-005C-4045-97B1-835F11F8B8C5}"/>
              </a:ext>
            </a:extLst>
          </p:cNvPr>
          <p:cNvSpPr/>
          <p:nvPr/>
        </p:nvSpPr>
        <p:spPr>
          <a:xfrm>
            <a:off x="76748" y="4974347"/>
            <a:ext cx="209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Kavkaz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FC9B725-9E65-44FD-AF84-DA2804498467}"/>
              </a:ext>
            </a:extLst>
          </p:cNvPr>
          <p:cNvSpPr/>
          <p:nvPr/>
        </p:nvSpPr>
        <p:spPr>
          <a:xfrm>
            <a:off x="266700" y="2451275"/>
            <a:ext cx="167614" cy="36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04D0D14-B457-4A97-B9D2-6154425BFB85}"/>
              </a:ext>
            </a:extLst>
          </p:cNvPr>
          <p:cNvSpPr/>
          <p:nvPr/>
        </p:nvSpPr>
        <p:spPr>
          <a:xfrm>
            <a:off x="-16293" y="1983189"/>
            <a:ext cx="115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E2AFEFE6-BC80-48A1-8729-3AAA18F23FEC}"/>
              </a:ext>
            </a:extLst>
          </p:cNvPr>
          <p:cNvCxnSpPr>
            <a:cxnSpLocks/>
          </p:cNvCxnSpPr>
          <p:nvPr/>
        </p:nvCxnSpPr>
        <p:spPr>
          <a:xfrm>
            <a:off x="190501" y="2315896"/>
            <a:ext cx="495299" cy="1006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6CDB2A3-8797-4226-9E39-1DFE7663A57E}"/>
              </a:ext>
            </a:extLst>
          </p:cNvPr>
          <p:cNvSpPr/>
          <p:nvPr/>
        </p:nvSpPr>
        <p:spPr>
          <a:xfrm>
            <a:off x="4343400" y="4848826"/>
            <a:ext cx="1608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Volga-Vyatka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0ED87A2C-EE92-4576-A4E3-0B89D626E806}"/>
              </a:ext>
            </a:extLst>
          </p:cNvPr>
          <p:cNvCxnSpPr>
            <a:cxnSpLocks/>
          </p:cNvCxnSpPr>
          <p:nvPr/>
        </p:nvCxnSpPr>
        <p:spPr>
          <a:xfrm flipH="1" flipV="1">
            <a:off x="1519468" y="3637093"/>
            <a:ext cx="2869020" cy="1300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0478298-81EB-4434-83E5-C8A9298621CF}"/>
              </a:ext>
            </a:extLst>
          </p:cNvPr>
          <p:cNvSpPr/>
          <p:nvPr/>
        </p:nvSpPr>
        <p:spPr>
          <a:xfrm>
            <a:off x="4849504" y="3015835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Qoratuproq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8443D994-6800-44EB-9F40-554CF40404F2}"/>
              </a:ext>
            </a:extLst>
          </p:cNvPr>
          <p:cNvCxnSpPr>
            <a:cxnSpLocks/>
          </p:cNvCxnSpPr>
          <p:nvPr/>
        </p:nvCxnSpPr>
        <p:spPr>
          <a:xfrm flipH="1">
            <a:off x="886981" y="3195013"/>
            <a:ext cx="3962523" cy="462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1066800"/>
            <a:ext cx="11734799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600" y="2286000"/>
            <a:ext cx="11734799" cy="650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316" name="Picture 4" descr="Карты России - политическая, физическая, контурная, географическая">
            <a:extLst>
              <a:ext uri="{FF2B5EF4-FFF2-40B4-BE49-F238E27FC236}">
                <a16:creationId xmlns:a16="http://schemas.microsoft.com/office/drawing/2014/main" id="{E70E46AE-2D4C-492E-8CCE-B42FDE6C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573567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ow to Focus on Homework with ADHD">
            <a:extLst>
              <a:ext uri="{FF2B5EF4-FFF2-40B4-BE49-F238E27FC236}">
                <a16:creationId xmlns:a16="http://schemas.microsoft.com/office/drawing/2014/main" id="{93B2570B-56E6-49BC-9029-79DC5E0F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22" y="3124200"/>
            <a:ext cx="589682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466708-E5C7-42A4-8E5F-792070597BAC}"/>
              </a:ext>
            </a:extLst>
          </p:cNvPr>
          <p:cNvSpPr/>
          <p:nvPr/>
        </p:nvSpPr>
        <p:spPr>
          <a:xfrm>
            <a:off x="76200" y="2438400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52400" y="1311573"/>
            <a:ext cx="5390271" cy="4996854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YIM 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6-o‘rinda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(2017-y.).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YIM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xarakterga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9CDBCE-EFDF-463A-A2D8-6E05D4750DC3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ntemporary Human Rights in Russia">
            <a:extLst>
              <a:ext uri="{FF2B5EF4-FFF2-40B4-BE49-F238E27FC236}">
                <a16:creationId xmlns:a16="http://schemas.microsoft.com/office/drawing/2014/main" id="{E3F99ABB-4803-4DB8-B4A8-A03A0069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1573"/>
            <a:ext cx="6477000" cy="49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DB92CE-C947-48B2-A136-13B0A4EC3BEF}"/>
              </a:ext>
            </a:extLst>
          </p:cNvPr>
          <p:cNvSpPr/>
          <p:nvPr/>
        </p:nvSpPr>
        <p:spPr>
          <a:xfrm>
            <a:off x="4572000" y="4191000"/>
            <a:ext cx="1524000" cy="260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67AA6-4889-44C5-87A3-E116F8712E3F}"/>
              </a:ext>
            </a:extLst>
          </p:cNvPr>
          <p:cNvSpPr/>
          <p:nvPr/>
        </p:nvSpPr>
        <p:spPr>
          <a:xfrm>
            <a:off x="228599" y="5012300"/>
            <a:ext cx="11734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yoqilg‘i-energetika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3-o‘rin,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2-o‘rin,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1-o‘rinda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1E0AB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FAE4FA-58C6-4DA9-B234-3BD4DE76CF49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ussia - Wikiwand">
            <a:extLst>
              <a:ext uri="{FF2B5EF4-FFF2-40B4-BE49-F238E27FC236}">
                <a16:creationId xmlns:a16="http://schemas.microsoft.com/office/drawing/2014/main" id="{29AD82A4-6ECB-4752-A4C4-3CA4F812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8448822" cy="42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377507-465B-4043-97A7-A0B5800F640E}"/>
              </a:ext>
            </a:extLst>
          </p:cNvPr>
          <p:cNvSpPr/>
          <p:nvPr/>
        </p:nvSpPr>
        <p:spPr>
          <a:xfrm>
            <a:off x="266699" y="4699412"/>
            <a:ext cx="11658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davlatdan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1E0AB6"/>
              </a:solidFill>
            </a:endParaRPr>
          </a:p>
        </p:txBody>
      </p:sp>
      <p:pic>
        <p:nvPicPr>
          <p:cNvPr id="3074" name="Picture 2" descr="थाहा खबर: तेह्र नेपाली रसियामा तीन महिनादेखि अलपत्र">
            <a:extLst>
              <a:ext uri="{FF2B5EF4-FFF2-40B4-BE49-F238E27FC236}">
                <a16:creationId xmlns:a16="http://schemas.microsoft.com/office/drawing/2014/main" id="{47EDAE20-6047-40E3-997C-D65F60D4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" y="1116083"/>
            <a:ext cx="5732585" cy="3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B02CA5-A856-4ADC-85EA-D452F08C132D}"/>
              </a:ext>
            </a:extLst>
          </p:cNvPr>
          <p:cNvSpPr/>
          <p:nvPr/>
        </p:nvSpPr>
        <p:spPr>
          <a:xfrm>
            <a:off x="9036792" y="1100843"/>
            <a:ext cx="3155208" cy="351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3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3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а Западной Сибири. Полуосторов Ямал. Ямал на карте России. Где  находится Бованенковское месторождение. Западная Сибирь. Сайт. Ямал на  карте России. Картинка. Фото. Где находится Западно-сибирская равнина.  Картинка. Реферат. Где находится Тюмень ...">
            <a:extLst>
              <a:ext uri="{FF2B5EF4-FFF2-40B4-BE49-F238E27FC236}">
                <a16:creationId xmlns:a16="http://schemas.microsoft.com/office/drawing/2014/main" id="{D0E8C702-D319-40DB-BC9A-4DF155B4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92" y="1100843"/>
            <a:ext cx="3155208" cy="35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AF5A6-BCD3-452D-B3F5-AF7BC37F667B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Elektroenergetika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8001002" y="990600"/>
            <a:ext cx="3991830" cy="5626560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AQSH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to‘rtinchi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stansiyalarida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(65 % dan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16 %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hissasi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18 %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Моя Энергия: Энергетика России">
            <a:extLst>
              <a:ext uri="{FF2B5EF4-FFF2-40B4-BE49-F238E27FC236}">
                <a16:creationId xmlns:a16="http://schemas.microsoft.com/office/drawing/2014/main" id="{A68E4186-3680-49DA-ABF2-EB0AA41E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" y="1371600"/>
            <a:ext cx="7906746" cy="47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6388178" y="1035811"/>
            <a:ext cx="56514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Rossiya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tarmoqlaridan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Rossiya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temir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rudasini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4-o‘rin,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eritish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5-o‘rin,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4-o‘rinda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(2016-y.). 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39F7B1-598E-413C-90F1-8634C1B12674}"/>
              </a:ext>
            </a:extLst>
          </p:cNvPr>
          <p:cNvSpPr/>
          <p:nvPr/>
        </p:nvSpPr>
        <p:spPr>
          <a:xfrm>
            <a:off x="190500" y="5012545"/>
            <a:ext cx="1181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tonnadan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eritilib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tonnaga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rudasi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Kuznetsk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Magnitogorsk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Kursk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anomaliyasiga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tayanadi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 descr="Черная металлургия России - Презентации по географии">
            <a:extLst>
              <a:ext uri="{FF2B5EF4-FFF2-40B4-BE49-F238E27FC236}">
                <a16:creationId xmlns:a16="http://schemas.microsoft.com/office/drawing/2014/main" id="{9F74A043-6C6B-4539-8750-9952B7CFE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889" r="4167" b="22222"/>
          <a:stretch/>
        </p:blipFill>
        <p:spPr bwMode="auto">
          <a:xfrm>
            <a:off x="190501" y="1112191"/>
            <a:ext cx="6362699" cy="38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622C18-4135-4351-8587-821941A42C83}"/>
              </a:ext>
            </a:extLst>
          </p:cNvPr>
          <p:cNvSpPr/>
          <p:nvPr/>
        </p:nvSpPr>
        <p:spPr>
          <a:xfrm>
            <a:off x="152400" y="4419600"/>
            <a:ext cx="1371600" cy="60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оссия - страна, обладающая мощной цветной металлургией. Металлургический  комплекс Российской Федера | Direct Economic">
            <a:extLst>
              <a:ext uri="{FF2B5EF4-FFF2-40B4-BE49-F238E27FC236}">
                <a16:creationId xmlns:a16="http://schemas.microsoft.com/office/drawing/2014/main" id="{5F00B698-B28D-49BF-B0CF-3C3DCA71D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39"/>
          <a:stretch/>
        </p:blipFill>
        <p:spPr bwMode="auto">
          <a:xfrm>
            <a:off x="152401" y="914400"/>
            <a:ext cx="60198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6477000" y="1066800"/>
            <a:ext cx="5562600" cy="5562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sanoatiga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nikel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mis,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qo‘rg‘oshin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nikelni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2-o‘rin,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1-o‘rinda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(2016-y.).</a:t>
            </a:r>
            <a:endParaRPr lang="ru-RU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5334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8B344B-BE4A-4297-B085-E0B00828B126}"/>
              </a:ext>
            </a:extLst>
          </p:cNvPr>
          <p:cNvSpPr/>
          <p:nvPr/>
        </p:nvSpPr>
        <p:spPr>
          <a:xfrm>
            <a:off x="2438400" y="2057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32B7B4-250C-4859-831D-B73E22C5C5F5}"/>
              </a:ext>
            </a:extLst>
          </p:cNvPr>
          <p:cNvSpPr/>
          <p:nvPr/>
        </p:nvSpPr>
        <p:spPr>
          <a:xfrm>
            <a:off x="110197" y="5105400"/>
            <a:ext cx="6324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qazishda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3-o‘rinda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metallurgiyaning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ko‘rsatmoqda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Yenisey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Angara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daryolarida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GESlarning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4C4C82-1A9F-4378-B070-8420D5150394}"/>
              </a:ext>
            </a:extLst>
          </p:cNvPr>
          <p:cNvSpPr/>
          <p:nvPr/>
        </p:nvSpPr>
        <p:spPr>
          <a:xfrm>
            <a:off x="152400" y="-533400"/>
            <a:ext cx="1219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9145B8-73FF-422F-ADC1-6FB998F49CC9}"/>
              </a:ext>
            </a:extLst>
          </p:cNvPr>
          <p:cNvSpPr/>
          <p:nvPr/>
        </p:nvSpPr>
        <p:spPr>
          <a:xfrm>
            <a:off x="152400" y="762000"/>
            <a:ext cx="24384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9DE639-DF5C-4CDC-84C0-65FF6046BE02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ABF2F1-3917-43DD-99AC-7936A2CC2085}"/>
              </a:ext>
            </a:extLst>
          </p:cNvPr>
          <p:cNvSpPr/>
          <p:nvPr/>
        </p:nvSpPr>
        <p:spPr>
          <a:xfrm>
            <a:off x="304800" y="3810001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0283C8-7F7B-44EE-A3AA-1DFEE2280513}"/>
              </a:ext>
            </a:extLst>
          </p:cNvPr>
          <p:cNvSpPr/>
          <p:nvPr/>
        </p:nvSpPr>
        <p:spPr>
          <a:xfrm>
            <a:off x="2209800" y="4267201"/>
            <a:ext cx="6096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ография машиностроение России - География - 8 класс">
            <a:extLst>
              <a:ext uri="{FF2B5EF4-FFF2-40B4-BE49-F238E27FC236}">
                <a16:creationId xmlns:a16="http://schemas.microsoft.com/office/drawing/2014/main" id="{305BD0D0-63A7-43AA-817D-D86F2D108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1667"/>
          <a:stretch/>
        </p:blipFill>
        <p:spPr bwMode="auto">
          <a:xfrm>
            <a:off x="0" y="1066800"/>
            <a:ext cx="7112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6674338" y="3266174"/>
            <a:ext cx="5484837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aviakosmik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qurilmalari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dastgohlarni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ixtisoslashgan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36F8DF-B709-4FD8-9255-ABC3818F0953}"/>
              </a:ext>
            </a:extLst>
          </p:cNvPr>
          <p:cNvSpPr/>
          <p:nvPr/>
        </p:nvSpPr>
        <p:spPr>
          <a:xfrm>
            <a:off x="762000" y="4191000"/>
            <a:ext cx="144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2BDE9F-20F7-49C6-96CE-D098FC99AE5C}"/>
              </a:ext>
            </a:extLst>
          </p:cNvPr>
          <p:cNvSpPr/>
          <p:nvPr/>
        </p:nvSpPr>
        <p:spPr>
          <a:xfrm>
            <a:off x="73855" y="5257800"/>
            <a:ext cx="6707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Tolyatti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shahridagi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AvtoVAZ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korxonasi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6781800" y="2667000"/>
            <a:ext cx="5384410" cy="2362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3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o‘g‘itlar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o‘g‘itlarni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Xitoydan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2-o‘rinni </a:t>
            </a:r>
            <a:r>
              <a:rPr lang="en-US" sz="3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3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(2016-y.).</a:t>
            </a:r>
            <a:endParaRPr lang="ru-RU" sz="3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3ACA8C-E820-4616-8E1E-D97F29BFA7B0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Химическая промышленность - online presentation">
            <a:extLst>
              <a:ext uri="{FF2B5EF4-FFF2-40B4-BE49-F238E27FC236}">
                <a16:creationId xmlns:a16="http://schemas.microsoft.com/office/drawing/2014/main" id="{15897563-E0B6-4080-9A7B-7FD53CDFF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4445" r="2500" b="11111"/>
          <a:stretch/>
        </p:blipFill>
        <p:spPr bwMode="auto">
          <a:xfrm>
            <a:off x="41030" y="990600"/>
            <a:ext cx="682388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924</Words>
  <Application>Microsoft Office PowerPoint</Application>
  <PresentationFormat>Широкоэкранный</PresentationFormat>
  <Paragraphs>73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ПРВ</vt:lpstr>
      <vt:lpstr>Презентация PowerPoint</vt:lpstr>
      <vt:lpstr>ПРВ</vt:lpstr>
      <vt:lpstr>ПРВ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363</cp:revision>
  <dcterms:created xsi:type="dcterms:W3CDTF">2020-06-30T15:34:35Z</dcterms:created>
  <dcterms:modified xsi:type="dcterms:W3CDTF">2021-02-19T09:23:30Z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