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19"/>
  </p:notesMasterIdLst>
  <p:sldIdLst>
    <p:sldId id="287" r:id="rId4"/>
    <p:sldId id="269" r:id="rId5"/>
    <p:sldId id="261" r:id="rId6"/>
    <p:sldId id="370" r:id="rId7"/>
    <p:sldId id="310" r:id="rId8"/>
    <p:sldId id="1410" r:id="rId9"/>
    <p:sldId id="1411" r:id="rId10"/>
    <p:sldId id="371" r:id="rId11"/>
    <p:sldId id="315" r:id="rId12"/>
    <p:sldId id="336" r:id="rId13"/>
    <p:sldId id="316" r:id="rId14"/>
    <p:sldId id="338" r:id="rId15"/>
    <p:sldId id="1407" r:id="rId16"/>
    <p:sldId id="390" r:id="rId17"/>
    <p:sldId id="296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7B7F2"/>
    <a:srgbClr val="000000"/>
    <a:srgbClr val="FFFFFF"/>
    <a:srgbClr val="FFFF66"/>
    <a:srgbClr val="D4B9E9"/>
    <a:srgbClr val="CCCC00"/>
    <a:srgbClr val="2365C7"/>
    <a:srgbClr val="FCCE7C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E8D26-06B8-492B-82EC-85C23B11E79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BEB70F-C82F-40FB-BA19-F8E425CC5D9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Rossiya </a:t>
          </a:r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Federatsiyasi</a:t>
          </a:r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jihatidan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Osiyoda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8F891D2D-D3DD-4A8C-985C-3396ABD7BDC9}" type="parTrans" cxnId="{0A280C9B-DDA7-4565-A6B6-DFE30B6ADAFD}">
      <dgm:prSet/>
      <dgm:spPr/>
      <dgm:t>
        <a:bodyPr/>
        <a:lstStyle/>
        <a:p>
          <a:endParaRPr lang="en-US"/>
        </a:p>
      </dgm:t>
    </dgm:pt>
    <dgm:pt modelId="{020C7F45-C5E5-479E-B0C6-F5F899F73DBE}" type="sibTrans" cxnId="{0A280C9B-DDA7-4565-A6B6-DFE30B6ADAF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D011D27-0F4F-489F-B1B9-7C1722C3BA3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Rossiyaning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Osiyodagi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qismlarini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Ural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tog‘lari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Kaspiy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Azov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dengizlari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o‘rtasidagi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Kuma-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Manich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botig‘i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ajratib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171728E-5E07-4134-B280-B2AE40BD32C9}" type="parTrans" cxnId="{155CF8C5-2001-4C4B-B65B-E50FFC4B2DB6}">
      <dgm:prSet/>
      <dgm:spPr/>
      <dgm:t>
        <a:bodyPr/>
        <a:lstStyle/>
        <a:p>
          <a:endParaRPr lang="en-US"/>
        </a:p>
      </dgm:t>
    </dgm:pt>
    <dgm:pt modelId="{2491C745-F862-4814-B7DF-4157107F88BC}" type="sibTrans" cxnId="{155CF8C5-2001-4C4B-B65B-E50FFC4B2DB6}">
      <dgm:prSet/>
      <dgm:spPr/>
      <dgm:t>
        <a:bodyPr/>
        <a:lstStyle/>
        <a:p>
          <a:endParaRPr lang="en-US"/>
        </a:p>
      </dgm:t>
    </dgm:pt>
    <dgm:pt modelId="{48487395-8ACB-4E0F-B85E-EDD4BB7A4E6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Rossiya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Muz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Tinch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Atlantika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okeanlarining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havzalariga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tegishli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12 ta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yuviladi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Ta’kidlash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kerakki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3 ta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birdaniga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uchta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okeanga</a:t>
          </a:r>
          <a:r>
            <a:rPr lang="en-US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3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chiqish  imkoniyatiga ega – Rossiya, AQSH va Kanada. </a:t>
          </a:r>
          <a:endParaRPr lang="en-US" sz="3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0702C-3B1D-41B1-874B-D1DA4D5AE39F}" type="sibTrans" cxnId="{13FC14DD-6FEF-4D3F-8903-A5C71F9CF5AC}">
      <dgm:prSet/>
      <dgm:spPr/>
      <dgm:t>
        <a:bodyPr/>
        <a:lstStyle/>
        <a:p>
          <a:endParaRPr lang="en-US"/>
        </a:p>
      </dgm:t>
    </dgm:pt>
    <dgm:pt modelId="{67FCFB37-6C3D-4D15-A54A-7C9F110FF139}" type="parTrans" cxnId="{13FC14DD-6FEF-4D3F-8903-A5C71F9CF5AC}">
      <dgm:prSet/>
      <dgm:spPr/>
      <dgm:t>
        <a:bodyPr/>
        <a:lstStyle/>
        <a:p>
          <a:endParaRPr lang="en-US"/>
        </a:p>
      </dgm:t>
    </dgm:pt>
    <dgm:pt modelId="{7BD4E1A8-1158-4473-895C-F77D54689AD5}" type="pres">
      <dgm:prSet presAssocID="{B4EE8D26-06B8-492B-82EC-85C23B11E795}" presName="Name0" presStyleCnt="0">
        <dgm:presLayoutVars>
          <dgm:dir/>
          <dgm:resizeHandles val="exact"/>
        </dgm:presLayoutVars>
      </dgm:prSet>
      <dgm:spPr/>
    </dgm:pt>
    <dgm:pt modelId="{43D04DB3-9B56-45BD-94B9-6B9B5BF26B6C}" type="pres">
      <dgm:prSet presAssocID="{B4EE8D26-06B8-492B-82EC-85C23B11E795}" presName="cycle" presStyleCnt="0"/>
      <dgm:spPr/>
    </dgm:pt>
    <dgm:pt modelId="{E2188672-5CD2-4174-A729-977C588A94C8}" type="pres">
      <dgm:prSet presAssocID="{40BEB70F-C82F-40FB-BA19-F8E425CC5D9C}" presName="nodeFirstNode" presStyleLbl="node1" presStyleIdx="0" presStyleCnt="3" custScaleX="288658" custScaleY="69612" custRadScaleRad="101191" custRadScaleInc="-1703">
        <dgm:presLayoutVars>
          <dgm:bulletEnabled val="1"/>
        </dgm:presLayoutVars>
      </dgm:prSet>
      <dgm:spPr/>
    </dgm:pt>
    <dgm:pt modelId="{E11DF7EC-239B-4DAB-9A03-E44C43BBE2BF}" type="pres">
      <dgm:prSet presAssocID="{020C7F45-C5E5-479E-B0C6-F5F899F73DBE}" presName="sibTransFirstNode" presStyleLbl="bgShp" presStyleIdx="0" presStyleCnt="1" custFlipVert="1" custFlipHor="1" custScaleX="869" custScaleY="4957" custLinFactNeighborX="40996" custLinFactNeighborY="19466"/>
      <dgm:spPr/>
    </dgm:pt>
    <dgm:pt modelId="{F050F393-86D0-4D66-B4B7-F048FB9AA2CC}" type="pres">
      <dgm:prSet presAssocID="{ED011D27-0F4F-489F-B1B9-7C1722C3BA34}" presName="nodeFollowingNodes" presStyleLbl="node1" presStyleIdx="1" presStyleCnt="3" custScaleX="284323" custScaleY="72089" custRadScaleRad="29335" custRadScaleInc="-136680">
        <dgm:presLayoutVars>
          <dgm:bulletEnabled val="1"/>
        </dgm:presLayoutVars>
      </dgm:prSet>
      <dgm:spPr/>
    </dgm:pt>
    <dgm:pt modelId="{2D20586A-62F6-4977-AEC0-27C1A016B116}" type="pres">
      <dgm:prSet presAssocID="{48487395-8ACB-4E0F-B85E-EDD4BB7A4E66}" presName="nodeFollowingNodes" presStyleLbl="node1" presStyleIdx="2" presStyleCnt="3" custScaleX="286593" custScaleY="87946" custRadScaleRad="51163" custRadScaleInc="-67819">
        <dgm:presLayoutVars>
          <dgm:bulletEnabled val="1"/>
        </dgm:presLayoutVars>
      </dgm:prSet>
      <dgm:spPr/>
    </dgm:pt>
  </dgm:ptLst>
  <dgm:cxnLst>
    <dgm:cxn modelId="{2F337E03-2882-480A-9E1C-24D9238194F9}" type="presOf" srcId="{020C7F45-C5E5-479E-B0C6-F5F899F73DBE}" destId="{E11DF7EC-239B-4DAB-9A03-E44C43BBE2BF}" srcOrd="0" destOrd="0" presId="urn:microsoft.com/office/officeart/2005/8/layout/cycle3"/>
    <dgm:cxn modelId="{4BD0FD20-6687-4845-8DC2-58ABA1CA997B}" type="presOf" srcId="{B4EE8D26-06B8-492B-82EC-85C23B11E795}" destId="{7BD4E1A8-1158-4473-895C-F77D54689AD5}" srcOrd="0" destOrd="0" presId="urn:microsoft.com/office/officeart/2005/8/layout/cycle3"/>
    <dgm:cxn modelId="{55723999-308E-44EB-AA7A-7FA07E9621F7}" type="presOf" srcId="{48487395-8ACB-4E0F-B85E-EDD4BB7A4E66}" destId="{2D20586A-62F6-4977-AEC0-27C1A016B116}" srcOrd="0" destOrd="0" presId="urn:microsoft.com/office/officeart/2005/8/layout/cycle3"/>
    <dgm:cxn modelId="{0A280C9B-DDA7-4565-A6B6-DFE30B6ADAFD}" srcId="{B4EE8D26-06B8-492B-82EC-85C23B11E795}" destId="{40BEB70F-C82F-40FB-BA19-F8E425CC5D9C}" srcOrd="0" destOrd="0" parTransId="{8F891D2D-D3DD-4A8C-985C-3396ABD7BDC9}" sibTransId="{020C7F45-C5E5-479E-B0C6-F5F899F73DBE}"/>
    <dgm:cxn modelId="{155CF8C5-2001-4C4B-B65B-E50FFC4B2DB6}" srcId="{B4EE8D26-06B8-492B-82EC-85C23B11E795}" destId="{ED011D27-0F4F-489F-B1B9-7C1722C3BA34}" srcOrd="1" destOrd="0" parTransId="{B171728E-5E07-4134-B280-B2AE40BD32C9}" sibTransId="{2491C745-F862-4814-B7DF-4157107F88BC}"/>
    <dgm:cxn modelId="{07A9D3D3-906A-4A1F-846D-60B9CC5DA3A3}" type="presOf" srcId="{40BEB70F-C82F-40FB-BA19-F8E425CC5D9C}" destId="{E2188672-5CD2-4174-A729-977C588A94C8}" srcOrd="0" destOrd="0" presId="urn:microsoft.com/office/officeart/2005/8/layout/cycle3"/>
    <dgm:cxn modelId="{13FC14DD-6FEF-4D3F-8903-A5C71F9CF5AC}" srcId="{B4EE8D26-06B8-492B-82EC-85C23B11E795}" destId="{48487395-8ACB-4E0F-B85E-EDD4BB7A4E66}" srcOrd="2" destOrd="0" parTransId="{67FCFB37-6C3D-4D15-A54A-7C9F110FF139}" sibTransId="{9AE0702C-3B1D-41B1-874B-D1DA4D5AE39F}"/>
    <dgm:cxn modelId="{38DEBBEC-E598-426F-8B5E-157203CB5C82}" type="presOf" srcId="{ED011D27-0F4F-489F-B1B9-7C1722C3BA34}" destId="{F050F393-86D0-4D66-B4B7-F048FB9AA2CC}" srcOrd="0" destOrd="0" presId="urn:microsoft.com/office/officeart/2005/8/layout/cycle3"/>
    <dgm:cxn modelId="{1BDB25D4-9F6F-4211-AD5C-357F1E372F49}" type="presParOf" srcId="{7BD4E1A8-1158-4473-895C-F77D54689AD5}" destId="{43D04DB3-9B56-45BD-94B9-6B9B5BF26B6C}" srcOrd="0" destOrd="0" presId="urn:microsoft.com/office/officeart/2005/8/layout/cycle3"/>
    <dgm:cxn modelId="{42454E35-ABA5-46D8-9474-FAC678240D27}" type="presParOf" srcId="{43D04DB3-9B56-45BD-94B9-6B9B5BF26B6C}" destId="{E2188672-5CD2-4174-A729-977C588A94C8}" srcOrd="0" destOrd="0" presId="urn:microsoft.com/office/officeart/2005/8/layout/cycle3"/>
    <dgm:cxn modelId="{8C40006B-911E-4385-8815-C4CD1CA2E6C6}" type="presParOf" srcId="{43D04DB3-9B56-45BD-94B9-6B9B5BF26B6C}" destId="{E11DF7EC-239B-4DAB-9A03-E44C43BBE2BF}" srcOrd="1" destOrd="0" presId="urn:microsoft.com/office/officeart/2005/8/layout/cycle3"/>
    <dgm:cxn modelId="{BF825827-39A8-490D-9C38-1CD045252E7E}" type="presParOf" srcId="{43D04DB3-9B56-45BD-94B9-6B9B5BF26B6C}" destId="{F050F393-86D0-4D66-B4B7-F048FB9AA2CC}" srcOrd="2" destOrd="0" presId="urn:microsoft.com/office/officeart/2005/8/layout/cycle3"/>
    <dgm:cxn modelId="{8C3D8A0B-2723-4F29-85EB-B16965A9DAE9}" type="presParOf" srcId="{43D04DB3-9B56-45BD-94B9-6B9B5BF26B6C}" destId="{2D20586A-62F6-4977-AEC0-27C1A016B116}" srcOrd="3" destOrd="0" presId="urn:microsoft.com/office/officeart/2005/8/layout/cycle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F7EC-239B-4DAB-9A03-E44C43BBE2BF}">
      <dsp:nvSpPr>
        <dsp:cNvPr id="0" name=""/>
        <dsp:cNvSpPr/>
      </dsp:nvSpPr>
      <dsp:spPr>
        <a:xfrm flipH="1" flipV="1">
          <a:off x="11308109" y="3115039"/>
          <a:ext cx="111755" cy="637483"/>
        </a:xfrm>
        <a:prstGeom prst="leftCircularArrow">
          <a:avLst>
            <a:gd name="adj1" fmla="val 2581"/>
            <a:gd name="adj2" fmla="val 144115"/>
            <a:gd name="adj3" fmla="val 10312110"/>
            <a:gd name="adj4" fmla="val -1375099"/>
            <a:gd name="adj5" fmla="val 2681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2188672-5CD2-4174-A729-977C588A94C8}">
      <dsp:nvSpPr>
        <dsp:cNvPr id="0" name=""/>
        <dsp:cNvSpPr/>
      </dsp:nvSpPr>
      <dsp:spPr>
        <a:xfrm>
          <a:off x="0" y="195860"/>
          <a:ext cx="12183577" cy="1469079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Rossiya </a:t>
          </a: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Federatsiyasi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jihatidan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jahonning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Osiyoda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joylashgan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1715" y="267575"/>
        <a:ext cx="12040147" cy="1325649"/>
      </dsp:txXfrm>
    </dsp:sp>
    <dsp:sp modelId="{F050F393-86D0-4D66-B4B7-F048FB9AA2CC}">
      <dsp:nvSpPr>
        <dsp:cNvPr id="0" name=""/>
        <dsp:cNvSpPr/>
      </dsp:nvSpPr>
      <dsp:spPr>
        <a:xfrm>
          <a:off x="80288" y="2004731"/>
          <a:ext cx="12000607" cy="152135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Rossiyaning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Yevropa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Osiyodagi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qismlarini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Ural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tog‘lari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Kaspiy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Azov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dengizlari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o‘rtasidagi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Kuma-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Manich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botig‘i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ajratib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32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54554" y="2078997"/>
        <a:ext cx="11852075" cy="1372821"/>
      </dsp:txXfrm>
    </dsp:sp>
    <dsp:sp modelId="{2D20586A-62F6-4977-AEC0-27C1A016B116}">
      <dsp:nvSpPr>
        <dsp:cNvPr id="0" name=""/>
        <dsp:cNvSpPr/>
      </dsp:nvSpPr>
      <dsp:spPr>
        <a:xfrm>
          <a:off x="95390" y="3891737"/>
          <a:ext cx="12096418" cy="185599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Rossiya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qirg‘oqlari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Muz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Tinch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Atlantika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okeanlarining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havzalariga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tegishli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12 ta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suvlari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yuviladi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Ta’kidlash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kerakki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3 ta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birdaniga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uchta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0" kern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okeanga</a:t>
          </a:r>
          <a:r>
            <a:rPr lang="en-US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sv-SE" sz="3000" b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chiqish  imkoniyatiga ega – Rossiya, AQSH va Kanada. </a:t>
          </a:r>
          <a:endParaRPr lang="en-US" sz="3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992" y="3982339"/>
        <a:ext cx="11915214" cy="167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316567" y="1198102"/>
            <a:ext cx="5993031" cy="409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6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6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600" b="1" dirty="0">
                <a:solidFill>
                  <a:srgbClr val="1E0AB6"/>
                </a:solidFill>
              </a:rPr>
              <a:t>: Rossiya </a:t>
            </a:r>
            <a:r>
              <a:rPr lang="en-US" altLang="ru-RU" sz="6600" b="1" dirty="0" err="1">
                <a:solidFill>
                  <a:srgbClr val="1E0AB6"/>
                </a:solidFill>
              </a:rPr>
              <a:t>Federatsiyasi</a:t>
            </a:r>
            <a:endParaRPr lang="ru-RU" altLang="ru-RU" sz="66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Rossiya - Vikipediya">
            <a:extLst>
              <a:ext uri="{FF2B5EF4-FFF2-40B4-BE49-F238E27FC236}">
                <a16:creationId xmlns:a16="http://schemas.microsoft.com/office/drawing/2014/main" id="{ACF9B9BC-54AB-4835-A061-ED9EBD0A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41" y="2743200"/>
            <a:ext cx="4469614" cy="278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903876" y="5659898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934200" y="1828800"/>
            <a:ext cx="4990514" cy="2362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9-o‘rinda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1992–2012-yillarda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2013-yildan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etilmoqda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File:Russia's population density by region.jpg - Wikimedia Commons">
            <a:extLst>
              <a:ext uri="{FF2B5EF4-FFF2-40B4-BE49-F238E27FC236}">
                <a16:creationId xmlns:a16="http://schemas.microsoft.com/office/drawing/2014/main" id="{A7D77627-D5FF-4BDB-A5ED-C05F3D146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3332" b="10001"/>
          <a:stretch/>
        </p:blipFill>
        <p:spPr bwMode="auto">
          <a:xfrm>
            <a:off x="3517" y="838200"/>
            <a:ext cx="693068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075DC5-B40A-4D30-8367-8124088BE551}"/>
              </a:ext>
            </a:extLst>
          </p:cNvPr>
          <p:cNvSpPr/>
          <p:nvPr/>
        </p:nvSpPr>
        <p:spPr>
          <a:xfrm>
            <a:off x="586" y="2057400"/>
            <a:ext cx="609014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40F66D-663D-49CE-B2C3-B7B88501BB1E}"/>
              </a:ext>
            </a:extLst>
          </p:cNvPr>
          <p:cNvSpPr/>
          <p:nvPr/>
        </p:nvSpPr>
        <p:spPr>
          <a:xfrm>
            <a:off x="152400" y="5181600"/>
            <a:ext cx="11887200" cy="1569660"/>
          </a:xfrm>
          <a:prstGeom prst="rect">
            <a:avLst/>
          </a:prstGeom>
          <a:ln>
            <a:solidFill>
              <a:srgbClr val="1E0AB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demografik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barqaror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ko‘payishiga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migratsiya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sezilarli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75 %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Moskva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Sankt-Peterburg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millioner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ru-RU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3ACA8C-E820-4616-8E1E-D97F29BFA7B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etnik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060C01CA-A80C-4B27-A896-D062F9A9E5AC}"/>
              </a:ext>
            </a:extLst>
          </p:cNvPr>
          <p:cNvSpPr/>
          <p:nvPr/>
        </p:nvSpPr>
        <p:spPr>
          <a:xfrm>
            <a:off x="228599" y="1295400"/>
            <a:ext cx="11734800" cy="1447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80 %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ruslarga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boshqirdlar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chuvashlar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chechenlarning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Largest Ethnic Groups In Russia">
            <a:extLst>
              <a:ext uri="{FF2B5EF4-FFF2-40B4-BE49-F238E27FC236}">
                <a16:creationId xmlns:a16="http://schemas.microsoft.com/office/drawing/2014/main" id="{7EC05A69-3E8A-403A-8853-22EECBF3E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72923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cond largest ethnic groups in Russia [OC] [6576x3990]: MapPorn">
            <a:extLst>
              <a:ext uri="{FF2B5EF4-FFF2-40B4-BE49-F238E27FC236}">
                <a16:creationId xmlns:a16="http://schemas.microsoft.com/office/drawing/2014/main" id="{095357B3-97D8-4A6E-9774-B150744F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5" y="3429000"/>
            <a:ext cx="4823455" cy="32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247283-0EF6-41EF-A719-DDD2189C83A6}"/>
              </a:ext>
            </a:extLst>
          </p:cNvPr>
          <p:cNvSpPr/>
          <p:nvPr/>
        </p:nvSpPr>
        <p:spPr>
          <a:xfrm>
            <a:off x="7368545" y="3429000"/>
            <a:ext cx="403855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E5F71F-4C42-4C33-BC7E-6001E7A2BE7A}"/>
              </a:ext>
            </a:extLst>
          </p:cNvPr>
          <p:cNvSpPr/>
          <p:nvPr/>
        </p:nvSpPr>
        <p:spPr>
          <a:xfrm>
            <a:off x="7467600" y="34290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01D7BE-9832-4130-8B37-0976668AA529}"/>
              </a:ext>
            </a:extLst>
          </p:cNvPr>
          <p:cNvSpPr/>
          <p:nvPr/>
        </p:nvSpPr>
        <p:spPr>
          <a:xfrm>
            <a:off x="190499" y="990600"/>
            <a:ext cx="1181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konfessiyali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davlatdir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pravoslav</a:t>
            </a:r>
            <a:r>
              <a:rPr lang="en-US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xristianlik</a:t>
            </a:r>
            <a:r>
              <a:rPr lang="en-US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Ruslardan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chuvashlar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mordvalar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osetinlar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e’tiqod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boshqirdlar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Kavkazdagi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en-US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Buryatlar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qalmiqlar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tuvaliklar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buddizm</a:t>
            </a:r>
            <a:r>
              <a:rPr lang="en-US" sz="28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sig‘inishadi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0E5E2C-B8F6-4799-ABC0-37BF09AA8ACC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usya'da askeri birlikte patlama: 2 ölü - TRSondakika - Dünyadan Son Dakika  Haberler, Spor, Dünya, Politika, Sağlık, Forex, Kripto, Ekonomi, Emlak.">
            <a:extLst>
              <a:ext uri="{FF2B5EF4-FFF2-40B4-BE49-F238E27FC236}">
                <a16:creationId xmlns:a16="http://schemas.microsoft.com/office/drawing/2014/main" id="{AB3E131C-E62C-425B-83F2-DAA85EDA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4940"/>
            <a:ext cx="5029200" cy="28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Как богатството в Русия се превръща в улика | Новини и анализи от Европа |  DW | 23.04.2019">
            <a:extLst>
              <a:ext uri="{FF2B5EF4-FFF2-40B4-BE49-F238E27FC236}">
                <a16:creationId xmlns:a16="http://schemas.microsoft.com/office/drawing/2014/main" id="{9CCD31D2-F241-45C9-852C-41E5A3D8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94940"/>
            <a:ext cx="5029200" cy="28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64E69A-42F0-4747-AEB9-C9FAE0DD5D96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Density of population in Russia in 2013 [7200 × 3684] | Map, Russia, Density">
            <a:extLst>
              <a:ext uri="{FF2B5EF4-FFF2-40B4-BE49-F238E27FC236}">
                <a16:creationId xmlns:a16="http://schemas.microsoft.com/office/drawing/2014/main" id="{C6513778-A4FE-44AD-B296-CB79C525D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4836" r="11049" b="4836"/>
          <a:stretch/>
        </p:blipFill>
        <p:spPr bwMode="auto">
          <a:xfrm>
            <a:off x="0" y="3276601"/>
            <a:ext cx="6341012" cy="33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447800"/>
            <a:ext cx="11734800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(1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</a:t>
            </a:r>
          </a:p>
          <a:p>
            <a:pPr algn="ctr"/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joylashuvi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“Sankt-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Peterburg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Sochi – Irkutsk”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uchburchagida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mujassamlashgan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File:Russia's population density by region.jpg - Wikimedia Commons">
            <a:extLst>
              <a:ext uri="{FF2B5EF4-FFF2-40B4-BE49-F238E27FC236}">
                <a16:creationId xmlns:a16="http://schemas.microsoft.com/office/drawing/2014/main" id="{54B81375-7ED1-4BED-9E9B-443AC64EF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3332" b="10001"/>
          <a:stretch/>
        </p:blipFill>
        <p:spPr bwMode="auto">
          <a:xfrm>
            <a:off x="6477000" y="3276601"/>
            <a:ext cx="57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3D7412-2BB2-4535-B7D9-413B19AA2469}"/>
              </a:ext>
            </a:extLst>
          </p:cNvPr>
          <p:cNvSpPr/>
          <p:nvPr/>
        </p:nvSpPr>
        <p:spPr>
          <a:xfrm>
            <a:off x="6477000" y="41910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ACB532B-99B7-46E3-8817-789172FBEB66}"/>
              </a:ext>
            </a:extLst>
          </p:cNvPr>
          <p:cNvSpPr/>
          <p:nvPr/>
        </p:nvSpPr>
        <p:spPr>
          <a:xfrm>
            <a:off x="4648200" y="2438400"/>
            <a:ext cx="2590800" cy="2362200"/>
          </a:xfrm>
          <a:prstGeom prst="ellipse">
            <a:avLst/>
          </a:prstGeom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Federat-siyasi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EBED18F-4A52-429F-BECA-60ECC53FA405}"/>
              </a:ext>
            </a:extLst>
          </p:cNvPr>
          <p:cNvCxnSpPr>
            <a:cxnSpLocks/>
          </p:cNvCxnSpPr>
          <p:nvPr/>
        </p:nvCxnSpPr>
        <p:spPr>
          <a:xfrm>
            <a:off x="7315200" y="3543300"/>
            <a:ext cx="609600" cy="0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3FC80CE-60F7-4CA2-B3D1-B48C96BF78F9}"/>
              </a:ext>
            </a:extLst>
          </p:cNvPr>
          <p:cNvCxnSpPr>
            <a:cxnSpLocks/>
          </p:cNvCxnSpPr>
          <p:nvPr/>
        </p:nvCxnSpPr>
        <p:spPr>
          <a:xfrm flipH="1" flipV="1">
            <a:off x="3886200" y="3548575"/>
            <a:ext cx="604912" cy="1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4C363B2-C4F5-4C06-B326-FBBC1B9BDAAA}"/>
              </a:ext>
            </a:extLst>
          </p:cNvPr>
          <p:cNvCxnSpPr>
            <a:cxnSpLocks/>
          </p:cNvCxnSpPr>
          <p:nvPr/>
        </p:nvCxnSpPr>
        <p:spPr>
          <a:xfrm>
            <a:off x="5943600" y="4953000"/>
            <a:ext cx="0" cy="609600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FBD62C3-827C-4540-BDEC-FAC0BC1F3920}"/>
              </a:ext>
            </a:extLst>
          </p:cNvPr>
          <p:cNvCxnSpPr>
            <a:cxnSpLocks/>
          </p:cNvCxnSpPr>
          <p:nvPr/>
        </p:nvCxnSpPr>
        <p:spPr>
          <a:xfrm flipV="1">
            <a:off x="5936566" y="1819212"/>
            <a:ext cx="7034" cy="542989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D94A575-4CAF-4C4B-9709-AAF88BBBE9E2}"/>
              </a:ext>
            </a:extLst>
          </p:cNvPr>
          <p:cNvCxnSpPr>
            <a:cxnSpLocks/>
          </p:cNvCxnSpPr>
          <p:nvPr/>
        </p:nvCxnSpPr>
        <p:spPr>
          <a:xfrm flipV="1">
            <a:off x="7015088" y="2362201"/>
            <a:ext cx="393015" cy="380999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6A6BA91-A392-4B74-ADBC-316938683185}"/>
              </a:ext>
            </a:extLst>
          </p:cNvPr>
          <p:cNvCxnSpPr>
            <a:cxnSpLocks/>
          </p:cNvCxnSpPr>
          <p:nvPr/>
        </p:nvCxnSpPr>
        <p:spPr>
          <a:xfrm>
            <a:off x="6984315" y="4572000"/>
            <a:ext cx="386715" cy="380999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7193F43-E8C7-47F6-A47B-353B2E2A8863}"/>
              </a:ext>
            </a:extLst>
          </p:cNvPr>
          <p:cNvCxnSpPr>
            <a:cxnSpLocks/>
          </p:cNvCxnSpPr>
          <p:nvPr/>
        </p:nvCxnSpPr>
        <p:spPr>
          <a:xfrm flipH="1" flipV="1">
            <a:off x="4473675" y="2362201"/>
            <a:ext cx="377773" cy="380999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DED5EF3-DCFE-40F2-90A5-C0C5C9C65226}"/>
              </a:ext>
            </a:extLst>
          </p:cNvPr>
          <p:cNvCxnSpPr>
            <a:cxnSpLocks/>
          </p:cNvCxnSpPr>
          <p:nvPr/>
        </p:nvCxnSpPr>
        <p:spPr>
          <a:xfrm flipH="1">
            <a:off x="4504447" y="4586067"/>
            <a:ext cx="452657" cy="351107"/>
          </a:xfrm>
          <a:prstGeom prst="straightConnector1">
            <a:avLst/>
          </a:prstGeom>
          <a:ln>
            <a:solidFill>
              <a:srgbClr val="1E0AB6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338" name="Picture 2" descr="File:AnalogClockAnimation2 2hands 1h in 6sec.gif - Wikimedia Commons">
            <a:extLst>
              <a:ext uri="{FF2B5EF4-FFF2-40B4-BE49-F238E27FC236}">
                <a16:creationId xmlns:a16="http://schemas.microsoft.com/office/drawing/2014/main" id="{1D513314-E6AB-4AC1-A8C5-DE9D5CA09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24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E337098-D100-4200-8EE4-2C42121739B0}"/>
              </a:ext>
            </a:extLst>
          </p:cNvPr>
          <p:cNvSpPr/>
          <p:nvPr/>
        </p:nvSpPr>
        <p:spPr>
          <a:xfrm>
            <a:off x="4292552" y="795636"/>
            <a:ext cx="4068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i="1" dirty="0">
              <a:solidFill>
                <a:srgbClr val="1E0AB6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E100870-D39F-415D-9B73-E7653FC3CDC7}"/>
              </a:ext>
            </a:extLst>
          </p:cNvPr>
          <p:cNvSpPr/>
          <p:nvPr/>
        </p:nvSpPr>
        <p:spPr>
          <a:xfrm>
            <a:off x="7371030" y="1806714"/>
            <a:ext cx="406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ta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1539B42-1181-4EF8-9C85-D3378306051E}"/>
              </a:ext>
            </a:extLst>
          </p:cNvPr>
          <p:cNvSpPr/>
          <p:nvPr/>
        </p:nvSpPr>
        <p:spPr>
          <a:xfrm>
            <a:off x="7976382" y="3069487"/>
            <a:ext cx="3910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FEBAF06-F8F2-43CA-96BE-65975EB78991}"/>
              </a:ext>
            </a:extLst>
          </p:cNvPr>
          <p:cNvSpPr/>
          <p:nvPr/>
        </p:nvSpPr>
        <p:spPr>
          <a:xfrm>
            <a:off x="7036195" y="4885250"/>
            <a:ext cx="4851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85 ta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maqomdagi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i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4ADE89D-516B-404C-B52B-DB2355A41516}"/>
              </a:ext>
            </a:extLst>
          </p:cNvPr>
          <p:cNvSpPr/>
          <p:nvPr/>
        </p:nvSpPr>
        <p:spPr>
          <a:xfrm>
            <a:off x="3734538" y="5842337"/>
            <a:ext cx="4241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Kaliningrad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21FD004-E493-40B3-BC59-89EF1B70CF9B}"/>
              </a:ext>
            </a:extLst>
          </p:cNvPr>
          <p:cNvSpPr/>
          <p:nvPr/>
        </p:nvSpPr>
        <p:spPr>
          <a:xfrm>
            <a:off x="321610" y="5034219"/>
            <a:ext cx="4720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F497F2F-3B10-4BC7-8000-B14C2507C062}"/>
              </a:ext>
            </a:extLst>
          </p:cNvPr>
          <p:cNvSpPr/>
          <p:nvPr/>
        </p:nvSpPr>
        <p:spPr>
          <a:xfrm>
            <a:off x="148442" y="2924460"/>
            <a:ext cx="3721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Baykal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yig‘ilgan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0B8E337-67DE-4C07-9836-E5B059F0DB02}"/>
              </a:ext>
            </a:extLst>
          </p:cNvPr>
          <p:cNvSpPr/>
          <p:nvPr/>
        </p:nvSpPr>
        <p:spPr>
          <a:xfrm>
            <a:off x="1047315" y="1356497"/>
            <a:ext cx="3621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75 %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millioner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573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altLang="ru-R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9" y="1828800"/>
            <a:ext cx="117348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Rossiya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Federatsiyasining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316" name="Picture 4" descr="Карты России - политическая, физическая, контурная, географическая">
            <a:extLst>
              <a:ext uri="{FF2B5EF4-FFF2-40B4-BE49-F238E27FC236}">
                <a16:creationId xmlns:a16="http://schemas.microsoft.com/office/drawing/2014/main" id="{E70E46AE-2D4C-492E-8CCE-B42FDE6C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630637"/>
            <a:ext cx="5562601" cy="30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30638"/>
            <a:ext cx="5105399" cy="30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Россия — Википедия">
            <a:extLst>
              <a:ext uri="{FF2B5EF4-FFF2-40B4-BE49-F238E27FC236}">
                <a16:creationId xmlns:a16="http://schemas.microsoft.com/office/drawing/2014/main" id="{48D8E4E6-E40B-487D-990E-8CACB1BF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2" y="3657600"/>
            <a:ext cx="2710668" cy="27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8210456"/>
              </p:ext>
            </p:extLst>
          </p:nvPr>
        </p:nvGraphicFramePr>
        <p:xfrm>
          <a:off x="0" y="914400"/>
          <a:ext cx="12192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466708-E5C7-42A4-8E5F-792070597BAC}"/>
              </a:ext>
            </a:extLst>
          </p:cNvPr>
          <p:cNvSpPr/>
          <p:nvPr/>
        </p:nvSpPr>
        <p:spPr>
          <a:xfrm>
            <a:off x="76200" y="2438400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6725529" y="1335291"/>
            <a:ext cx="5390271" cy="4996854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8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ta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AQSH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1-o‘rinda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Mongoliya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ntemporary Human Rights in Russia">
            <a:extLst>
              <a:ext uri="{FF2B5EF4-FFF2-40B4-BE49-F238E27FC236}">
                <a16:creationId xmlns:a16="http://schemas.microsoft.com/office/drawing/2014/main" id="{E3F99ABB-4803-4DB8-B4A8-A03A0069E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8" y="1502172"/>
            <a:ext cx="6477000" cy="46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228599" y="5012300"/>
            <a:ext cx="117348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shakllantiriladi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Konstitutsiyasiga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Rossiya 85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maqomdagi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1E0AB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FAE4FA-58C6-4DA9-B234-3BD4DE76CF49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ussia - Wikiwand">
            <a:extLst>
              <a:ext uri="{FF2B5EF4-FFF2-40B4-BE49-F238E27FC236}">
                <a16:creationId xmlns:a16="http://schemas.microsoft.com/office/drawing/2014/main" id="{29AD82A4-6ECB-4752-A4C4-3CA4F812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78" y="1033777"/>
            <a:ext cx="8448822" cy="42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E387CD-A3BB-488C-BE96-E45F180BF0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3125" t="44292" r="43750" b="17762"/>
          <a:stretch/>
        </p:blipFill>
        <p:spPr>
          <a:xfrm>
            <a:off x="162396" y="1284362"/>
            <a:ext cx="3403146" cy="35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377507-465B-4043-97A7-A0B5800F640E}"/>
              </a:ext>
            </a:extLst>
          </p:cNvPr>
          <p:cNvSpPr/>
          <p:nvPr/>
        </p:nvSpPr>
        <p:spPr>
          <a:xfrm>
            <a:off x="266699" y="4622968"/>
            <a:ext cx="11658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regionlari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oblast,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okrug,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avtonom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oblast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ahamiyatdagi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Boltiq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bo‘yidagi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Kaliningrad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eksklav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1E0AB6"/>
              </a:solidFill>
            </a:endParaRPr>
          </a:p>
        </p:txBody>
      </p:sp>
      <p:pic>
        <p:nvPicPr>
          <p:cNvPr id="3074" name="Picture 2" descr="थाहा खबर: तेह्र नेपाली रसियामा तीन महिनादेखि अलपत्र">
            <a:extLst>
              <a:ext uri="{FF2B5EF4-FFF2-40B4-BE49-F238E27FC236}">
                <a16:creationId xmlns:a16="http://schemas.microsoft.com/office/drawing/2014/main" id="{47EDAE20-6047-40E3-997C-D65F60D4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6983"/>
            <a:ext cx="5732585" cy="3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федеральный центр область «проглотил» | Регион.Эксперт">
            <a:extLst>
              <a:ext uri="{FF2B5EF4-FFF2-40B4-BE49-F238E27FC236}">
                <a16:creationId xmlns:a16="http://schemas.microsoft.com/office/drawing/2014/main" id="{A1D1FC70-46AB-457C-A5A4-817B88C6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36984"/>
            <a:ext cx="5732585" cy="3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37160" y="1109142"/>
            <a:ext cx="5700932" cy="5508018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Federatsiyasining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janubga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4 000 km dan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sharqqa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salkam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10 000 km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cho‘zilganligi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xilma-xildir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Rossiya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70%i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tekisliklardan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maydonlarni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(Kavkaz,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Oltoy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Sixote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-Alin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Physical geography map of the Russian Federation. | Download Scientific  Diagram">
            <a:extLst>
              <a:ext uri="{FF2B5EF4-FFF2-40B4-BE49-F238E27FC236}">
                <a16:creationId xmlns:a16="http://schemas.microsoft.com/office/drawing/2014/main" id="{F49EB85E-2918-4242-A5FC-071B9985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44" y="1696914"/>
            <a:ext cx="6117647" cy="42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5562600" y="1035811"/>
            <a:ext cx="6477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 mineral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temir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G‘arbiy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CD152B-8969-452A-B576-74174E6F5CDD}"/>
              </a:ext>
            </a:extLst>
          </p:cNvPr>
          <p:cNvSpPr/>
          <p:nvPr/>
        </p:nvSpPr>
        <p:spPr>
          <a:xfrm>
            <a:off x="3581400" y="914400"/>
            <a:ext cx="1676400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Нанесите на контурную карту месторождения полезных ископаемых России  согласно таблице учебника. Перспективные месторождения обозначьте любым  другим цветом. - Универ soloBY">
            <a:extLst>
              <a:ext uri="{FF2B5EF4-FFF2-40B4-BE49-F238E27FC236}">
                <a16:creationId xmlns:a16="http://schemas.microsoft.com/office/drawing/2014/main" id="{65550594-2A33-41C0-A8AF-11F2C78E7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1" b="16467"/>
          <a:stretch/>
        </p:blipFill>
        <p:spPr bwMode="auto">
          <a:xfrm>
            <a:off x="187569" y="1035811"/>
            <a:ext cx="5192847" cy="2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мешной анекдот: slavikap — LiveJournal">
            <a:extLst>
              <a:ext uri="{FF2B5EF4-FFF2-40B4-BE49-F238E27FC236}">
                <a16:creationId xmlns:a16="http://schemas.microsoft.com/office/drawing/2014/main" id="{68E19219-51B4-48FC-8791-7DED8F762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6103" r="8593" b="18305"/>
          <a:stretch/>
        </p:blipFill>
        <p:spPr bwMode="auto">
          <a:xfrm>
            <a:off x="187569" y="3962399"/>
            <a:ext cx="5192847" cy="276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6629400" y="1066800"/>
            <a:ext cx="5410200" cy="5562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subarktika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arktika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mintaqalarida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Faqatgina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hudud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70 % dan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agroiqlimiy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ta’minlanmagan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B344B-BE4A-4297-B085-E0B00828B126}"/>
              </a:ext>
            </a:extLst>
          </p:cNvPr>
          <p:cNvSpPr/>
          <p:nvPr/>
        </p:nvSpPr>
        <p:spPr>
          <a:xfrm>
            <a:off x="2438400" y="2057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32B7B4-250C-4859-831D-B73E22C5C5F5}"/>
              </a:ext>
            </a:extLst>
          </p:cNvPr>
          <p:cNvSpPr/>
          <p:nvPr/>
        </p:nvSpPr>
        <p:spPr>
          <a:xfrm>
            <a:off x="76200" y="5257800"/>
            <a:ext cx="6477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zonalari</a:t>
            </a:r>
            <a:r>
              <a:rPr lang="en-US" sz="2400" b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tundra,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o‘rmonlar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o‘rmon-dasht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Rossiya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Maps Page">
            <a:extLst>
              <a:ext uri="{FF2B5EF4-FFF2-40B4-BE49-F238E27FC236}">
                <a16:creationId xmlns:a16="http://schemas.microsoft.com/office/drawing/2014/main" id="{1E4A9481-45AD-4492-9AAA-9C8E983C2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81"/>
          <a:stretch/>
        </p:blipFill>
        <p:spPr bwMode="auto">
          <a:xfrm>
            <a:off x="114300" y="1040500"/>
            <a:ext cx="6362700" cy="37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C4C82-1A9F-4378-B070-8420D5150394}"/>
              </a:ext>
            </a:extLst>
          </p:cNvPr>
          <p:cNvSpPr/>
          <p:nvPr/>
        </p:nvSpPr>
        <p:spPr>
          <a:xfrm>
            <a:off x="152400" y="990600"/>
            <a:ext cx="1219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 descr="The arctic hare is very cute :) | Animals, Arctic animals, Arctic hare">
            <a:extLst>
              <a:ext uri="{FF2B5EF4-FFF2-40B4-BE49-F238E27FC236}">
                <a16:creationId xmlns:a16="http://schemas.microsoft.com/office/drawing/2014/main" id="{5AC6B37B-0DD8-453E-A85B-ADB77157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6982"/>
            <a:ext cx="1333500" cy="13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7162800" y="3314805"/>
            <a:ext cx="4926037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Rossiya,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gidroenergetika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resurslariga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boy.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Yenisey</a:t>
            </a:r>
            <a:r>
              <a:rPr lang="en-US" sz="3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Lena, Ob, Amur, Volga. </a:t>
            </a:r>
          </a:p>
          <a:p>
            <a:pPr algn="ctr"/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Sibirda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Baykal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chuchuk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yig‘ilgan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0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YENISEI RIVER PRE-FEASIBILITY STUDY | Map, River, Yenisei river">
            <a:extLst>
              <a:ext uri="{FF2B5EF4-FFF2-40B4-BE49-F238E27FC236}">
                <a16:creationId xmlns:a16="http://schemas.microsoft.com/office/drawing/2014/main" id="{9155B0A1-1545-4A65-B378-4E313857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" y="1179575"/>
            <a:ext cx="7086600" cy="52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979</Words>
  <Application>Microsoft Office PowerPoint</Application>
  <PresentationFormat>Широкоэкранный</PresentationFormat>
  <Paragraphs>60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350</cp:revision>
  <dcterms:created xsi:type="dcterms:W3CDTF">2020-06-30T15:34:35Z</dcterms:created>
  <dcterms:modified xsi:type="dcterms:W3CDTF">2021-02-19T09:24:09Z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