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2"/>
  </p:notesMasterIdLst>
  <p:sldIdLst>
    <p:sldId id="287" r:id="rId4"/>
    <p:sldId id="269" r:id="rId5"/>
    <p:sldId id="261" r:id="rId6"/>
    <p:sldId id="370" r:id="rId7"/>
    <p:sldId id="310" r:id="rId8"/>
    <p:sldId id="1410" r:id="rId9"/>
    <p:sldId id="1411" r:id="rId10"/>
    <p:sldId id="263" r:id="rId11"/>
    <p:sldId id="329" r:id="rId12"/>
    <p:sldId id="371" r:id="rId13"/>
    <p:sldId id="315" r:id="rId14"/>
    <p:sldId id="336" r:id="rId15"/>
    <p:sldId id="316" r:id="rId16"/>
    <p:sldId id="338" r:id="rId17"/>
    <p:sldId id="1407" r:id="rId18"/>
    <p:sldId id="1408" r:id="rId19"/>
    <p:sldId id="390" r:id="rId20"/>
    <p:sldId id="296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7B7F2"/>
    <a:srgbClr val="000000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E8D26-06B8-492B-82EC-85C23B11E795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EB70F-C82F-40FB-BA19-F8E425CC5D9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bo‘ylarida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madaniyatining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beshiklaridan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F891D2D-D3DD-4A8C-985C-3396ABD7BDC9}" type="parTrans" cxnId="{0A280C9B-DDA7-4565-A6B6-DFE30B6ADAFD}">
      <dgm:prSet/>
      <dgm:spPr/>
      <dgm:t>
        <a:bodyPr/>
        <a:lstStyle/>
        <a:p>
          <a:endParaRPr lang="en-US"/>
        </a:p>
      </dgm:t>
    </dgm:pt>
    <dgm:pt modelId="{020C7F45-C5E5-479E-B0C6-F5F899F73DBE}" type="sibTrans" cxnId="{0A280C9B-DDA7-4565-A6B6-DFE30B6ADAF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ED011D27-0F4F-489F-B1B9-7C1722C3BA34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fi-FI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 hududining katta qismini Apennin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yarimoroli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Italiyaga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Sitsiliya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Sardiniya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B171728E-5E07-4134-B280-B2AE40BD32C9}" type="parTrans" cxnId="{155CF8C5-2001-4C4B-B65B-E50FFC4B2DB6}">
      <dgm:prSet/>
      <dgm:spPr/>
      <dgm:t>
        <a:bodyPr/>
        <a:lstStyle/>
        <a:p>
          <a:endParaRPr lang="en-US"/>
        </a:p>
      </dgm:t>
    </dgm:pt>
    <dgm:pt modelId="{2491C745-F862-4814-B7DF-4157107F88BC}" type="sibTrans" cxnId="{155CF8C5-2001-4C4B-B65B-E50FFC4B2DB6}">
      <dgm:prSet/>
      <dgm:spPr/>
      <dgm:t>
        <a:bodyPr/>
        <a:lstStyle/>
        <a:p>
          <a:endParaRPr lang="en-US"/>
        </a:p>
      </dgm:t>
    </dgm:pt>
    <dgm:pt modelId="{48487395-8ACB-4E0F-B85E-EDD4BB7A4E6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Italiyaning qo‘shnilari orasida San-Marino va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Vatikan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mitti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tomondan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o‘ralgan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 bilan chegaraga ega emas.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joylashuvga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anklav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deb 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ataladi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E0702C-3B1D-41B1-874B-D1DA4D5AE39F}" type="sibTrans" cxnId="{13FC14DD-6FEF-4D3F-8903-A5C71F9CF5AC}">
      <dgm:prSet/>
      <dgm:spPr/>
      <dgm:t>
        <a:bodyPr/>
        <a:lstStyle/>
        <a:p>
          <a:endParaRPr lang="en-US"/>
        </a:p>
      </dgm:t>
    </dgm:pt>
    <dgm:pt modelId="{67FCFB37-6C3D-4D15-A54A-7C9F110FF139}" type="parTrans" cxnId="{13FC14DD-6FEF-4D3F-8903-A5C71F9CF5AC}">
      <dgm:prSet/>
      <dgm:spPr/>
      <dgm:t>
        <a:bodyPr/>
        <a:lstStyle/>
        <a:p>
          <a:endParaRPr lang="en-US"/>
        </a:p>
      </dgm:t>
    </dgm:pt>
    <dgm:pt modelId="{7BD4E1A8-1158-4473-895C-F77D54689AD5}" type="pres">
      <dgm:prSet presAssocID="{B4EE8D26-06B8-492B-82EC-85C23B11E795}" presName="Name0" presStyleCnt="0">
        <dgm:presLayoutVars>
          <dgm:dir/>
          <dgm:resizeHandles val="exact"/>
        </dgm:presLayoutVars>
      </dgm:prSet>
      <dgm:spPr/>
    </dgm:pt>
    <dgm:pt modelId="{43D04DB3-9B56-45BD-94B9-6B9B5BF26B6C}" type="pres">
      <dgm:prSet presAssocID="{B4EE8D26-06B8-492B-82EC-85C23B11E795}" presName="cycle" presStyleCnt="0"/>
      <dgm:spPr/>
    </dgm:pt>
    <dgm:pt modelId="{E2188672-5CD2-4174-A729-977C588A94C8}" type="pres">
      <dgm:prSet presAssocID="{40BEB70F-C82F-40FB-BA19-F8E425CC5D9C}" presName="nodeFirstNode" presStyleLbl="node1" presStyleIdx="0" presStyleCnt="3" custScaleX="288658" custScaleY="62256" custRadScaleRad="101191" custRadScaleInc="-1703">
        <dgm:presLayoutVars>
          <dgm:bulletEnabled val="1"/>
        </dgm:presLayoutVars>
      </dgm:prSet>
      <dgm:spPr/>
    </dgm:pt>
    <dgm:pt modelId="{E11DF7EC-239B-4DAB-9A03-E44C43BBE2BF}" type="pres">
      <dgm:prSet presAssocID="{020C7F45-C5E5-479E-B0C6-F5F899F73DBE}" presName="sibTransFirstNode" presStyleLbl="bgShp" presStyleIdx="0" presStyleCnt="1" custFlipVert="1" custFlipHor="1" custScaleX="869" custScaleY="4957" custLinFactNeighborX="40996" custLinFactNeighborY="19466"/>
      <dgm:spPr/>
    </dgm:pt>
    <dgm:pt modelId="{F050F393-86D0-4D66-B4B7-F048FB9AA2CC}" type="pres">
      <dgm:prSet presAssocID="{ED011D27-0F4F-489F-B1B9-7C1722C3BA34}" presName="nodeFollowingNodes" presStyleLbl="node1" presStyleIdx="1" presStyleCnt="3" custScaleX="291040" custScaleY="72089" custRadScaleRad="29335" custRadScaleInc="-136680">
        <dgm:presLayoutVars>
          <dgm:bulletEnabled val="1"/>
        </dgm:presLayoutVars>
      </dgm:prSet>
      <dgm:spPr/>
    </dgm:pt>
    <dgm:pt modelId="{2D20586A-62F6-4977-AEC0-27C1A016B116}" type="pres">
      <dgm:prSet presAssocID="{48487395-8ACB-4E0F-B85E-EDD4BB7A4E66}" presName="nodeFollowingNodes" presStyleLbl="node1" presStyleIdx="2" presStyleCnt="3" custScaleX="293949" custScaleY="87946" custRadScaleRad="51163" custRadScaleInc="-65517">
        <dgm:presLayoutVars>
          <dgm:bulletEnabled val="1"/>
        </dgm:presLayoutVars>
      </dgm:prSet>
      <dgm:spPr/>
    </dgm:pt>
  </dgm:ptLst>
  <dgm:cxnLst>
    <dgm:cxn modelId="{2F337E03-2882-480A-9E1C-24D9238194F9}" type="presOf" srcId="{020C7F45-C5E5-479E-B0C6-F5F899F73DBE}" destId="{E11DF7EC-239B-4DAB-9A03-E44C43BBE2BF}" srcOrd="0" destOrd="0" presId="urn:microsoft.com/office/officeart/2005/8/layout/cycle3"/>
    <dgm:cxn modelId="{4BD0FD20-6687-4845-8DC2-58ABA1CA997B}" type="presOf" srcId="{B4EE8D26-06B8-492B-82EC-85C23B11E795}" destId="{7BD4E1A8-1158-4473-895C-F77D54689AD5}" srcOrd="0" destOrd="0" presId="urn:microsoft.com/office/officeart/2005/8/layout/cycle3"/>
    <dgm:cxn modelId="{55723999-308E-44EB-AA7A-7FA07E9621F7}" type="presOf" srcId="{48487395-8ACB-4E0F-B85E-EDD4BB7A4E66}" destId="{2D20586A-62F6-4977-AEC0-27C1A016B116}" srcOrd="0" destOrd="0" presId="urn:microsoft.com/office/officeart/2005/8/layout/cycle3"/>
    <dgm:cxn modelId="{0A280C9B-DDA7-4565-A6B6-DFE30B6ADAFD}" srcId="{B4EE8D26-06B8-492B-82EC-85C23B11E795}" destId="{40BEB70F-C82F-40FB-BA19-F8E425CC5D9C}" srcOrd="0" destOrd="0" parTransId="{8F891D2D-D3DD-4A8C-985C-3396ABD7BDC9}" sibTransId="{020C7F45-C5E5-479E-B0C6-F5F899F73DBE}"/>
    <dgm:cxn modelId="{155CF8C5-2001-4C4B-B65B-E50FFC4B2DB6}" srcId="{B4EE8D26-06B8-492B-82EC-85C23B11E795}" destId="{ED011D27-0F4F-489F-B1B9-7C1722C3BA34}" srcOrd="1" destOrd="0" parTransId="{B171728E-5E07-4134-B280-B2AE40BD32C9}" sibTransId="{2491C745-F862-4814-B7DF-4157107F88BC}"/>
    <dgm:cxn modelId="{07A9D3D3-906A-4A1F-846D-60B9CC5DA3A3}" type="presOf" srcId="{40BEB70F-C82F-40FB-BA19-F8E425CC5D9C}" destId="{E2188672-5CD2-4174-A729-977C588A94C8}" srcOrd="0" destOrd="0" presId="urn:microsoft.com/office/officeart/2005/8/layout/cycle3"/>
    <dgm:cxn modelId="{13FC14DD-6FEF-4D3F-8903-A5C71F9CF5AC}" srcId="{B4EE8D26-06B8-492B-82EC-85C23B11E795}" destId="{48487395-8ACB-4E0F-B85E-EDD4BB7A4E66}" srcOrd="2" destOrd="0" parTransId="{67FCFB37-6C3D-4D15-A54A-7C9F110FF139}" sibTransId="{9AE0702C-3B1D-41B1-874B-D1DA4D5AE39F}"/>
    <dgm:cxn modelId="{38DEBBEC-E598-426F-8B5E-157203CB5C82}" type="presOf" srcId="{ED011D27-0F4F-489F-B1B9-7C1722C3BA34}" destId="{F050F393-86D0-4D66-B4B7-F048FB9AA2CC}" srcOrd="0" destOrd="0" presId="urn:microsoft.com/office/officeart/2005/8/layout/cycle3"/>
    <dgm:cxn modelId="{1BDB25D4-9F6F-4211-AD5C-357F1E372F49}" type="presParOf" srcId="{7BD4E1A8-1158-4473-895C-F77D54689AD5}" destId="{43D04DB3-9B56-45BD-94B9-6B9B5BF26B6C}" srcOrd="0" destOrd="0" presId="urn:microsoft.com/office/officeart/2005/8/layout/cycle3"/>
    <dgm:cxn modelId="{42454E35-ABA5-46D8-9474-FAC678240D27}" type="presParOf" srcId="{43D04DB3-9B56-45BD-94B9-6B9B5BF26B6C}" destId="{E2188672-5CD2-4174-A729-977C588A94C8}" srcOrd="0" destOrd="0" presId="urn:microsoft.com/office/officeart/2005/8/layout/cycle3"/>
    <dgm:cxn modelId="{8C40006B-911E-4385-8815-C4CD1CA2E6C6}" type="presParOf" srcId="{43D04DB3-9B56-45BD-94B9-6B9B5BF26B6C}" destId="{E11DF7EC-239B-4DAB-9A03-E44C43BBE2BF}" srcOrd="1" destOrd="0" presId="urn:microsoft.com/office/officeart/2005/8/layout/cycle3"/>
    <dgm:cxn modelId="{BF825827-39A8-490D-9C38-1CD045252E7E}" type="presParOf" srcId="{43D04DB3-9B56-45BD-94B9-6B9B5BF26B6C}" destId="{F050F393-86D0-4D66-B4B7-F048FB9AA2CC}" srcOrd="2" destOrd="0" presId="urn:microsoft.com/office/officeart/2005/8/layout/cycle3"/>
    <dgm:cxn modelId="{8C3D8A0B-2723-4F29-85EB-B16965A9DAE9}" type="presParOf" srcId="{43D04DB3-9B56-45BD-94B9-6B9B5BF26B6C}" destId="{2D20586A-62F6-4977-AEC0-27C1A016B116}" srcOrd="3" destOrd="0" presId="urn:microsoft.com/office/officeart/2005/8/layout/cycle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ECB9C1-8376-4470-A118-F0FA66E94ED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7C3B8FE-17D9-4853-8B28-1B89E80D7FF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beshta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2018-yil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ma’lumotlariga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Italiyada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60,6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FABE8-7B25-4B78-986C-078D35A1A096}" type="parTrans" cxnId="{BFA76B08-0CF5-4B34-9000-245A671B57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DEA1D-4BA5-4B94-8C76-CE40481668A0}" type="sibTrans" cxnId="{BFA76B08-0CF5-4B34-9000-245A671B573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0F95F-CC71-4ABA-A794-ACD84FC58A8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7B7F2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-0,2 %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o‘sib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D19A33-69F1-4D5A-9A13-8725A1D3CC49}" type="parTrans" cxnId="{74D9BD93-DEB4-4A5A-B836-612BB2D968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B38BE-1073-4027-AF57-0D72EDECA79C}" type="sibTrans" cxnId="{74D9BD93-DEB4-4A5A-B836-612BB2D9683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BA1DF-D005-4D4A-BFC2-3700652DDF8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ruminlar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albanlar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Afrika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davlatlaridan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2400" dirty="0">
              <a:latin typeface="Arial" panose="020B0604020202020204" pitchFamily="34" charset="0"/>
              <a:cs typeface="Arial" panose="020B0604020202020204" pitchFamily="34" charset="0"/>
            </a:rPr>
            <a:t>kelgan  arablar son jihatidan  yetakchi.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E9090-AE11-4335-8E26-70327B432312}" type="par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B9886-191F-49F9-8ACA-1CEB2F923B44}" type="sib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EB9B8-C580-4492-A7A5-CB35AD1DC782}" type="pres">
      <dgm:prSet presAssocID="{E5ECB9C1-8376-4470-A118-F0FA66E94EDD}" presName="Name0" presStyleCnt="0">
        <dgm:presLayoutVars>
          <dgm:dir/>
          <dgm:resizeHandles val="exact"/>
        </dgm:presLayoutVars>
      </dgm:prSet>
      <dgm:spPr/>
    </dgm:pt>
    <dgm:pt modelId="{95DCFD46-FB55-438F-BA18-4AF2C15B142B}" type="pres">
      <dgm:prSet presAssocID="{A7C3B8FE-17D9-4853-8B28-1B89E80D7FF8}" presName="node" presStyleLbl="node1" presStyleIdx="0" presStyleCnt="3">
        <dgm:presLayoutVars>
          <dgm:bulletEnabled val="1"/>
        </dgm:presLayoutVars>
      </dgm:prSet>
      <dgm:spPr/>
    </dgm:pt>
    <dgm:pt modelId="{C8DBCBDF-26D2-4173-ACC2-63E77ABC070B}" type="pres">
      <dgm:prSet presAssocID="{07DDEA1D-4BA5-4B94-8C76-CE40481668A0}" presName="sibTrans" presStyleLbl="sibTrans2D1" presStyleIdx="0" presStyleCnt="2" custScaleX="175752"/>
      <dgm:spPr/>
    </dgm:pt>
    <dgm:pt modelId="{3956429E-F0B8-498E-AED8-393BD76F64FD}" type="pres">
      <dgm:prSet presAssocID="{07DDEA1D-4BA5-4B94-8C76-CE40481668A0}" presName="connectorText" presStyleLbl="sibTrans2D1" presStyleIdx="0" presStyleCnt="2"/>
      <dgm:spPr/>
    </dgm:pt>
    <dgm:pt modelId="{C04F96F2-4619-4A29-84F8-288D3CEFA8BD}" type="pres">
      <dgm:prSet presAssocID="{3550F95F-CC71-4ABA-A794-ACD84FC58A87}" presName="node" presStyleLbl="node1" presStyleIdx="1" presStyleCnt="3">
        <dgm:presLayoutVars>
          <dgm:bulletEnabled val="1"/>
        </dgm:presLayoutVars>
      </dgm:prSet>
      <dgm:spPr/>
    </dgm:pt>
    <dgm:pt modelId="{483A8A77-86CF-4EAF-B582-8D1627033F58}" type="pres">
      <dgm:prSet presAssocID="{2B2B38BE-1073-4027-AF57-0D72EDECA79C}" presName="sibTrans" presStyleLbl="sibTrans2D1" presStyleIdx="1" presStyleCnt="2" custScaleX="172245"/>
      <dgm:spPr/>
    </dgm:pt>
    <dgm:pt modelId="{02F94208-6755-4B77-91AD-E57C92957D23}" type="pres">
      <dgm:prSet presAssocID="{2B2B38BE-1073-4027-AF57-0D72EDECA79C}" presName="connectorText" presStyleLbl="sibTrans2D1" presStyleIdx="1" presStyleCnt="2"/>
      <dgm:spPr/>
    </dgm:pt>
    <dgm:pt modelId="{29FC0EF2-001C-4B31-BB71-F57F2D1D8AD2}" type="pres">
      <dgm:prSet presAssocID="{7B9BA1DF-D005-4D4A-BFC2-3700652DDF83}" presName="node" presStyleLbl="node1" presStyleIdx="2" presStyleCnt="3">
        <dgm:presLayoutVars>
          <dgm:bulletEnabled val="1"/>
        </dgm:presLayoutVars>
      </dgm:prSet>
      <dgm:spPr/>
    </dgm:pt>
  </dgm:ptLst>
  <dgm:cxnLst>
    <dgm:cxn modelId="{BFA76B08-0CF5-4B34-9000-245A671B573C}" srcId="{E5ECB9C1-8376-4470-A118-F0FA66E94EDD}" destId="{A7C3B8FE-17D9-4853-8B28-1B89E80D7FF8}" srcOrd="0" destOrd="0" parTransId="{AE9FABE8-7B25-4B78-986C-078D35A1A096}" sibTransId="{07DDEA1D-4BA5-4B94-8C76-CE40481668A0}"/>
    <dgm:cxn modelId="{24487F26-B7B2-4B57-9BA7-4910364F4309}" type="presOf" srcId="{2B2B38BE-1073-4027-AF57-0D72EDECA79C}" destId="{483A8A77-86CF-4EAF-B582-8D1627033F58}" srcOrd="0" destOrd="0" presId="urn:microsoft.com/office/officeart/2005/8/layout/process1"/>
    <dgm:cxn modelId="{08728665-C1EC-45D2-A5CE-571605003287}" type="presOf" srcId="{2B2B38BE-1073-4027-AF57-0D72EDECA79C}" destId="{02F94208-6755-4B77-91AD-E57C92957D23}" srcOrd="1" destOrd="0" presId="urn:microsoft.com/office/officeart/2005/8/layout/process1"/>
    <dgm:cxn modelId="{65BB7268-2E70-43B9-8113-1481058DB43E}" srcId="{E5ECB9C1-8376-4470-A118-F0FA66E94EDD}" destId="{7B9BA1DF-D005-4D4A-BFC2-3700652DDF83}" srcOrd="2" destOrd="0" parTransId="{466E9090-AE11-4335-8E26-70327B432312}" sibTransId="{91FB9886-191F-49F9-8ACA-1CEB2F923B44}"/>
    <dgm:cxn modelId="{BE557E52-178D-4831-B825-50E38F895208}" type="presOf" srcId="{3550F95F-CC71-4ABA-A794-ACD84FC58A87}" destId="{C04F96F2-4619-4A29-84F8-288D3CEFA8BD}" srcOrd="0" destOrd="0" presId="urn:microsoft.com/office/officeart/2005/8/layout/process1"/>
    <dgm:cxn modelId="{A40D0A5A-4E6B-4AF0-BFB8-85FD09756A34}" type="presOf" srcId="{A7C3B8FE-17D9-4853-8B28-1B89E80D7FF8}" destId="{95DCFD46-FB55-438F-BA18-4AF2C15B142B}" srcOrd="0" destOrd="0" presId="urn:microsoft.com/office/officeart/2005/8/layout/process1"/>
    <dgm:cxn modelId="{C408D65A-6B4B-4062-9062-8F8CBAB843D5}" type="presOf" srcId="{E5ECB9C1-8376-4470-A118-F0FA66E94EDD}" destId="{B6AEB9B8-C580-4492-A7A5-CB35AD1DC782}" srcOrd="0" destOrd="0" presId="urn:microsoft.com/office/officeart/2005/8/layout/process1"/>
    <dgm:cxn modelId="{D1257F82-3D28-40D8-B375-7CBC5FB0BA92}" type="presOf" srcId="{07DDEA1D-4BA5-4B94-8C76-CE40481668A0}" destId="{3956429E-F0B8-498E-AED8-393BD76F64FD}" srcOrd="1" destOrd="0" presId="urn:microsoft.com/office/officeart/2005/8/layout/process1"/>
    <dgm:cxn modelId="{74D9BD93-DEB4-4A5A-B836-612BB2D9683C}" srcId="{E5ECB9C1-8376-4470-A118-F0FA66E94EDD}" destId="{3550F95F-CC71-4ABA-A794-ACD84FC58A87}" srcOrd="1" destOrd="0" parTransId="{B9D19A33-69F1-4D5A-9A13-8725A1D3CC49}" sibTransId="{2B2B38BE-1073-4027-AF57-0D72EDECA79C}"/>
    <dgm:cxn modelId="{36BF3CC9-D2D5-44AD-889A-1E7E720CEBBA}" type="presOf" srcId="{07DDEA1D-4BA5-4B94-8C76-CE40481668A0}" destId="{C8DBCBDF-26D2-4173-ACC2-63E77ABC070B}" srcOrd="0" destOrd="0" presId="urn:microsoft.com/office/officeart/2005/8/layout/process1"/>
    <dgm:cxn modelId="{462764DC-ABFA-4EE6-94CF-BFDE0343D92D}" type="presOf" srcId="{7B9BA1DF-D005-4D4A-BFC2-3700652DDF83}" destId="{29FC0EF2-001C-4B31-BB71-F57F2D1D8AD2}" srcOrd="0" destOrd="0" presId="urn:microsoft.com/office/officeart/2005/8/layout/process1"/>
    <dgm:cxn modelId="{FFD3DFA0-AC6C-4920-A64E-697BB22C4E30}" type="presParOf" srcId="{B6AEB9B8-C580-4492-A7A5-CB35AD1DC782}" destId="{95DCFD46-FB55-438F-BA18-4AF2C15B142B}" srcOrd="0" destOrd="0" presId="urn:microsoft.com/office/officeart/2005/8/layout/process1"/>
    <dgm:cxn modelId="{C1D3DBBD-DA7B-4CAC-B663-FD268A26F05C}" type="presParOf" srcId="{B6AEB9B8-C580-4492-A7A5-CB35AD1DC782}" destId="{C8DBCBDF-26D2-4173-ACC2-63E77ABC070B}" srcOrd="1" destOrd="0" presId="urn:microsoft.com/office/officeart/2005/8/layout/process1"/>
    <dgm:cxn modelId="{D7D862E7-6D5B-4F89-A12F-F62F2ABEEFD3}" type="presParOf" srcId="{C8DBCBDF-26D2-4173-ACC2-63E77ABC070B}" destId="{3956429E-F0B8-498E-AED8-393BD76F64FD}" srcOrd="0" destOrd="0" presId="urn:microsoft.com/office/officeart/2005/8/layout/process1"/>
    <dgm:cxn modelId="{AB9DB28D-803D-4E22-98A6-1B59DCA7E37F}" type="presParOf" srcId="{B6AEB9B8-C580-4492-A7A5-CB35AD1DC782}" destId="{C04F96F2-4619-4A29-84F8-288D3CEFA8BD}" srcOrd="2" destOrd="0" presId="urn:microsoft.com/office/officeart/2005/8/layout/process1"/>
    <dgm:cxn modelId="{F6CD9996-C547-42B9-92DF-EC4C11473EB2}" type="presParOf" srcId="{B6AEB9B8-C580-4492-A7A5-CB35AD1DC782}" destId="{483A8A77-86CF-4EAF-B582-8D1627033F58}" srcOrd="3" destOrd="0" presId="urn:microsoft.com/office/officeart/2005/8/layout/process1"/>
    <dgm:cxn modelId="{51FAFE05-79EE-41AE-A673-479E8DCBEA1D}" type="presParOf" srcId="{483A8A77-86CF-4EAF-B582-8D1627033F58}" destId="{02F94208-6755-4B77-91AD-E57C92957D23}" srcOrd="0" destOrd="0" presId="urn:microsoft.com/office/officeart/2005/8/layout/process1"/>
    <dgm:cxn modelId="{299EEA31-8D05-456B-A7D2-19A84FF70CD6}" type="presParOf" srcId="{B6AEB9B8-C580-4492-A7A5-CB35AD1DC782}" destId="{29FC0EF2-001C-4B31-BB71-F57F2D1D8AD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ulushi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70 %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Mamlakatdagi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aglomeratsiyalari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Milan, Rim, Turin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Neapol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italyan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diniy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2" custScaleX="131154" custLinFactNeighborX="-71688" custLinFactNeighborY="6115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1"/>
      <dgm:spPr/>
    </dgm:pt>
    <dgm:pt modelId="{CB6E878A-D431-434D-9FC9-CECB945D5265}" type="pres">
      <dgm:prSet presAssocID="{D13AAA76-86CA-40E9-A293-19C7ADB293CB}" presName="connectorText" presStyleLbl="sibTrans1D1" presStyleIdx="0" presStyleCnt="1"/>
      <dgm:spPr/>
    </dgm:pt>
    <dgm:pt modelId="{936A6B57-C1E0-46E7-9CDB-B4FEF23F08FE}" type="pres">
      <dgm:prSet presAssocID="{01E2FC08-0087-4712-8745-8D19FD8A23AF}" presName="node" presStyleLbl="node1" presStyleIdx="1" presStyleCnt="2" custScaleX="139753" custLinFactNeighborX="71668" custLinFactNeighborY="-5219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800" i="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Italiyaning</a:t>
          </a:r>
          <a:r>
            <a:rPr lang="en-US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Rim, Milan, </a:t>
          </a:r>
          <a:r>
            <a:rPr lang="en-US" sz="2800" b="1" i="1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Neapol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Venetsiya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Florensiya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Genuya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 Parma, </a:t>
          </a:r>
          <a:r>
            <a:rPr lang="en-US" sz="2800" b="1" i="1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Piza</a:t>
          </a:r>
          <a:r>
            <a:rPr lang="en-US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Verona </a:t>
          </a:r>
          <a:r>
            <a:rPr lang="en-US" sz="2800" i="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shaharlari, chin ma’noda, </a:t>
          </a:r>
          <a:r>
            <a:rPr lang="en-US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it-IT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osmon ostidagi muzeylar</a:t>
          </a:r>
          <a:r>
            <a:rPr lang="en-US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it-IT" sz="2800" i="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sifatida butun dunyoda mashhur.</a:t>
          </a:r>
          <a:endParaRPr lang="en-US" sz="2800" i="0" dirty="0">
            <a:solidFill>
              <a:srgbClr val="1E0AB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YUNESKO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tuzilgan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Butunjahon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meros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obyektlari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ro‘yxatiga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Italiyadagi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tarixiy-madaniy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yodgorliklar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kiritilgan</a:t>
          </a:r>
          <a:r>
            <a:rPr lang="en-US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2" custScaleX="131154" custLinFactNeighborX="-71688" custLinFactNeighborY="10664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1"/>
      <dgm:spPr/>
    </dgm:pt>
    <dgm:pt modelId="{CB6E878A-D431-434D-9FC9-CECB945D5265}" type="pres">
      <dgm:prSet presAssocID="{D13AAA76-86CA-40E9-A293-19C7ADB293CB}" presName="connectorText" presStyleLbl="sibTrans1D1" presStyleIdx="0" presStyleCnt="1"/>
      <dgm:spPr/>
    </dgm:pt>
    <dgm:pt modelId="{936A6B57-C1E0-46E7-9CDB-B4FEF23F08FE}" type="pres">
      <dgm:prSet presAssocID="{01E2FC08-0087-4712-8745-8D19FD8A23AF}" presName="node" presStyleLbl="node1" presStyleIdx="1" presStyleCnt="2" custScaleX="139753" custLinFactNeighborX="71668" custLinFactNeighborY="-5219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F7EC-239B-4DAB-9A03-E44C43BBE2BF}">
      <dsp:nvSpPr>
        <dsp:cNvPr id="0" name=""/>
        <dsp:cNvSpPr/>
      </dsp:nvSpPr>
      <dsp:spPr>
        <a:xfrm flipH="1" flipV="1">
          <a:off x="11184901" y="3021380"/>
          <a:ext cx="109876" cy="626765"/>
        </a:xfrm>
        <a:prstGeom prst="leftCircularArrow">
          <a:avLst>
            <a:gd name="adj1" fmla="val 2653"/>
            <a:gd name="adj2" fmla="val 148363"/>
            <a:gd name="adj3" fmla="val 10307862"/>
            <a:gd name="adj4" fmla="val -1375099"/>
            <a:gd name="adj5" fmla="val 2755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2188672-5CD2-4174-A729-977C588A94C8}">
      <dsp:nvSpPr>
        <dsp:cNvPr id="0" name=""/>
        <dsp:cNvSpPr/>
      </dsp:nvSpPr>
      <dsp:spPr>
        <a:xfrm>
          <a:off x="76193" y="228597"/>
          <a:ext cx="11960183" cy="128974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janubida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bo‘ylarida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madaniyatining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beshiklaridan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39153" y="291557"/>
        <a:ext cx="11834263" cy="1163829"/>
      </dsp:txXfrm>
    </dsp:sp>
    <dsp:sp modelId="{F050F393-86D0-4D66-B4B7-F048FB9AA2CC}">
      <dsp:nvSpPr>
        <dsp:cNvPr id="0" name=""/>
        <dsp:cNvSpPr/>
      </dsp:nvSpPr>
      <dsp:spPr>
        <a:xfrm>
          <a:off x="56915" y="1981191"/>
          <a:ext cx="12058878" cy="1493458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fi-FI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 hududining katta qismini Apennin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yarimoroli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Italiyaga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Sitsiliya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Sardiniya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29820" y="2054096"/>
        <a:ext cx="11913068" cy="1347648"/>
      </dsp:txXfrm>
    </dsp:sp>
    <dsp:sp modelId="{2D20586A-62F6-4977-AEC0-27C1A016B116}">
      <dsp:nvSpPr>
        <dsp:cNvPr id="0" name=""/>
        <dsp:cNvSpPr/>
      </dsp:nvSpPr>
      <dsp:spPr>
        <a:xfrm>
          <a:off x="12585" y="3893032"/>
          <a:ext cx="12179409" cy="1821966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Italiyaning qo‘shnilari orasida San-Marino va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Vatikan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mitti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tomondan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o‘ralgan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 bilan chegaraga ega emas.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joylashuvga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anklav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deb 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ataladi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526" y="3981973"/>
        <a:ext cx="12001527" cy="1644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CFD46-FB55-438F-BA18-4AF2C15B142B}">
      <dsp:nvSpPr>
        <dsp:cNvPr id="0" name=""/>
        <dsp:cNvSpPr/>
      </dsp:nvSpPr>
      <dsp:spPr>
        <a:xfrm>
          <a:off x="10448" y="229622"/>
          <a:ext cx="3122912" cy="292773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beshta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2018-yil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ma’lumotlariga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Italiyada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60,6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istiqomat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198" y="315372"/>
        <a:ext cx="2951412" cy="2756230"/>
      </dsp:txXfrm>
    </dsp:sp>
    <dsp:sp modelId="{C8DBCBDF-26D2-4173-ACC2-63E77ABC070B}">
      <dsp:nvSpPr>
        <dsp:cNvPr id="0" name=""/>
        <dsp:cNvSpPr/>
      </dsp:nvSpPr>
      <dsp:spPr>
        <a:xfrm>
          <a:off x="3194891" y="1306246"/>
          <a:ext cx="1163579" cy="77448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4891" y="1461142"/>
        <a:ext cx="931234" cy="464690"/>
      </dsp:txXfrm>
    </dsp:sp>
    <dsp:sp modelId="{C04F96F2-4619-4A29-84F8-288D3CEFA8BD}">
      <dsp:nvSpPr>
        <dsp:cNvPr id="0" name=""/>
        <dsp:cNvSpPr/>
      </dsp:nvSpPr>
      <dsp:spPr>
        <a:xfrm>
          <a:off x="4382526" y="229622"/>
          <a:ext cx="3122912" cy="2927730"/>
        </a:xfrm>
        <a:prstGeom prst="roundRect">
          <a:avLst>
            <a:gd name="adj" fmla="val 10000"/>
          </a:avLst>
        </a:prstGeom>
        <a:solidFill>
          <a:srgbClr val="F7B7F2"/>
        </a:soli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-0,2 %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o‘sib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8276" y="315372"/>
        <a:ext cx="2951412" cy="2756230"/>
      </dsp:txXfrm>
    </dsp:sp>
    <dsp:sp modelId="{483A8A77-86CF-4EAF-B582-8D1627033F58}">
      <dsp:nvSpPr>
        <dsp:cNvPr id="0" name=""/>
        <dsp:cNvSpPr/>
      </dsp:nvSpPr>
      <dsp:spPr>
        <a:xfrm>
          <a:off x="7578579" y="1306246"/>
          <a:ext cx="1140361" cy="77448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78579" y="1461142"/>
        <a:ext cx="908016" cy="464690"/>
      </dsp:txXfrm>
    </dsp:sp>
    <dsp:sp modelId="{29FC0EF2-001C-4B31-BB71-F57F2D1D8AD2}">
      <dsp:nvSpPr>
        <dsp:cNvPr id="0" name=""/>
        <dsp:cNvSpPr/>
      </dsp:nvSpPr>
      <dsp:spPr>
        <a:xfrm>
          <a:off x="8754604" y="229622"/>
          <a:ext cx="3122912" cy="29277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ruminlar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albanlar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Afrika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davlatlaridan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2400" kern="1200" dirty="0">
              <a:latin typeface="Arial" panose="020B0604020202020204" pitchFamily="34" charset="0"/>
              <a:cs typeface="Arial" panose="020B0604020202020204" pitchFamily="34" charset="0"/>
            </a:rPr>
            <a:t>kelgan  arablar son jihatidan  yetakchi.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40354" y="315372"/>
        <a:ext cx="2951412" cy="27562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651511" y="1437812"/>
          <a:ext cx="488269" cy="3240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234" y="0"/>
              </a:lnTo>
              <a:lnTo>
                <a:pt x="261234" y="3240256"/>
              </a:lnTo>
              <a:lnTo>
                <a:pt x="488269" y="3240256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13607" y="3053045"/>
        <a:ext cx="164076" cy="9789"/>
      </dsp:txXfrm>
    </dsp:sp>
    <dsp:sp modelId="{4397CC95-AF0A-4564-B5C2-33CFF62FFC03}">
      <dsp:nvSpPr>
        <dsp:cNvPr id="0" name=""/>
        <dsp:cNvSpPr/>
      </dsp:nvSpPr>
      <dsp:spPr>
        <a:xfrm>
          <a:off x="76213" y="162114"/>
          <a:ext cx="5577097" cy="255139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ulushi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70 %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Mamlakatdagi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aglomeratsiyalari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Milan, Rim, Turin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Neapol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6213" y="162114"/>
        <a:ext cx="5577097" cy="2551396"/>
      </dsp:txXfrm>
    </dsp:sp>
    <dsp:sp modelId="{936A6B57-C1E0-46E7-9CDB-B4FEF23F08FE}">
      <dsp:nvSpPr>
        <dsp:cNvPr id="0" name=""/>
        <dsp:cNvSpPr/>
      </dsp:nvSpPr>
      <dsp:spPr>
        <a:xfrm>
          <a:off x="6172180" y="3402370"/>
          <a:ext cx="5942755" cy="2551396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italyan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diniy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172180" y="3402370"/>
        <a:ext cx="5942755" cy="2551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651511" y="1553875"/>
          <a:ext cx="488269" cy="3124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234" y="0"/>
              </a:lnTo>
              <a:lnTo>
                <a:pt x="261234" y="3124193"/>
              </a:lnTo>
              <a:lnTo>
                <a:pt x="488269" y="3124193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16471" y="3111077"/>
        <a:ext cx="158349" cy="9789"/>
      </dsp:txXfrm>
    </dsp:sp>
    <dsp:sp modelId="{4397CC95-AF0A-4564-B5C2-33CFF62FFC03}">
      <dsp:nvSpPr>
        <dsp:cNvPr id="0" name=""/>
        <dsp:cNvSpPr/>
      </dsp:nvSpPr>
      <dsp:spPr>
        <a:xfrm>
          <a:off x="76213" y="278177"/>
          <a:ext cx="5577097" cy="255139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i="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Italiyaning</a:t>
          </a:r>
          <a:r>
            <a:rPr lang="en-US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Rim, Milan, </a:t>
          </a:r>
          <a:r>
            <a:rPr lang="en-US" sz="2800" b="1" i="1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Neapol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Venetsiya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Florensiya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i="1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Genuya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 Parma, </a:t>
          </a:r>
          <a:r>
            <a:rPr lang="en-US" sz="2800" b="1" i="1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Piza</a:t>
          </a:r>
          <a:r>
            <a:rPr lang="en-US" sz="2800" b="1" i="1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, Verona </a:t>
          </a:r>
          <a:r>
            <a:rPr lang="en-US" sz="2800" i="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shaharlari, chin ma’noda, </a:t>
          </a:r>
          <a:r>
            <a:rPr lang="en-US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it-IT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osmon ostidagi muzeylar</a:t>
          </a:r>
          <a:r>
            <a:rPr lang="en-US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it-IT" sz="2800" i="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sifatida butun dunyoda mashhur.</a:t>
          </a:r>
          <a:endParaRPr lang="en-US" sz="2800" i="0" kern="1200" dirty="0">
            <a:solidFill>
              <a:srgbClr val="1E0AB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213" y="278177"/>
        <a:ext cx="5577097" cy="2551396"/>
      </dsp:txXfrm>
    </dsp:sp>
    <dsp:sp modelId="{936A6B57-C1E0-46E7-9CDB-B4FEF23F08FE}">
      <dsp:nvSpPr>
        <dsp:cNvPr id="0" name=""/>
        <dsp:cNvSpPr/>
      </dsp:nvSpPr>
      <dsp:spPr>
        <a:xfrm>
          <a:off x="6172180" y="3402370"/>
          <a:ext cx="5942755" cy="255139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YUNESKO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tuzilgan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Butunjahon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meros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obyektlari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ro‘yxatiga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Italiyadagi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tarixiy-madaniy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yodgorliklar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kiritilgan</a:t>
          </a:r>
          <a:r>
            <a:rPr lang="en-US" sz="3000" kern="1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172180" y="3402370"/>
        <a:ext cx="5942755" cy="2551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0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3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219200" y="1880709"/>
            <a:ext cx="6477000" cy="335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72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7200" b="1" dirty="0" err="1">
                <a:solidFill>
                  <a:srgbClr val="1E0AB6"/>
                </a:solidFill>
              </a:rPr>
              <a:t>Mavzu</a:t>
            </a:r>
            <a:r>
              <a:rPr lang="en-US" altLang="ru-RU" sz="7200" b="1" dirty="0">
                <a:solidFill>
                  <a:srgbClr val="1E0AB6"/>
                </a:solidFill>
              </a:rPr>
              <a:t>: </a:t>
            </a:r>
            <a:r>
              <a:rPr lang="en-US" altLang="ru-RU" sz="7200" b="1" dirty="0" err="1">
                <a:solidFill>
                  <a:srgbClr val="1E0AB6"/>
                </a:solidFill>
              </a:rPr>
              <a:t>Italiya</a:t>
            </a:r>
            <a:r>
              <a:rPr lang="en-US" altLang="ru-RU" sz="7200" b="1" dirty="0">
                <a:solidFill>
                  <a:srgbClr val="1E0AB6"/>
                </a:solidFill>
              </a:rPr>
              <a:t>  </a:t>
            </a:r>
            <a:r>
              <a:rPr lang="en-US" altLang="ru-RU" sz="7200" b="1" dirty="0" err="1">
                <a:solidFill>
                  <a:srgbClr val="1E0AB6"/>
                </a:solidFill>
              </a:rPr>
              <a:t>Respublikasi</a:t>
            </a:r>
            <a:endParaRPr lang="ru-RU" altLang="ru-RU" sz="72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20+ Italy 2019 ideas | italy, italy map, map">
            <a:extLst>
              <a:ext uri="{FF2B5EF4-FFF2-40B4-BE49-F238E27FC236}">
                <a16:creationId xmlns:a16="http://schemas.microsoft.com/office/drawing/2014/main" id="{2A194E06-FA42-4FCB-AF98-1F7F008A2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41" y="2288310"/>
            <a:ext cx="4030408" cy="433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882840" y="5669701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715000" y="1066800"/>
            <a:ext cx="6324600" cy="5562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Po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Sardiniyada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Italy Population map | Vector World Maps">
            <a:extLst>
              <a:ext uri="{FF2B5EF4-FFF2-40B4-BE49-F238E27FC236}">
                <a16:creationId xmlns:a16="http://schemas.microsoft.com/office/drawing/2014/main" id="{71814711-8DEF-43B6-8F98-EACF83275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6"/>
          <a:stretch/>
        </p:blipFill>
        <p:spPr bwMode="auto">
          <a:xfrm>
            <a:off x="152400" y="990600"/>
            <a:ext cx="52578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8E73EE-523F-4F14-B62A-68380A56FBB7}"/>
              </a:ext>
            </a:extLst>
          </p:cNvPr>
          <p:cNvSpPr/>
          <p:nvPr/>
        </p:nvSpPr>
        <p:spPr>
          <a:xfrm>
            <a:off x="3733800" y="914400"/>
            <a:ext cx="16764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D32B7B4-250C-4859-831D-B73E22C5C5F5}"/>
              </a:ext>
            </a:extLst>
          </p:cNvPr>
          <p:cNvSpPr/>
          <p:nvPr/>
        </p:nvSpPr>
        <p:spPr>
          <a:xfrm>
            <a:off x="152400" y="5791200"/>
            <a:ext cx="1981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39505" y="1105005"/>
            <a:ext cx="11734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“Katta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Economy of Italy - Wikipedia">
            <a:extLst>
              <a:ext uri="{FF2B5EF4-FFF2-40B4-BE49-F238E27FC236}">
                <a16:creationId xmlns:a16="http://schemas.microsoft.com/office/drawing/2014/main" id="{E0F42933-16A4-491F-9158-A3335EA91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5" y="2628900"/>
            <a:ext cx="5727895" cy="407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Skyscraper At Porta Nuova In Milan, Italy Editorial Photo - Image of area,  exterior: 65558971">
            <a:extLst>
              <a:ext uri="{FF2B5EF4-FFF2-40B4-BE49-F238E27FC236}">
                <a16:creationId xmlns:a16="http://schemas.microsoft.com/office/drawing/2014/main" id="{5EA35705-4968-43A9-B69E-22EB3E978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45" y="2628900"/>
            <a:ext cx="6030350" cy="407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82880" y="914400"/>
            <a:ext cx="11734800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(Milan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Turin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hududlararo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3ACA8C-E820-4616-8E1E-D97F29BFA7B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Милан в рейтингах мира 2015">
            <a:extLst>
              <a:ext uri="{FF2B5EF4-FFF2-40B4-BE49-F238E27FC236}">
                <a16:creationId xmlns:a16="http://schemas.microsoft.com/office/drawing/2014/main" id="{295AF533-C7AE-4A8E-9905-7BC4F04BE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83" y="3200400"/>
            <a:ext cx="605028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iätuvuárkká:Turin at sunset.jpg - Wikipedia">
            <a:extLst>
              <a:ext uri="{FF2B5EF4-FFF2-40B4-BE49-F238E27FC236}">
                <a16:creationId xmlns:a16="http://schemas.microsoft.com/office/drawing/2014/main" id="{7B84F713-4018-4FE4-8CD2-F723F9CDB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00400"/>
            <a:ext cx="5718517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182880" y="914400"/>
            <a:ext cx="11734800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1F656AAE-EAF5-421E-90AC-26AF7F2896A6}"/>
              </a:ext>
            </a:extLst>
          </p:cNvPr>
          <p:cNvSpPr/>
          <p:nvPr/>
        </p:nvSpPr>
        <p:spPr>
          <a:xfrm>
            <a:off x="450166" y="5029200"/>
            <a:ext cx="11734800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motosikl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muzlatgich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kiyim-kechak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vino,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eksportyorlaridan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FCA, PSA And Renault-Nissan Among Carmakers Risking Production Hits |  Carscoops">
            <a:extLst>
              <a:ext uri="{FF2B5EF4-FFF2-40B4-BE49-F238E27FC236}">
                <a16:creationId xmlns:a16="http://schemas.microsoft.com/office/drawing/2014/main" id="{452608FE-5566-40D6-AAB0-60F864D8D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1" y="2413316"/>
            <a:ext cx="3779520" cy="246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talian industry feels brunt of recession - The Local">
            <a:extLst>
              <a:ext uri="{FF2B5EF4-FFF2-40B4-BE49-F238E27FC236}">
                <a16:creationId xmlns:a16="http://schemas.microsoft.com/office/drawing/2014/main" id="{E39C4832-BFBE-4E0C-BD32-9FC934215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2412684"/>
            <a:ext cx="3931919" cy="246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Benetton unveils seamless Made in Italy pullover | Apparel Industry News |  just-style">
            <a:extLst>
              <a:ext uri="{FF2B5EF4-FFF2-40B4-BE49-F238E27FC236}">
                <a16:creationId xmlns:a16="http://schemas.microsoft.com/office/drawing/2014/main" id="{C4465EDE-FE5F-4885-BC49-354906BE5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199" y="2412684"/>
            <a:ext cx="3931919" cy="246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3" name="Рамка 2">
            <a:extLst>
              <a:ext uri="{FF2B5EF4-FFF2-40B4-BE49-F238E27FC236}">
                <a16:creationId xmlns:a16="http://schemas.microsoft.com/office/drawing/2014/main" id="{7B7481AC-4D5F-4300-A43B-72AD1E680A66}"/>
              </a:ext>
            </a:extLst>
          </p:cNvPr>
          <p:cNvSpPr/>
          <p:nvPr/>
        </p:nvSpPr>
        <p:spPr>
          <a:xfrm>
            <a:off x="171449" y="990600"/>
            <a:ext cx="11849099" cy="2819400"/>
          </a:xfrm>
          <a:prstGeom prst="fram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647700" y="1366897"/>
            <a:ext cx="109347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sitrus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0E5E2C-B8F6-4799-ABC0-37BF09AA8A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ITALY — AGRICULTURE 360. or, if you would prefer,Italy at the… | by Panos  (Panayiotis) Chamakiotis | Medium">
            <a:extLst>
              <a:ext uri="{FF2B5EF4-FFF2-40B4-BE49-F238E27FC236}">
                <a16:creationId xmlns:a16="http://schemas.microsoft.com/office/drawing/2014/main" id="{05694C3D-851C-4FEE-9579-654D0D01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3962400"/>
            <a:ext cx="383827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Economic Troubles Boost Italy's Food Mafia | News">
            <a:extLst>
              <a:ext uri="{FF2B5EF4-FFF2-40B4-BE49-F238E27FC236}">
                <a16:creationId xmlns:a16="http://schemas.microsoft.com/office/drawing/2014/main" id="{C0897223-A561-453B-A056-EE98263A4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605" y="3962398"/>
            <a:ext cx="3688079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Farm Holiday in Italy">
            <a:extLst>
              <a:ext uri="{FF2B5EF4-FFF2-40B4-BE49-F238E27FC236}">
                <a16:creationId xmlns:a16="http://schemas.microsoft.com/office/drawing/2014/main" id="{3F4DE76B-E66E-4524-9029-530A111F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67" y="3962399"/>
            <a:ext cx="4108981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409805"/>
            <a:ext cx="11734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million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buyuradilar.Turizmning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64E69A-42F0-4747-AEB9-C9FAE0DD5D9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Italian tourist spending grew by 50% more than world average in 2017">
            <a:extLst>
              <a:ext uri="{FF2B5EF4-FFF2-40B4-BE49-F238E27FC236}">
                <a16:creationId xmlns:a16="http://schemas.microsoft.com/office/drawing/2014/main" id="{5D56552F-D793-40C9-95C4-D0DA0021A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62404"/>
            <a:ext cx="3962400" cy="354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ovid-19: Italy's tourist industry to lose €100 billion in 2020">
            <a:extLst>
              <a:ext uri="{FF2B5EF4-FFF2-40B4-BE49-F238E27FC236}">
                <a16:creationId xmlns:a16="http://schemas.microsoft.com/office/drawing/2014/main" id="{4BB6F2EC-F002-409A-9BB7-E76C6D5B9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177644"/>
            <a:ext cx="3962400" cy="354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15 Top-Rated Tourist Attractions in Italy | PlanetWare">
            <a:extLst>
              <a:ext uri="{FF2B5EF4-FFF2-40B4-BE49-F238E27FC236}">
                <a16:creationId xmlns:a16="http://schemas.microsoft.com/office/drawing/2014/main" id="{F223F4E6-6A85-4D3B-9FED-34AF43181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3" y="3177643"/>
            <a:ext cx="3657598" cy="354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07781868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E85C42E-8645-485D-9102-B382A59C02D3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ITALY Top 10 best places to Visit ( Tourism ) - YouTube">
            <a:extLst>
              <a:ext uri="{FF2B5EF4-FFF2-40B4-BE49-F238E27FC236}">
                <a16:creationId xmlns:a16="http://schemas.microsoft.com/office/drawing/2014/main" id="{2AB88963-1B14-4CF3-A477-48D59867D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3334"/>
          <a:stretch/>
        </p:blipFill>
        <p:spPr bwMode="auto">
          <a:xfrm>
            <a:off x="6019800" y="914400"/>
            <a:ext cx="60198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ourism in Rome, Italy - Europe's Best Destinations">
            <a:extLst>
              <a:ext uri="{FF2B5EF4-FFF2-40B4-BE49-F238E27FC236}">
                <a16:creationId xmlns:a16="http://schemas.microsoft.com/office/drawing/2014/main" id="{2CCE38E5-4999-448A-9769-2D6C54068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57600"/>
            <a:ext cx="57150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57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166031-8307-47EC-BE75-668B24644AA0}"/>
              </a:ext>
            </a:extLst>
          </p:cNvPr>
          <p:cNvSpPr/>
          <p:nvPr/>
        </p:nvSpPr>
        <p:spPr>
          <a:xfrm>
            <a:off x="155575" y="863088"/>
            <a:ext cx="1203642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Siyosiy-hududiy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20 ta</a:t>
            </a: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Po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Milan, Rim, Turin,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Neapol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muzeylar”i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Rim, Milan,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Neapol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Venetsiya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Florensiya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Genuya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Parma,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Piza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Verona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7573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9" y="1828800"/>
            <a:ext cx="11734800" cy="1066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joylashuvida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noqulay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nimalardan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7410" name="Picture 2" descr="Italian National Tourist Board launches Italy Specialist Program -  Travelweek">
            <a:extLst>
              <a:ext uri="{FF2B5EF4-FFF2-40B4-BE49-F238E27FC236}">
                <a16:creationId xmlns:a16="http://schemas.microsoft.com/office/drawing/2014/main" id="{0840172F-7B6E-42A2-ADA3-5F92A7CD4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1" y="3048000"/>
            <a:ext cx="5734929" cy="357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Inspirations in the times of Coronavirus - ITALY - Weddings De Goa">
            <a:extLst>
              <a:ext uri="{FF2B5EF4-FFF2-40B4-BE49-F238E27FC236}">
                <a16:creationId xmlns:a16="http://schemas.microsoft.com/office/drawing/2014/main" id="{7F16AB5E-C5E0-4614-9F8F-6267813B4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047999"/>
            <a:ext cx="5867399" cy="357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42292469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61924" y="1126727"/>
            <a:ext cx="11868151" cy="2149873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Siyosiy-hududiy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ta hudud (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 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Sardiniya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Sitsiliya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 descr="Italy map stock vector. Illustration of italic, geography - 6298677">
            <a:extLst>
              <a:ext uri="{FF2B5EF4-FFF2-40B4-BE49-F238E27FC236}">
                <a16:creationId xmlns:a16="http://schemas.microsoft.com/office/drawing/2014/main" id="{9056301B-093D-4B85-92D5-4280897B7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1"/>
          <a:stretch/>
        </p:blipFill>
        <p:spPr bwMode="auto">
          <a:xfrm>
            <a:off x="3344429" y="3366404"/>
            <a:ext cx="2892425" cy="347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p Sardinia Stock Illustrations – 1,116 Map Sardinia Stock Illustrations,  Vectors &amp; Clipart - Dreamstime">
            <a:extLst>
              <a:ext uri="{FF2B5EF4-FFF2-40B4-BE49-F238E27FC236}">
                <a16:creationId xmlns:a16="http://schemas.microsoft.com/office/drawing/2014/main" id="{1DC657B5-FA1F-4554-8000-89E5A2D1D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4"/>
          <a:stretch/>
        </p:blipFill>
        <p:spPr bwMode="auto">
          <a:xfrm>
            <a:off x="6344435" y="3440862"/>
            <a:ext cx="2089151" cy="33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icily Travel Guide - Best of Sicily Tours, Vacations, Holidays, Hotels,  Dining, Tourism, Culture, Books. Mobile-friendly for phones and tablets.">
            <a:extLst>
              <a:ext uri="{FF2B5EF4-FFF2-40B4-BE49-F238E27FC236}">
                <a16:creationId xmlns:a16="http://schemas.microsoft.com/office/drawing/2014/main" id="{FA5E1AD3-90DD-424C-93C7-A77BB336D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2" y="3808039"/>
            <a:ext cx="3527423" cy="248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taly physical map | physicalmap.org">
            <a:extLst>
              <a:ext uri="{FF2B5EF4-FFF2-40B4-BE49-F238E27FC236}">
                <a16:creationId xmlns:a16="http://schemas.microsoft.com/office/drawing/2014/main" id="{D30E5EE3-E8FC-4908-8292-00F13A356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366404"/>
            <a:ext cx="3147972" cy="341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334562-128D-424F-B433-B579DC36584B}"/>
              </a:ext>
            </a:extLst>
          </p:cNvPr>
          <p:cNvSpPr/>
          <p:nvPr/>
        </p:nvSpPr>
        <p:spPr>
          <a:xfrm>
            <a:off x="76200" y="5334000"/>
            <a:ext cx="15240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DC832BC-6B44-42F4-8E07-AB4F494409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9" y="914400"/>
            <a:ext cx="11734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AC6765-8DB0-4DF7-911E-FDF67291A91A}"/>
              </a:ext>
            </a:extLst>
          </p:cNvPr>
          <p:cNvSpPr/>
          <p:nvPr/>
        </p:nvSpPr>
        <p:spPr>
          <a:xfrm>
            <a:off x="228599" y="4515415"/>
            <a:ext cx="116586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Apennin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Apennin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Korno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-Grande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2914 m). Alp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Apennin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Po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</a:endParaRPr>
          </a:p>
        </p:txBody>
      </p:sp>
      <p:pic>
        <p:nvPicPr>
          <p:cNvPr id="14" name="Picture 8" descr="Italy physical map | physicalmap.org">
            <a:extLst>
              <a:ext uri="{FF2B5EF4-FFF2-40B4-BE49-F238E27FC236}">
                <a16:creationId xmlns:a16="http://schemas.microsoft.com/office/drawing/2014/main" id="{58503AD8-01E5-449A-91E0-F2F5E9760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699" y="1918605"/>
            <a:ext cx="2514601" cy="267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taly Vector Physical Map Stock Vector (Royalty Free) 692527831">
            <a:extLst>
              <a:ext uri="{FF2B5EF4-FFF2-40B4-BE49-F238E27FC236}">
                <a16:creationId xmlns:a16="http://schemas.microsoft.com/office/drawing/2014/main" id="{B78B9334-7A56-46FE-B473-0BE701BEC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4"/>
          <a:stretch/>
        </p:blipFill>
        <p:spPr bwMode="auto">
          <a:xfrm>
            <a:off x="9067800" y="1915684"/>
            <a:ext cx="2645938" cy="270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taly physical map. — Stock Vector © delpieroo #76115153">
            <a:extLst>
              <a:ext uri="{FF2B5EF4-FFF2-40B4-BE49-F238E27FC236}">
                <a16:creationId xmlns:a16="http://schemas.microsoft.com/office/drawing/2014/main" id="{B1FB9328-4825-46A9-ABB9-FBDDBEE1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54961"/>
            <a:ext cx="2715667" cy="276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B5FB86-C332-4058-9575-A3D746BFBF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25" t="31681" r="67500" b="32326"/>
          <a:stretch/>
        </p:blipFill>
        <p:spPr>
          <a:xfrm>
            <a:off x="134277" y="1883020"/>
            <a:ext cx="3142323" cy="269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148AD6-7B85-44C5-9F1F-6B6481B58CE7}"/>
              </a:ext>
            </a:extLst>
          </p:cNvPr>
          <p:cNvSpPr/>
          <p:nvPr/>
        </p:nvSpPr>
        <p:spPr>
          <a:xfrm>
            <a:off x="152400" y="1143000"/>
            <a:ext cx="2209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920859"/>
            <a:ext cx="1188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seysmik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vulkanik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XXI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algn="ctr"/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Vezuviy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Stromboli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ETNA VULQONI – Sher – КУН УЗ">
            <a:extLst>
              <a:ext uri="{FF2B5EF4-FFF2-40B4-BE49-F238E27FC236}">
                <a16:creationId xmlns:a16="http://schemas.microsoft.com/office/drawing/2014/main" id="{A80EFEE6-4CC8-4CE2-A08A-6C09465FA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25" y="2828690"/>
            <a:ext cx="3886201" cy="380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ezuviy - Vikipediya">
            <a:extLst>
              <a:ext uri="{FF2B5EF4-FFF2-40B4-BE49-F238E27FC236}">
                <a16:creationId xmlns:a16="http://schemas.microsoft.com/office/drawing/2014/main" id="{EE0D1402-CD53-4EF7-BA61-766604E19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28690"/>
            <a:ext cx="3886200" cy="380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tromboli (vulkan) — Vikipediya">
            <a:extLst>
              <a:ext uri="{FF2B5EF4-FFF2-40B4-BE49-F238E27FC236}">
                <a16:creationId xmlns:a16="http://schemas.microsoft.com/office/drawing/2014/main" id="{BBD26DCB-BFBE-4B08-8CFE-F815B7FB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2828690"/>
            <a:ext cx="3962400" cy="380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21 интересный факт про марганец | ZAVODFOTO.RU | Яндекс Дзен">
            <a:extLst>
              <a:ext uri="{FF2B5EF4-FFF2-40B4-BE49-F238E27FC236}">
                <a16:creationId xmlns:a16="http://schemas.microsoft.com/office/drawing/2014/main" id="{6412705C-8E26-4052-97E2-FAFA50467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1" y="3357453"/>
            <a:ext cx="4248150" cy="345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aliy Oxonate ishlab chiqaruvchilari, etkazib beruvchilari, zavod - ulgurji  past narx Kaliy Oxonate - bepul namuna - Sky Chemical">
            <a:extLst>
              <a:ext uri="{FF2B5EF4-FFF2-40B4-BE49-F238E27FC236}">
                <a16:creationId xmlns:a16="http://schemas.microsoft.com/office/drawing/2014/main" id="{9FACCEF5-EDB6-413C-8CC7-7C5CC5620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472" y="2739237"/>
            <a:ext cx="370205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61924" y="1066800"/>
            <a:ext cx="11868151" cy="2149873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olmayapti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150" name="Picture 6" descr="Ko'mir sanoati: samaradorlik va tejamkorlik sari">
            <a:extLst>
              <a:ext uri="{FF2B5EF4-FFF2-40B4-BE49-F238E27FC236}">
                <a16:creationId xmlns:a16="http://schemas.microsoft.com/office/drawing/2014/main" id="{69626F52-A8C4-426C-84F1-7D50AF661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926" y="3357454"/>
            <a:ext cx="3994150" cy="342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5562600" y="1035811"/>
            <a:ext cx="6477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Alp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Italy Climate map | Vector World Maps">
            <a:extLst>
              <a:ext uri="{FF2B5EF4-FFF2-40B4-BE49-F238E27FC236}">
                <a16:creationId xmlns:a16="http://schemas.microsoft.com/office/drawing/2014/main" id="{B409A355-AEEA-463E-9E32-FD9FF82AB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4" b="14991"/>
          <a:stretch/>
        </p:blipFill>
        <p:spPr bwMode="auto">
          <a:xfrm>
            <a:off x="304800" y="899886"/>
            <a:ext cx="5257800" cy="586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CD152B-8969-452A-B576-74174E6F5CDD}"/>
              </a:ext>
            </a:extLst>
          </p:cNvPr>
          <p:cNvSpPr/>
          <p:nvPr/>
        </p:nvSpPr>
        <p:spPr>
          <a:xfrm>
            <a:off x="3581400" y="914400"/>
            <a:ext cx="1676400" cy="624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B2891E2-1D80-4FFE-BD94-7C44858D0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36759"/>
              </p:ext>
            </p:extLst>
          </p:nvPr>
        </p:nvGraphicFramePr>
        <p:xfrm>
          <a:off x="152017" y="727825"/>
          <a:ext cx="11887966" cy="338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0E2997-6AA8-492D-B2F9-A2327236E3FA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Italy struggles to contain coronavirus outbreak as cases spread south">
            <a:extLst>
              <a:ext uri="{FF2B5EF4-FFF2-40B4-BE49-F238E27FC236}">
                <a16:creationId xmlns:a16="http://schemas.microsoft.com/office/drawing/2014/main" id="{233238EB-9776-479C-A30D-FDD7ADC459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Italy's coronavirus outbreak spreads south, death toll rises to 11">
            <a:extLst>
              <a:ext uri="{FF2B5EF4-FFF2-40B4-BE49-F238E27FC236}">
                <a16:creationId xmlns:a16="http://schemas.microsoft.com/office/drawing/2014/main" id="{F3A8DB72-89D4-4904-B22B-1D11C1FFD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4046513"/>
            <a:ext cx="401671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he incredibly shrinking Italian population: By 2080, Italians will be a  minority in their own country | GEFIRA">
            <a:extLst>
              <a:ext uri="{FF2B5EF4-FFF2-40B4-BE49-F238E27FC236}">
                <a16:creationId xmlns:a16="http://schemas.microsoft.com/office/drawing/2014/main" id="{3DE59F7D-392B-41FA-8634-9D5779C28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110722"/>
            <a:ext cx="3832274" cy="269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This is how to escape the crowds in Italy this summer! |">
            <a:extLst>
              <a:ext uri="{FF2B5EF4-FFF2-40B4-BE49-F238E27FC236}">
                <a16:creationId xmlns:a16="http://schemas.microsoft.com/office/drawing/2014/main" id="{64363EB1-324F-49F3-A349-733921CE7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27" y="4090793"/>
            <a:ext cx="3832274" cy="269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23220621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D323EBF-F41B-4151-A094-F22ABE659F6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he 6 Villages in Italy You Need to Visit | Acendas Vacations">
            <a:extLst>
              <a:ext uri="{FF2B5EF4-FFF2-40B4-BE49-F238E27FC236}">
                <a16:creationId xmlns:a16="http://schemas.microsoft.com/office/drawing/2014/main" id="{1022CF1A-C0A2-4B2C-8DC8-7464CD2B8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168" y="990599"/>
            <a:ext cx="5908431" cy="303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Seven of Italy's must-see religious sites | Global Blue">
            <a:extLst>
              <a:ext uri="{FF2B5EF4-FFF2-40B4-BE49-F238E27FC236}">
                <a16:creationId xmlns:a16="http://schemas.microsoft.com/office/drawing/2014/main" id="{DE34EA9F-1290-475A-9BE0-664DB02B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" y="3580496"/>
            <a:ext cx="5660341" cy="312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3544</TotalTime>
  <Words>988</Words>
  <Application>Microsoft Office PowerPoint</Application>
  <PresentationFormat>Широкоэкранный</PresentationFormat>
  <Paragraphs>78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332</cp:revision>
  <dcterms:created xsi:type="dcterms:W3CDTF">2020-06-30T15:34:35Z</dcterms:created>
  <dcterms:modified xsi:type="dcterms:W3CDTF">2021-02-19T09:14:40Z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