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2" r:id="rId2"/>
    <p:sldMasterId id="2147483750" r:id="rId3"/>
  </p:sldMasterIdLst>
  <p:notesMasterIdLst>
    <p:notesMasterId r:id="rId22"/>
  </p:notesMasterIdLst>
  <p:sldIdLst>
    <p:sldId id="287" r:id="rId4"/>
    <p:sldId id="269" r:id="rId5"/>
    <p:sldId id="261" r:id="rId6"/>
    <p:sldId id="370" r:id="rId7"/>
    <p:sldId id="310" r:id="rId8"/>
    <p:sldId id="1410" r:id="rId9"/>
    <p:sldId id="1411" r:id="rId10"/>
    <p:sldId id="263" r:id="rId11"/>
    <p:sldId id="329" r:id="rId12"/>
    <p:sldId id="371" r:id="rId13"/>
    <p:sldId id="315" r:id="rId14"/>
    <p:sldId id="336" r:id="rId15"/>
    <p:sldId id="316" r:id="rId16"/>
    <p:sldId id="338" r:id="rId17"/>
    <p:sldId id="1407" r:id="rId18"/>
    <p:sldId id="1408" r:id="rId19"/>
    <p:sldId id="390" r:id="rId20"/>
    <p:sldId id="296" r:id="rId21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0AB6"/>
    <a:srgbClr val="F7B7F2"/>
    <a:srgbClr val="000000"/>
    <a:srgbClr val="FFFFFF"/>
    <a:srgbClr val="FFFF66"/>
    <a:srgbClr val="D4B9E9"/>
    <a:srgbClr val="CCCC00"/>
    <a:srgbClr val="2365C7"/>
    <a:srgbClr val="FCCE7C"/>
    <a:srgbClr val="C8A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91" autoAdjust="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EE8D26-06B8-492B-82EC-85C23B11E795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0BEB70F-C82F-40FB-BA19-F8E425CC5D9C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Italiya</a:t>
          </a:r>
          <a:r>
            <a:rPr lang="en-US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Respublikasi</a:t>
          </a:r>
          <a:r>
            <a:rPr lang="en-US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en-US" sz="26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Yevropaning</a:t>
          </a:r>
          <a:r>
            <a:rPr lang="en-US" sz="2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janubida</a:t>
          </a:r>
          <a:r>
            <a:rPr lang="en-US" sz="2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6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O‘rta</a:t>
          </a:r>
          <a:r>
            <a:rPr lang="en-US" sz="2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dengiz</a:t>
          </a:r>
          <a:r>
            <a:rPr lang="en-US" sz="2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bo‘ylarida</a:t>
          </a:r>
          <a:r>
            <a:rPr lang="en-US" sz="2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joylashgan</a:t>
          </a:r>
          <a:r>
            <a:rPr lang="en-US" sz="2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6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Yevropa</a:t>
          </a:r>
          <a:r>
            <a:rPr lang="en-US" sz="2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madaniyatining</a:t>
          </a:r>
          <a:r>
            <a:rPr lang="en-US" sz="2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beshiklaridan</a:t>
          </a:r>
          <a:r>
            <a:rPr lang="en-US" sz="2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biri</a:t>
          </a:r>
          <a:r>
            <a:rPr lang="en-US" sz="2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hisoblangan</a:t>
          </a:r>
          <a:r>
            <a:rPr lang="en-US" sz="2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davlat</a:t>
          </a:r>
          <a:r>
            <a:rPr lang="en-US" sz="2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</dgm:t>
    </dgm:pt>
    <dgm:pt modelId="{8F891D2D-D3DD-4A8C-985C-3396ABD7BDC9}" type="parTrans" cxnId="{0A280C9B-DDA7-4565-A6B6-DFE30B6ADAFD}">
      <dgm:prSet/>
      <dgm:spPr/>
      <dgm:t>
        <a:bodyPr/>
        <a:lstStyle/>
        <a:p>
          <a:endParaRPr lang="en-US"/>
        </a:p>
      </dgm:t>
    </dgm:pt>
    <dgm:pt modelId="{020C7F45-C5E5-479E-B0C6-F5F899F73DBE}" type="sibTrans" cxnId="{0A280C9B-DDA7-4565-A6B6-DFE30B6ADAF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ED011D27-0F4F-489F-B1B9-7C1722C3BA34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fi-FI" sz="28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Mamlakat hududining katta qismini Apennin </a:t>
          </a:r>
          <a:r>
            <a:rPr lang="en-US" sz="28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yarimoroli</a:t>
          </a:r>
          <a:r>
            <a:rPr lang="en-US" sz="28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egallaydi</a:t>
          </a:r>
          <a:r>
            <a:rPr lang="en-US" sz="28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8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Italiyaga</a:t>
          </a:r>
          <a:r>
            <a:rPr lang="en-US" sz="28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O‘rta</a:t>
          </a:r>
          <a:r>
            <a:rPr lang="en-US" sz="28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dengizdagi</a:t>
          </a:r>
          <a:r>
            <a:rPr lang="en-US" sz="28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ikkita</a:t>
          </a:r>
          <a:r>
            <a:rPr lang="en-US" sz="28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eng</a:t>
          </a:r>
          <a:r>
            <a:rPr lang="en-US" sz="28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yirik</a:t>
          </a:r>
          <a:r>
            <a:rPr lang="en-US" sz="28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orol</a:t>
          </a:r>
          <a:r>
            <a:rPr lang="en-US" sz="28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en-US" sz="28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Sitsiliya</a:t>
          </a:r>
          <a:r>
            <a:rPr lang="en-US" sz="28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8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Sardiniya</a:t>
          </a:r>
          <a:r>
            <a:rPr lang="en-US" sz="28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tegishli</a:t>
          </a:r>
          <a:r>
            <a:rPr lang="en-US" sz="28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</dgm:t>
    </dgm:pt>
    <dgm:pt modelId="{B171728E-5E07-4134-B280-B2AE40BD32C9}" type="parTrans" cxnId="{155CF8C5-2001-4C4B-B65B-E50FFC4B2DB6}">
      <dgm:prSet/>
      <dgm:spPr/>
      <dgm:t>
        <a:bodyPr/>
        <a:lstStyle/>
        <a:p>
          <a:endParaRPr lang="en-US"/>
        </a:p>
      </dgm:t>
    </dgm:pt>
    <dgm:pt modelId="{2491C745-F862-4814-B7DF-4157107F88BC}" type="sibTrans" cxnId="{155CF8C5-2001-4C4B-B65B-E50FFC4B2DB6}">
      <dgm:prSet/>
      <dgm:spPr/>
      <dgm:t>
        <a:bodyPr/>
        <a:lstStyle/>
        <a:p>
          <a:endParaRPr lang="en-US"/>
        </a:p>
      </dgm:t>
    </dgm:pt>
    <dgm:pt modelId="{48487395-8ACB-4E0F-B85E-EDD4BB7A4E66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28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Italiyaning qo‘shnilari orasida San-Marino va </a:t>
          </a:r>
          <a:r>
            <a:rPr lang="en-US" sz="28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Vatikan</a:t>
          </a:r>
          <a:r>
            <a:rPr lang="en-US" sz="28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“</a:t>
          </a:r>
          <a:r>
            <a:rPr lang="en-US" sz="28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mitti</a:t>
          </a:r>
          <a:r>
            <a:rPr lang="en-US" sz="28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en-US" sz="28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davlatlari</a:t>
          </a:r>
          <a:r>
            <a:rPr lang="en-US" sz="28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har </a:t>
          </a:r>
          <a:r>
            <a:rPr lang="en-US" sz="28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tomondan</a:t>
          </a:r>
          <a:r>
            <a:rPr lang="en-US" sz="28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Italiya</a:t>
          </a:r>
          <a:r>
            <a:rPr lang="en-US" sz="28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hududi</a:t>
          </a:r>
          <a:r>
            <a:rPr lang="en-US" sz="28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28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o‘ralgan</a:t>
          </a:r>
          <a:r>
            <a:rPr lang="en-US" sz="28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8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boshqa</a:t>
          </a:r>
          <a:r>
            <a:rPr lang="en-US" sz="28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davlatlar</a:t>
          </a:r>
          <a:r>
            <a:rPr lang="en-US" sz="28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yoki</a:t>
          </a:r>
          <a:r>
            <a:rPr lang="en-US" sz="28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dengiz</a:t>
          </a:r>
          <a:r>
            <a:rPr lang="en-US" sz="28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28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suvlari bilan chegaraga ega emas. </a:t>
          </a:r>
          <a:r>
            <a:rPr lang="en-US" sz="28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Bunday</a:t>
          </a:r>
          <a:r>
            <a:rPr lang="en-US" sz="28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geografik</a:t>
          </a:r>
          <a:r>
            <a:rPr lang="en-US" sz="28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joylashuvga</a:t>
          </a:r>
          <a:r>
            <a:rPr lang="en-US" sz="28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ega</a:t>
          </a:r>
          <a:r>
            <a:rPr lang="en-US" sz="28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davlatlar</a:t>
          </a:r>
          <a:r>
            <a:rPr lang="en-US" sz="28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anklav</a:t>
          </a:r>
          <a:r>
            <a:rPr lang="en-US" sz="28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davlatlar</a:t>
          </a:r>
          <a:r>
            <a:rPr lang="en-US" sz="28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 deb  </a:t>
          </a:r>
          <a:r>
            <a:rPr lang="en-US" sz="28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ataladi</a:t>
          </a:r>
          <a:r>
            <a:rPr lang="en-US" sz="28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8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E0702C-3B1D-41B1-874B-D1DA4D5AE39F}" type="sibTrans" cxnId="{13FC14DD-6FEF-4D3F-8903-A5C71F9CF5AC}">
      <dgm:prSet/>
      <dgm:spPr/>
      <dgm:t>
        <a:bodyPr/>
        <a:lstStyle/>
        <a:p>
          <a:endParaRPr lang="en-US"/>
        </a:p>
      </dgm:t>
    </dgm:pt>
    <dgm:pt modelId="{67FCFB37-6C3D-4D15-A54A-7C9F110FF139}" type="parTrans" cxnId="{13FC14DD-6FEF-4D3F-8903-A5C71F9CF5AC}">
      <dgm:prSet/>
      <dgm:spPr/>
      <dgm:t>
        <a:bodyPr/>
        <a:lstStyle/>
        <a:p>
          <a:endParaRPr lang="en-US"/>
        </a:p>
      </dgm:t>
    </dgm:pt>
    <dgm:pt modelId="{7BD4E1A8-1158-4473-895C-F77D54689AD5}" type="pres">
      <dgm:prSet presAssocID="{B4EE8D26-06B8-492B-82EC-85C23B11E795}" presName="Name0" presStyleCnt="0">
        <dgm:presLayoutVars>
          <dgm:dir/>
          <dgm:resizeHandles val="exact"/>
        </dgm:presLayoutVars>
      </dgm:prSet>
      <dgm:spPr/>
    </dgm:pt>
    <dgm:pt modelId="{43D04DB3-9B56-45BD-94B9-6B9B5BF26B6C}" type="pres">
      <dgm:prSet presAssocID="{B4EE8D26-06B8-492B-82EC-85C23B11E795}" presName="cycle" presStyleCnt="0"/>
      <dgm:spPr/>
    </dgm:pt>
    <dgm:pt modelId="{E2188672-5CD2-4174-A729-977C588A94C8}" type="pres">
      <dgm:prSet presAssocID="{40BEB70F-C82F-40FB-BA19-F8E425CC5D9C}" presName="nodeFirstNode" presStyleLbl="node1" presStyleIdx="0" presStyleCnt="3" custScaleX="288658" custScaleY="62256" custRadScaleRad="101191" custRadScaleInc="-1703">
        <dgm:presLayoutVars>
          <dgm:bulletEnabled val="1"/>
        </dgm:presLayoutVars>
      </dgm:prSet>
      <dgm:spPr/>
    </dgm:pt>
    <dgm:pt modelId="{E11DF7EC-239B-4DAB-9A03-E44C43BBE2BF}" type="pres">
      <dgm:prSet presAssocID="{020C7F45-C5E5-479E-B0C6-F5F899F73DBE}" presName="sibTransFirstNode" presStyleLbl="bgShp" presStyleIdx="0" presStyleCnt="1" custFlipVert="1" custFlipHor="1" custScaleX="869" custScaleY="4957" custLinFactNeighborX="40996" custLinFactNeighborY="19466"/>
      <dgm:spPr/>
    </dgm:pt>
    <dgm:pt modelId="{F050F393-86D0-4D66-B4B7-F048FB9AA2CC}" type="pres">
      <dgm:prSet presAssocID="{ED011D27-0F4F-489F-B1B9-7C1722C3BA34}" presName="nodeFollowingNodes" presStyleLbl="node1" presStyleIdx="1" presStyleCnt="3" custScaleX="291040" custScaleY="72089" custRadScaleRad="29335" custRadScaleInc="-136680">
        <dgm:presLayoutVars>
          <dgm:bulletEnabled val="1"/>
        </dgm:presLayoutVars>
      </dgm:prSet>
      <dgm:spPr/>
    </dgm:pt>
    <dgm:pt modelId="{2D20586A-62F6-4977-AEC0-27C1A016B116}" type="pres">
      <dgm:prSet presAssocID="{48487395-8ACB-4E0F-B85E-EDD4BB7A4E66}" presName="nodeFollowingNodes" presStyleLbl="node1" presStyleIdx="2" presStyleCnt="3" custScaleX="293949" custScaleY="87946" custRadScaleRad="51163" custRadScaleInc="-65517">
        <dgm:presLayoutVars>
          <dgm:bulletEnabled val="1"/>
        </dgm:presLayoutVars>
      </dgm:prSet>
      <dgm:spPr/>
    </dgm:pt>
  </dgm:ptLst>
  <dgm:cxnLst>
    <dgm:cxn modelId="{2F337E03-2882-480A-9E1C-24D9238194F9}" type="presOf" srcId="{020C7F45-C5E5-479E-B0C6-F5F899F73DBE}" destId="{E11DF7EC-239B-4DAB-9A03-E44C43BBE2BF}" srcOrd="0" destOrd="0" presId="urn:microsoft.com/office/officeart/2005/8/layout/cycle3"/>
    <dgm:cxn modelId="{4BD0FD20-6687-4845-8DC2-58ABA1CA997B}" type="presOf" srcId="{B4EE8D26-06B8-492B-82EC-85C23B11E795}" destId="{7BD4E1A8-1158-4473-895C-F77D54689AD5}" srcOrd="0" destOrd="0" presId="urn:microsoft.com/office/officeart/2005/8/layout/cycle3"/>
    <dgm:cxn modelId="{55723999-308E-44EB-AA7A-7FA07E9621F7}" type="presOf" srcId="{48487395-8ACB-4E0F-B85E-EDD4BB7A4E66}" destId="{2D20586A-62F6-4977-AEC0-27C1A016B116}" srcOrd="0" destOrd="0" presId="urn:microsoft.com/office/officeart/2005/8/layout/cycle3"/>
    <dgm:cxn modelId="{0A280C9B-DDA7-4565-A6B6-DFE30B6ADAFD}" srcId="{B4EE8D26-06B8-492B-82EC-85C23B11E795}" destId="{40BEB70F-C82F-40FB-BA19-F8E425CC5D9C}" srcOrd="0" destOrd="0" parTransId="{8F891D2D-D3DD-4A8C-985C-3396ABD7BDC9}" sibTransId="{020C7F45-C5E5-479E-B0C6-F5F899F73DBE}"/>
    <dgm:cxn modelId="{155CF8C5-2001-4C4B-B65B-E50FFC4B2DB6}" srcId="{B4EE8D26-06B8-492B-82EC-85C23B11E795}" destId="{ED011D27-0F4F-489F-B1B9-7C1722C3BA34}" srcOrd="1" destOrd="0" parTransId="{B171728E-5E07-4134-B280-B2AE40BD32C9}" sibTransId="{2491C745-F862-4814-B7DF-4157107F88BC}"/>
    <dgm:cxn modelId="{07A9D3D3-906A-4A1F-846D-60B9CC5DA3A3}" type="presOf" srcId="{40BEB70F-C82F-40FB-BA19-F8E425CC5D9C}" destId="{E2188672-5CD2-4174-A729-977C588A94C8}" srcOrd="0" destOrd="0" presId="urn:microsoft.com/office/officeart/2005/8/layout/cycle3"/>
    <dgm:cxn modelId="{13FC14DD-6FEF-4D3F-8903-A5C71F9CF5AC}" srcId="{B4EE8D26-06B8-492B-82EC-85C23B11E795}" destId="{48487395-8ACB-4E0F-B85E-EDD4BB7A4E66}" srcOrd="2" destOrd="0" parTransId="{67FCFB37-6C3D-4D15-A54A-7C9F110FF139}" sibTransId="{9AE0702C-3B1D-41B1-874B-D1DA4D5AE39F}"/>
    <dgm:cxn modelId="{38DEBBEC-E598-426F-8B5E-157203CB5C82}" type="presOf" srcId="{ED011D27-0F4F-489F-B1B9-7C1722C3BA34}" destId="{F050F393-86D0-4D66-B4B7-F048FB9AA2CC}" srcOrd="0" destOrd="0" presId="urn:microsoft.com/office/officeart/2005/8/layout/cycle3"/>
    <dgm:cxn modelId="{1BDB25D4-9F6F-4211-AD5C-357F1E372F49}" type="presParOf" srcId="{7BD4E1A8-1158-4473-895C-F77D54689AD5}" destId="{43D04DB3-9B56-45BD-94B9-6B9B5BF26B6C}" srcOrd="0" destOrd="0" presId="urn:microsoft.com/office/officeart/2005/8/layout/cycle3"/>
    <dgm:cxn modelId="{42454E35-ABA5-46D8-9474-FAC678240D27}" type="presParOf" srcId="{43D04DB3-9B56-45BD-94B9-6B9B5BF26B6C}" destId="{E2188672-5CD2-4174-A729-977C588A94C8}" srcOrd="0" destOrd="0" presId="urn:microsoft.com/office/officeart/2005/8/layout/cycle3"/>
    <dgm:cxn modelId="{8C40006B-911E-4385-8815-C4CD1CA2E6C6}" type="presParOf" srcId="{43D04DB3-9B56-45BD-94B9-6B9B5BF26B6C}" destId="{E11DF7EC-239B-4DAB-9A03-E44C43BBE2BF}" srcOrd="1" destOrd="0" presId="urn:microsoft.com/office/officeart/2005/8/layout/cycle3"/>
    <dgm:cxn modelId="{BF825827-39A8-490D-9C38-1CD045252E7E}" type="presParOf" srcId="{43D04DB3-9B56-45BD-94B9-6B9B5BF26B6C}" destId="{F050F393-86D0-4D66-B4B7-F048FB9AA2CC}" srcOrd="2" destOrd="0" presId="urn:microsoft.com/office/officeart/2005/8/layout/cycle3"/>
    <dgm:cxn modelId="{8C3D8A0B-2723-4F29-85EB-B16965A9DAE9}" type="presParOf" srcId="{43D04DB3-9B56-45BD-94B9-6B9B5BF26B6C}" destId="{2D20586A-62F6-4977-AEC0-27C1A016B116}" srcOrd="3" destOrd="0" presId="urn:microsoft.com/office/officeart/2005/8/layout/cycle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ECB9C1-8376-4470-A118-F0FA66E94ED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7C3B8FE-17D9-4853-8B28-1B89E80D7FF8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Italiya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Yevropadagi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aholisi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eng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ko‘p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beshta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davlatlardan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biri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. 2018-yil 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ma’lumotlariga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ko‘ra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Italiyada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60,6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mln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kishi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istiqomat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qiladi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9FABE8-7B25-4B78-986C-078D35A1A096}" type="parTrans" cxnId="{BFA76B08-0CF5-4B34-9000-245A671B573C}">
      <dgm:prSet/>
      <dgm:spPr/>
      <dgm:t>
        <a:bodyPr/>
        <a:lstStyle/>
        <a:p>
          <a:endParaRPr lang="ru-RU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DDEA1D-4BA5-4B94-8C76-CE40481668A0}" type="sibTrans" cxnId="{BFA76B08-0CF5-4B34-9000-245A671B573C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50F95F-CC71-4ABA-A794-ACD84FC58A87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F7B7F2"/>
        </a:solidFill>
      </dgm:spPr>
      <dgm:t>
        <a:bodyPr/>
        <a:lstStyle/>
        <a:p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Aholining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tabiiy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ko‘payishi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manfiy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bo‘lib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yillik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hisobda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   -0,2 %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ga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teng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Lekin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tashqi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migratsiya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hisobiga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Italiya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aholisi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o‘sib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bormoqda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D19A33-69F1-4D5A-9A13-8725A1D3CC49}" type="parTrans" cxnId="{74D9BD93-DEB4-4A5A-B836-612BB2D9683C}">
      <dgm:prSet/>
      <dgm:spPr/>
      <dgm:t>
        <a:bodyPr/>
        <a:lstStyle/>
        <a:p>
          <a:endParaRPr lang="ru-RU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2B38BE-1073-4027-AF57-0D72EDECA79C}" type="sibTrans" cxnId="{74D9BD93-DEB4-4A5A-B836-612BB2D9683C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9BA1DF-D005-4D4A-BFC2-3700652DDF8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Migrantlar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orasida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ruminlar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albanlar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hamda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Shimoliy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 Afrika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davlatlaridan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ko‘chib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2400" dirty="0">
              <a:latin typeface="Arial" panose="020B0604020202020204" pitchFamily="34" charset="0"/>
              <a:cs typeface="Arial" panose="020B0604020202020204" pitchFamily="34" charset="0"/>
            </a:rPr>
            <a:t>kelgan  arablar son jihatidan  yetakchi.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6E9090-AE11-4335-8E26-70327B432312}" type="parTrans" cxnId="{65BB7268-2E70-43B9-8113-1481058DB43E}">
      <dgm:prSet/>
      <dgm:spPr/>
      <dgm:t>
        <a:bodyPr/>
        <a:lstStyle/>
        <a:p>
          <a:endParaRPr lang="ru-RU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FB9886-191F-49F9-8ACA-1CEB2F923B44}" type="sibTrans" cxnId="{65BB7268-2E70-43B9-8113-1481058DB43E}">
      <dgm:prSet/>
      <dgm:spPr/>
      <dgm:t>
        <a:bodyPr/>
        <a:lstStyle/>
        <a:p>
          <a:endParaRPr lang="ru-RU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AEB9B8-C580-4492-A7A5-CB35AD1DC782}" type="pres">
      <dgm:prSet presAssocID="{E5ECB9C1-8376-4470-A118-F0FA66E94EDD}" presName="Name0" presStyleCnt="0">
        <dgm:presLayoutVars>
          <dgm:dir/>
          <dgm:resizeHandles val="exact"/>
        </dgm:presLayoutVars>
      </dgm:prSet>
      <dgm:spPr/>
    </dgm:pt>
    <dgm:pt modelId="{95DCFD46-FB55-438F-BA18-4AF2C15B142B}" type="pres">
      <dgm:prSet presAssocID="{A7C3B8FE-17D9-4853-8B28-1B89E80D7FF8}" presName="node" presStyleLbl="node1" presStyleIdx="0" presStyleCnt="3">
        <dgm:presLayoutVars>
          <dgm:bulletEnabled val="1"/>
        </dgm:presLayoutVars>
      </dgm:prSet>
      <dgm:spPr/>
    </dgm:pt>
    <dgm:pt modelId="{C8DBCBDF-26D2-4173-ACC2-63E77ABC070B}" type="pres">
      <dgm:prSet presAssocID="{07DDEA1D-4BA5-4B94-8C76-CE40481668A0}" presName="sibTrans" presStyleLbl="sibTrans2D1" presStyleIdx="0" presStyleCnt="2" custScaleX="175752"/>
      <dgm:spPr/>
    </dgm:pt>
    <dgm:pt modelId="{3956429E-F0B8-498E-AED8-393BD76F64FD}" type="pres">
      <dgm:prSet presAssocID="{07DDEA1D-4BA5-4B94-8C76-CE40481668A0}" presName="connectorText" presStyleLbl="sibTrans2D1" presStyleIdx="0" presStyleCnt="2"/>
      <dgm:spPr/>
    </dgm:pt>
    <dgm:pt modelId="{C04F96F2-4619-4A29-84F8-288D3CEFA8BD}" type="pres">
      <dgm:prSet presAssocID="{3550F95F-CC71-4ABA-A794-ACD84FC58A87}" presName="node" presStyleLbl="node1" presStyleIdx="1" presStyleCnt="3">
        <dgm:presLayoutVars>
          <dgm:bulletEnabled val="1"/>
        </dgm:presLayoutVars>
      </dgm:prSet>
      <dgm:spPr/>
    </dgm:pt>
    <dgm:pt modelId="{483A8A77-86CF-4EAF-B582-8D1627033F58}" type="pres">
      <dgm:prSet presAssocID="{2B2B38BE-1073-4027-AF57-0D72EDECA79C}" presName="sibTrans" presStyleLbl="sibTrans2D1" presStyleIdx="1" presStyleCnt="2" custScaleX="172245"/>
      <dgm:spPr/>
    </dgm:pt>
    <dgm:pt modelId="{02F94208-6755-4B77-91AD-E57C92957D23}" type="pres">
      <dgm:prSet presAssocID="{2B2B38BE-1073-4027-AF57-0D72EDECA79C}" presName="connectorText" presStyleLbl="sibTrans2D1" presStyleIdx="1" presStyleCnt="2"/>
      <dgm:spPr/>
    </dgm:pt>
    <dgm:pt modelId="{29FC0EF2-001C-4B31-BB71-F57F2D1D8AD2}" type="pres">
      <dgm:prSet presAssocID="{7B9BA1DF-D005-4D4A-BFC2-3700652DDF83}" presName="node" presStyleLbl="node1" presStyleIdx="2" presStyleCnt="3">
        <dgm:presLayoutVars>
          <dgm:bulletEnabled val="1"/>
        </dgm:presLayoutVars>
      </dgm:prSet>
      <dgm:spPr/>
    </dgm:pt>
  </dgm:ptLst>
  <dgm:cxnLst>
    <dgm:cxn modelId="{BFA76B08-0CF5-4B34-9000-245A671B573C}" srcId="{E5ECB9C1-8376-4470-A118-F0FA66E94EDD}" destId="{A7C3B8FE-17D9-4853-8B28-1B89E80D7FF8}" srcOrd="0" destOrd="0" parTransId="{AE9FABE8-7B25-4B78-986C-078D35A1A096}" sibTransId="{07DDEA1D-4BA5-4B94-8C76-CE40481668A0}"/>
    <dgm:cxn modelId="{24487F26-B7B2-4B57-9BA7-4910364F4309}" type="presOf" srcId="{2B2B38BE-1073-4027-AF57-0D72EDECA79C}" destId="{483A8A77-86CF-4EAF-B582-8D1627033F58}" srcOrd="0" destOrd="0" presId="urn:microsoft.com/office/officeart/2005/8/layout/process1"/>
    <dgm:cxn modelId="{08728665-C1EC-45D2-A5CE-571605003287}" type="presOf" srcId="{2B2B38BE-1073-4027-AF57-0D72EDECA79C}" destId="{02F94208-6755-4B77-91AD-E57C92957D23}" srcOrd="1" destOrd="0" presId="urn:microsoft.com/office/officeart/2005/8/layout/process1"/>
    <dgm:cxn modelId="{65BB7268-2E70-43B9-8113-1481058DB43E}" srcId="{E5ECB9C1-8376-4470-A118-F0FA66E94EDD}" destId="{7B9BA1DF-D005-4D4A-BFC2-3700652DDF83}" srcOrd="2" destOrd="0" parTransId="{466E9090-AE11-4335-8E26-70327B432312}" sibTransId="{91FB9886-191F-49F9-8ACA-1CEB2F923B44}"/>
    <dgm:cxn modelId="{BE557E52-178D-4831-B825-50E38F895208}" type="presOf" srcId="{3550F95F-CC71-4ABA-A794-ACD84FC58A87}" destId="{C04F96F2-4619-4A29-84F8-288D3CEFA8BD}" srcOrd="0" destOrd="0" presId="urn:microsoft.com/office/officeart/2005/8/layout/process1"/>
    <dgm:cxn modelId="{A40D0A5A-4E6B-4AF0-BFB8-85FD09756A34}" type="presOf" srcId="{A7C3B8FE-17D9-4853-8B28-1B89E80D7FF8}" destId="{95DCFD46-FB55-438F-BA18-4AF2C15B142B}" srcOrd="0" destOrd="0" presId="urn:microsoft.com/office/officeart/2005/8/layout/process1"/>
    <dgm:cxn modelId="{C408D65A-6B4B-4062-9062-8F8CBAB843D5}" type="presOf" srcId="{E5ECB9C1-8376-4470-A118-F0FA66E94EDD}" destId="{B6AEB9B8-C580-4492-A7A5-CB35AD1DC782}" srcOrd="0" destOrd="0" presId="urn:microsoft.com/office/officeart/2005/8/layout/process1"/>
    <dgm:cxn modelId="{D1257F82-3D28-40D8-B375-7CBC5FB0BA92}" type="presOf" srcId="{07DDEA1D-4BA5-4B94-8C76-CE40481668A0}" destId="{3956429E-F0B8-498E-AED8-393BD76F64FD}" srcOrd="1" destOrd="0" presId="urn:microsoft.com/office/officeart/2005/8/layout/process1"/>
    <dgm:cxn modelId="{74D9BD93-DEB4-4A5A-B836-612BB2D9683C}" srcId="{E5ECB9C1-8376-4470-A118-F0FA66E94EDD}" destId="{3550F95F-CC71-4ABA-A794-ACD84FC58A87}" srcOrd="1" destOrd="0" parTransId="{B9D19A33-69F1-4D5A-9A13-8725A1D3CC49}" sibTransId="{2B2B38BE-1073-4027-AF57-0D72EDECA79C}"/>
    <dgm:cxn modelId="{36BF3CC9-D2D5-44AD-889A-1E7E720CEBBA}" type="presOf" srcId="{07DDEA1D-4BA5-4B94-8C76-CE40481668A0}" destId="{C8DBCBDF-26D2-4173-ACC2-63E77ABC070B}" srcOrd="0" destOrd="0" presId="urn:microsoft.com/office/officeart/2005/8/layout/process1"/>
    <dgm:cxn modelId="{462764DC-ABFA-4EE6-94CF-BFDE0343D92D}" type="presOf" srcId="{7B9BA1DF-D005-4D4A-BFC2-3700652DDF83}" destId="{29FC0EF2-001C-4B31-BB71-F57F2D1D8AD2}" srcOrd="0" destOrd="0" presId="urn:microsoft.com/office/officeart/2005/8/layout/process1"/>
    <dgm:cxn modelId="{FFD3DFA0-AC6C-4920-A64E-697BB22C4E30}" type="presParOf" srcId="{B6AEB9B8-C580-4492-A7A5-CB35AD1DC782}" destId="{95DCFD46-FB55-438F-BA18-4AF2C15B142B}" srcOrd="0" destOrd="0" presId="urn:microsoft.com/office/officeart/2005/8/layout/process1"/>
    <dgm:cxn modelId="{C1D3DBBD-DA7B-4CAC-B663-FD268A26F05C}" type="presParOf" srcId="{B6AEB9B8-C580-4492-A7A5-CB35AD1DC782}" destId="{C8DBCBDF-26D2-4173-ACC2-63E77ABC070B}" srcOrd="1" destOrd="0" presId="urn:microsoft.com/office/officeart/2005/8/layout/process1"/>
    <dgm:cxn modelId="{D7D862E7-6D5B-4F89-A12F-F62F2ABEEFD3}" type="presParOf" srcId="{C8DBCBDF-26D2-4173-ACC2-63E77ABC070B}" destId="{3956429E-F0B8-498E-AED8-393BD76F64FD}" srcOrd="0" destOrd="0" presId="urn:microsoft.com/office/officeart/2005/8/layout/process1"/>
    <dgm:cxn modelId="{AB9DB28D-803D-4E22-98A6-1B59DCA7E37F}" type="presParOf" srcId="{B6AEB9B8-C580-4492-A7A5-CB35AD1DC782}" destId="{C04F96F2-4619-4A29-84F8-288D3CEFA8BD}" srcOrd="2" destOrd="0" presId="urn:microsoft.com/office/officeart/2005/8/layout/process1"/>
    <dgm:cxn modelId="{F6CD9996-C547-42B9-92DF-EC4C11473EB2}" type="presParOf" srcId="{B6AEB9B8-C580-4492-A7A5-CB35AD1DC782}" destId="{483A8A77-86CF-4EAF-B582-8D1627033F58}" srcOrd="3" destOrd="0" presId="urn:microsoft.com/office/officeart/2005/8/layout/process1"/>
    <dgm:cxn modelId="{51FAFE05-79EE-41AE-A673-479E8DCBEA1D}" type="presParOf" srcId="{483A8A77-86CF-4EAF-B582-8D1627033F58}" destId="{02F94208-6755-4B77-91AD-E57C92957D23}" srcOrd="0" destOrd="0" presId="urn:microsoft.com/office/officeart/2005/8/layout/process1"/>
    <dgm:cxn modelId="{299EEA31-8D05-456B-A7D2-19A84FF70CD6}" type="presParOf" srcId="{B6AEB9B8-C580-4492-A7A5-CB35AD1DC782}" destId="{29FC0EF2-001C-4B31-BB71-F57F2D1D8AD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0C7739-797E-426D-BF5B-EEAECACD366F}" type="doc">
      <dgm:prSet loTypeId="urn:microsoft.com/office/officeart/2005/8/layout/b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037E137-8A0D-40B6-8CE4-84C9798C15E2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Italiyada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shahar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aholisining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ulushi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70 % </a:t>
          </a:r>
          <a:r>
            <a:rPr lang="en-US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atrofida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Mamlakatdagi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eng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yirik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shahar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aglomeratsiyalari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Milan, Rim, Turin </a:t>
          </a:r>
          <a:r>
            <a:rPr lang="en-US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Neapol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shaharlari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atrofida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vujudga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kelgan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</dgm:t>
    </dgm:pt>
    <dgm:pt modelId="{88172E75-9637-4EB9-B733-8289200A85D8}" type="parTrans" cxnId="{812B7339-664B-4E11-8E25-831007304975}">
      <dgm:prSet/>
      <dgm:spPr/>
      <dgm:t>
        <a:bodyPr/>
        <a:lstStyle/>
        <a:p>
          <a:endParaRPr lang="en-US"/>
        </a:p>
      </dgm:t>
    </dgm:pt>
    <dgm:pt modelId="{D13AAA76-86CA-40E9-A293-19C7ADB293CB}" type="sibTrans" cxnId="{812B7339-664B-4E11-8E25-831007304975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01E2FC08-0087-4712-8745-8D19FD8A23A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Davlat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tili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en-US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italyan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tili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  <a:p>
          <a:r>
            <a:rPr lang="en-US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Aholining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diniy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tarkibida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katoliklar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yetakchilik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qiladi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Italiya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katoliklar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soni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bo‘yicha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Yevropada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birinchi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o‘rinda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turadi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0A1650D6-5FC7-47A4-80E3-C14D3A500DD4}" type="parTrans" cxnId="{317F4607-CBAF-46C2-BBAE-5FCB80339717}">
      <dgm:prSet/>
      <dgm:spPr/>
      <dgm:t>
        <a:bodyPr/>
        <a:lstStyle/>
        <a:p>
          <a:endParaRPr lang="en-US"/>
        </a:p>
      </dgm:t>
    </dgm:pt>
    <dgm:pt modelId="{5F62FA45-62F4-4B11-A588-B2E6D14D1F25}" type="sibTrans" cxnId="{317F4607-CBAF-46C2-BBAE-5FCB80339717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87E3F472-264F-4407-8960-DB017D08B98D}" type="pres">
      <dgm:prSet presAssocID="{BD0C7739-797E-426D-BF5B-EEAECACD366F}" presName="Name0" presStyleCnt="0">
        <dgm:presLayoutVars>
          <dgm:dir/>
          <dgm:resizeHandles val="exact"/>
        </dgm:presLayoutVars>
      </dgm:prSet>
      <dgm:spPr/>
    </dgm:pt>
    <dgm:pt modelId="{4397CC95-AF0A-4564-B5C2-33CFF62FFC03}" type="pres">
      <dgm:prSet presAssocID="{F037E137-8A0D-40B6-8CE4-84C9798C15E2}" presName="node" presStyleLbl="node1" presStyleIdx="0" presStyleCnt="2" custScaleX="131154" custLinFactNeighborX="-71688" custLinFactNeighborY="6115">
        <dgm:presLayoutVars>
          <dgm:bulletEnabled val="1"/>
        </dgm:presLayoutVars>
      </dgm:prSet>
      <dgm:spPr/>
    </dgm:pt>
    <dgm:pt modelId="{04DF21FB-8908-40EA-A0D5-8F3443263A2D}" type="pres">
      <dgm:prSet presAssocID="{D13AAA76-86CA-40E9-A293-19C7ADB293CB}" presName="sibTrans" presStyleLbl="sibTrans1D1" presStyleIdx="0" presStyleCnt="1"/>
      <dgm:spPr/>
    </dgm:pt>
    <dgm:pt modelId="{CB6E878A-D431-434D-9FC9-CECB945D5265}" type="pres">
      <dgm:prSet presAssocID="{D13AAA76-86CA-40E9-A293-19C7ADB293CB}" presName="connectorText" presStyleLbl="sibTrans1D1" presStyleIdx="0" presStyleCnt="1"/>
      <dgm:spPr/>
    </dgm:pt>
    <dgm:pt modelId="{936A6B57-C1E0-46E7-9CDB-B4FEF23F08FE}" type="pres">
      <dgm:prSet presAssocID="{01E2FC08-0087-4712-8745-8D19FD8A23AF}" presName="node" presStyleLbl="node1" presStyleIdx="1" presStyleCnt="2" custScaleX="139753" custLinFactNeighborX="71668" custLinFactNeighborY="-5219">
        <dgm:presLayoutVars>
          <dgm:bulletEnabled val="1"/>
        </dgm:presLayoutVars>
      </dgm:prSet>
      <dgm:spPr/>
    </dgm:pt>
  </dgm:ptLst>
  <dgm:cxnLst>
    <dgm:cxn modelId="{317F4607-CBAF-46C2-BBAE-5FCB80339717}" srcId="{BD0C7739-797E-426D-BF5B-EEAECACD366F}" destId="{01E2FC08-0087-4712-8745-8D19FD8A23AF}" srcOrd="1" destOrd="0" parTransId="{0A1650D6-5FC7-47A4-80E3-C14D3A500DD4}" sibTransId="{5F62FA45-62F4-4B11-A588-B2E6D14D1F25}"/>
    <dgm:cxn modelId="{812B7339-664B-4E11-8E25-831007304975}" srcId="{BD0C7739-797E-426D-BF5B-EEAECACD366F}" destId="{F037E137-8A0D-40B6-8CE4-84C9798C15E2}" srcOrd="0" destOrd="0" parTransId="{88172E75-9637-4EB9-B733-8289200A85D8}" sibTransId="{D13AAA76-86CA-40E9-A293-19C7ADB293CB}"/>
    <dgm:cxn modelId="{D941B15B-AE7A-42E2-8B36-2C9478366912}" type="presOf" srcId="{D13AAA76-86CA-40E9-A293-19C7ADB293CB}" destId="{CB6E878A-D431-434D-9FC9-CECB945D5265}" srcOrd="1" destOrd="0" presId="urn:microsoft.com/office/officeart/2005/8/layout/bProcess3"/>
    <dgm:cxn modelId="{A0EA026F-9D84-4B7A-AE5D-00C32AB433F6}" type="presOf" srcId="{01E2FC08-0087-4712-8745-8D19FD8A23AF}" destId="{936A6B57-C1E0-46E7-9CDB-B4FEF23F08FE}" srcOrd="0" destOrd="0" presId="urn:microsoft.com/office/officeart/2005/8/layout/bProcess3"/>
    <dgm:cxn modelId="{930FD68F-1C1B-46A6-A799-2FD18E287D58}" type="presOf" srcId="{BD0C7739-797E-426D-BF5B-EEAECACD366F}" destId="{87E3F472-264F-4407-8960-DB017D08B98D}" srcOrd="0" destOrd="0" presId="urn:microsoft.com/office/officeart/2005/8/layout/bProcess3"/>
    <dgm:cxn modelId="{0DB68BF2-4F87-459A-9D44-1561A39F0D42}" type="presOf" srcId="{F037E137-8A0D-40B6-8CE4-84C9798C15E2}" destId="{4397CC95-AF0A-4564-B5C2-33CFF62FFC03}" srcOrd="0" destOrd="0" presId="urn:microsoft.com/office/officeart/2005/8/layout/bProcess3"/>
    <dgm:cxn modelId="{420C16FC-4517-4154-A0C7-43CEBB2BBB60}" type="presOf" srcId="{D13AAA76-86CA-40E9-A293-19C7ADB293CB}" destId="{04DF21FB-8908-40EA-A0D5-8F3443263A2D}" srcOrd="0" destOrd="0" presId="urn:microsoft.com/office/officeart/2005/8/layout/bProcess3"/>
    <dgm:cxn modelId="{3783BDFA-9A43-4628-B327-63461E6AEBA2}" type="presParOf" srcId="{87E3F472-264F-4407-8960-DB017D08B98D}" destId="{4397CC95-AF0A-4564-B5C2-33CFF62FFC03}" srcOrd="0" destOrd="0" presId="urn:microsoft.com/office/officeart/2005/8/layout/bProcess3"/>
    <dgm:cxn modelId="{3EA82FBC-22F3-4A5A-B23C-1552ECC233F7}" type="presParOf" srcId="{87E3F472-264F-4407-8960-DB017D08B98D}" destId="{04DF21FB-8908-40EA-A0D5-8F3443263A2D}" srcOrd="1" destOrd="0" presId="urn:microsoft.com/office/officeart/2005/8/layout/bProcess3"/>
    <dgm:cxn modelId="{3CE8E7F3-118F-4984-BFB0-65DEAC1AC425}" type="presParOf" srcId="{04DF21FB-8908-40EA-A0D5-8F3443263A2D}" destId="{CB6E878A-D431-434D-9FC9-CECB945D5265}" srcOrd="0" destOrd="0" presId="urn:microsoft.com/office/officeart/2005/8/layout/bProcess3"/>
    <dgm:cxn modelId="{E1F0A9F8-C418-4647-9DCF-496AD2BFC001}" type="presParOf" srcId="{87E3F472-264F-4407-8960-DB017D08B98D}" destId="{936A6B57-C1E0-46E7-9CDB-B4FEF23F08FE}" srcOrd="2" destOrd="0" presId="urn:microsoft.com/office/officeart/2005/8/layout/bProcess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0C7739-797E-426D-BF5B-EEAECACD366F}" type="doc">
      <dgm:prSet loTypeId="urn:microsoft.com/office/officeart/2005/8/layout/b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037E137-8A0D-40B6-8CE4-84C9798C15E2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sz="2800" i="0" dirty="0" err="1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Italiyaning</a:t>
          </a:r>
          <a:r>
            <a:rPr lang="en-US" sz="2800" i="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i="1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Rim, Milan, </a:t>
          </a:r>
          <a:r>
            <a:rPr lang="en-US" sz="2800" b="1" i="1" dirty="0" err="1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Neapol</a:t>
          </a:r>
          <a:r>
            <a:rPr lang="en-US" sz="2800" b="1" i="1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800" b="1" i="1" dirty="0" err="1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Venetsiya</a:t>
          </a:r>
          <a:r>
            <a:rPr lang="en-US" sz="2800" b="1" i="1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800" b="1" i="1" dirty="0" err="1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Florensiya</a:t>
          </a:r>
          <a:r>
            <a:rPr lang="en-US" sz="2800" b="1" i="1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800" b="1" i="1" dirty="0" err="1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Genuya</a:t>
          </a:r>
          <a:r>
            <a:rPr lang="en-US" sz="2800" b="1" i="1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,  Parma, </a:t>
          </a:r>
          <a:r>
            <a:rPr lang="en-US" sz="2800" b="1" i="1" dirty="0" err="1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Piza</a:t>
          </a:r>
          <a:r>
            <a:rPr lang="en-US" sz="2800" b="1" i="1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, Verona </a:t>
          </a:r>
          <a:r>
            <a:rPr lang="en-US" sz="2800" i="0" dirty="0" err="1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800" i="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i="0" dirty="0" err="1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boshqa</a:t>
          </a:r>
          <a:r>
            <a:rPr lang="en-US" sz="2800" i="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2800" i="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shaharlari, chin ma’noda, </a:t>
          </a:r>
          <a:r>
            <a:rPr lang="en-US" sz="2800" i="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it-IT" sz="2800" i="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osmon ostidagi muzeylar</a:t>
          </a:r>
          <a:r>
            <a:rPr lang="en-US" sz="2800" i="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it-IT" sz="2800" i="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 sifatida butun dunyoda mashhur.</a:t>
          </a:r>
          <a:endParaRPr lang="en-US" sz="2800" i="0" dirty="0">
            <a:solidFill>
              <a:srgbClr val="1E0AB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172E75-9637-4EB9-B733-8289200A85D8}" type="parTrans" cxnId="{812B7339-664B-4E11-8E25-831007304975}">
      <dgm:prSet/>
      <dgm:spPr/>
      <dgm:t>
        <a:bodyPr/>
        <a:lstStyle/>
        <a:p>
          <a:endParaRPr lang="en-US"/>
        </a:p>
      </dgm:t>
    </dgm:pt>
    <dgm:pt modelId="{D13AAA76-86CA-40E9-A293-19C7ADB293CB}" type="sibTrans" cxnId="{812B7339-664B-4E11-8E25-831007304975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01E2FC08-0087-4712-8745-8D19FD8A23AF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sz="30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YUNESKO </a:t>
          </a:r>
          <a:r>
            <a:rPr lang="en-US" sz="3000" dirty="0" err="1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tomonidan</a:t>
          </a:r>
          <a:r>
            <a:rPr lang="en-US" sz="30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dirty="0" err="1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tuzilgan</a:t>
          </a:r>
          <a:r>
            <a:rPr lang="en-US" sz="30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dirty="0" err="1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Butunjahon</a:t>
          </a:r>
          <a:r>
            <a:rPr lang="en-US" sz="30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dirty="0" err="1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madaniy</a:t>
          </a:r>
          <a:r>
            <a:rPr lang="en-US" sz="30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dirty="0" err="1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meros</a:t>
          </a:r>
          <a:r>
            <a:rPr lang="en-US" sz="30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dirty="0" err="1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obyektlari</a:t>
          </a:r>
          <a:r>
            <a:rPr lang="en-US" sz="30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dirty="0" err="1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ro‘yxatiga</a:t>
          </a:r>
          <a:r>
            <a:rPr lang="en-US" sz="30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dirty="0" err="1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aynan</a:t>
          </a:r>
          <a:r>
            <a:rPr lang="en-US" sz="30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dirty="0" err="1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Italiyadagi</a:t>
          </a:r>
          <a:r>
            <a:rPr lang="en-US" sz="30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dirty="0" err="1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tabiiy</a:t>
          </a:r>
          <a:r>
            <a:rPr lang="en-US" sz="30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dirty="0" err="1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30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dirty="0" err="1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tarixiy-madaniy</a:t>
          </a:r>
          <a:r>
            <a:rPr lang="en-US" sz="30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dirty="0" err="1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yodgorliklar</a:t>
          </a:r>
          <a:r>
            <a:rPr lang="en-US" sz="30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dirty="0" err="1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eng</a:t>
          </a:r>
          <a:r>
            <a:rPr lang="en-US" sz="30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dirty="0" err="1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ko‘p</a:t>
          </a:r>
          <a:r>
            <a:rPr lang="en-US" sz="30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dirty="0" err="1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kiritilgan</a:t>
          </a:r>
          <a:r>
            <a:rPr lang="en-US" sz="30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0A1650D6-5FC7-47A4-80E3-C14D3A500DD4}" type="parTrans" cxnId="{317F4607-CBAF-46C2-BBAE-5FCB80339717}">
      <dgm:prSet/>
      <dgm:spPr/>
      <dgm:t>
        <a:bodyPr/>
        <a:lstStyle/>
        <a:p>
          <a:endParaRPr lang="en-US"/>
        </a:p>
      </dgm:t>
    </dgm:pt>
    <dgm:pt modelId="{5F62FA45-62F4-4B11-A588-B2E6D14D1F25}" type="sibTrans" cxnId="{317F4607-CBAF-46C2-BBAE-5FCB80339717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87E3F472-264F-4407-8960-DB017D08B98D}" type="pres">
      <dgm:prSet presAssocID="{BD0C7739-797E-426D-BF5B-EEAECACD366F}" presName="Name0" presStyleCnt="0">
        <dgm:presLayoutVars>
          <dgm:dir/>
          <dgm:resizeHandles val="exact"/>
        </dgm:presLayoutVars>
      </dgm:prSet>
      <dgm:spPr/>
    </dgm:pt>
    <dgm:pt modelId="{4397CC95-AF0A-4564-B5C2-33CFF62FFC03}" type="pres">
      <dgm:prSet presAssocID="{F037E137-8A0D-40B6-8CE4-84C9798C15E2}" presName="node" presStyleLbl="node1" presStyleIdx="0" presStyleCnt="2" custScaleX="131154" custLinFactNeighborX="-71688" custLinFactNeighborY="10664">
        <dgm:presLayoutVars>
          <dgm:bulletEnabled val="1"/>
        </dgm:presLayoutVars>
      </dgm:prSet>
      <dgm:spPr/>
    </dgm:pt>
    <dgm:pt modelId="{04DF21FB-8908-40EA-A0D5-8F3443263A2D}" type="pres">
      <dgm:prSet presAssocID="{D13AAA76-86CA-40E9-A293-19C7ADB293CB}" presName="sibTrans" presStyleLbl="sibTrans1D1" presStyleIdx="0" presStyleCnt="1"/>
      <dgm:spPr/>
    </dgm:pt>
    <dgm:pt modelId="{CB6E878A-D431-434D-9FC9-CECB945D5265}" type="pres">
      <dgm:prSet presAssocID="{D13AAA76-86CA-40E9-A293-19C7ADB293CB}" presName="connectorText" presStyleLbl="sibTrans1D1" presStyleIdx="0" presStyleCnt="1"/>
      <dgm:spPr/>
    </dgm:pt>
    <dgm:pt modelId="{936A6B57-C1E0-46E7-9CDB-B4FEF23F08FE}" type="pres">
      <dgm:prSet presAssocID="{01E2FC08-0087-4712-8745-8D19FD8A23AF}" presName="node" presStyleLbl="node1" presStyleIdx="1" presStyleCnt="2" custScaleX="139753" custLinFactNeighborX="71668" custLinFactNeighborY="-5219">
        <dgm:presLayoutVars>
          <dgm:bulletEnabled val="1"/>
        </dgm:presLayoutVars>
      </dgm:prSet>
      <dgm:spPr/>
    </dgm:pt>
  </dgm:ptLst>
  <dgm:cxnLst>
    <dgm:cxn modelId="{317F4607-CBAF-46C2-BBAE-5FCB80339717}" srcId="{BD0C7739-797E-426D-BF5B-EEAECACD366F}" destId="{01E2FC08-0087-4712-8745-8D19FD8A23AF}" srcOrd="1" destOrd="0" parTransId="{0A1650D6-5FC7-47A4-80E3-C14D3A500DD4}" sibTransId="{5F62FA45-62F4-4B11-A588-B2E6D14D1F25}"/>
    <dgm:cxn modelId="{812B7339-664B-4E11-8E25-831007304975}" srcId="{BD0C7739-797E-426D-BF5B-EEAECACD366F}" destId="{F037E137-8A0D-40B6-8CE4-84C9798C15E2}" srcOrd="0" destOrd="0" parTransId="{88172E75-9637-4EB9-B733-8289200A85D8}" sibTransId="{D13AAA76-86CA-40E9-A293-19C7ADB293CB}"/>
    <dgm:cxn modelId="{D941B15B-AE7A-42E2-8B36-2C9478366912}" type="presOf" srcId="{D13AAA76-86CA-40E9-A293-19C7ADB293CB}" destId="{CB6E878A-D431-434D-9FC9-CECB945D5265}" srcOrd="1" destOrd="0" presId="urn:microsoft.com/office/officeart/2005/8/layout/bProcess3"/>
    <dgm:cxn modelId="{A0EA026F-9D84-4B7A-AE5D-00C32AB433F6}" type="presOf" srcId="{01E2FC08-0087-4712-8745-8D19FD8A23AF}" destId="{936A6B57-C1E0-46E7-9CDB-B4FEF23F08FE}" srcOrd="0" destOrd="0" presId="urn:microsoft.com/office/officeart/2005/8/layout/bProcess3"/>
    <dgm:cxn modelId="{930FD68F-1C1B-46A6-A799-2FD18E287D58}" type="presOf" srcId="{BD0C7739-797E-426D-BF5B-EEAECACD366F}" destId="{87E3F472-264F-4407-8960-DB017D08B98D}" srcOrd="0" destOrd="0" presId="urn:microsoft.com/office/officeart/2005/8/layout/bProcess3"/>
    <dgm:cxn modelId="{0DB68BF2-4F87-459A-9D44-1561A39F0D42}" type="presOf" srcId="{F037E137-8A0D-40B6-8CE4-84C9798C15E2}" destId="{4397CC95-AF0A-4564-B5C2-33CFF62FFC03}" srcOrd="0" destOrd="0" presId="urn:microsoft.com/office/officeart/2005/8/layout/bProcess3"/>
    <dgm:cxn modelId="{420C16FC-4517-4154-A0C7-43CEBB2BBB60}" type="presOf" srcId="{D13AAA76-86CA-40E9-A293-19C7ADB293CB}" destId="{04DF21FB-8908-40EA-A0D5-8F3443263A2D}" srcOrd="0" destOrd="0" presId="urn:microsoft.com/office/officeart/2005/8/layout/bProcess3"/>
    <dgm:cxn modelId="{3783BDFA-9A43-4628-B327-63461E6AEBA2}" type="presParOf" srcId="{87E3F472-264F-4407-8960-DB017D08B98D}" destId="{4397CC95-AF0A-4564-B5C2-33CFF62FFC03}" srcOrd="0" destOrd="0" presId="urn:microsoft.com/office/officeart/2005/8/layout/bProcess3"/>
    <dgm:cxn modelId="{3EA82FBC-22F3-4A5A-B23C-1552ECC233F7}" type="presParOf" srcId="{87E3F472-264F-4407-8960-DB017D08B98D}" destId="{04DF21FB-8908-40EA-A0D5-8F3443263A2D}" srcOrd="1" destOrd="0" presId="urn:microsoft.com/office/officeart/2005/8/layout/bProcess3"/>
    <dgm:cxn modelId="{3CE8E7F3-118F-4984-BFB0-65DEAC1AC425}" type="presParOf" srcId="{04DF21FB-8908-40EA-A0D5-8F3443263A2D}" destId="{CB6E878A-D431-434D-9FC9-CECB945D5265}" srcOrd="0" destOrd="0" presId="urn:microsoft.com/office/officeart/2005/8/layout/bProcess3"/>
    <dgm:cxn modelId="{E1F0A9F8-C418-4647-9DCF-496AD2BFC001}" type="presParOf" srcId="{87E3F472-264F-4407-8960-DB017D08B98D}" destId="{936A6B57-C1E0-46E7-9CDB-B4FEF23F08FE}" srcOrd="2" destOrd="0" presId="urn:microsoft.com/office/officeart/2005/8/layout/bProcess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DF7EC-239B-4DAB-9A03-E44C43BBE2BF}">
      <dsp:nvSpPr>
        <dsp:cNvPr id="0" name=""/>
        <dsp:cNvSpPr/>
      </dsp:nvSpPr>
      <dsp:spPr>
        <a:xfrm flipH="1" flipV="1">
          <a:off x="11184901" y="3021380"/>
          <a:ext cx="109876" cy="626765"/>
        </a:xfrm>
        <a:prstGeom prst="leftCircularArrow">
          <a:avLst>
            <a:gd name="adj1" fmla="val 2653"/>
            <a:gd name="adj2" fmla="val 148363"/>
            <a:gd name="adj3" fmla="val 10307862"/>
            <a:gd name="adj4" fmla="val -1375099"/>
            <a:gd name="adj5" fmla="val 2755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E2188672-5CD2-4174-A729-977C588A94C8}">
      <dsp:nvSpPr>
        <dsp:cNvPr id="0" name=""/>
        <dsp:cNvSpPr/>
      </dsp:nvSpPr>
      <dsp:spPr>
        <a:xfrm>
          <a:off x="76193" y="228597"/>
          <a:ext cx="11960183" cy="1289749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Italiya</a:t>
          </a:r>
          <a:r>
            <a:rPr lang="en-US" sz="2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Respublikasi</a:t>
          </a:r>
          <a:r>
            <a:rPr lang="en-US" sz="2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en-US" sz="26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Yevropaning</a:t>
          </a:r>
          <a:r>
            <a:rPr lang="en-US" sz="2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janubida</a:t>
          </a:r>
          <a:r>
            <a:rPr lang="en-US" sz="2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6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O‘rta</a:t>
          </a:r>
          <a:r>
            <a:rPr lang="en-US" sz="2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dengiz</a:t>
          </a:r>
          <a:r>
            <a:rPr lang="en-US" sz="2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bo‘ylarida</a:t>
          </a:r>
          <a:r>
            <a:rPr lang="en-US" sz="2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joylashgan</a:t>
          </a:r>
          <a:r>
            <a:rPr lang="en-US" sz="2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6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Yevropa</a:t>
          </a:r>
          <a:r>
            <a:rPr lang="en-US" sz="2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madaniyatining</a:t>
          </a:r>
          <a:r>
            <a:rPr lang="en-US" sz="2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beshiklaridan</a:t>
          </a:r>
          <a:r>
            <a:rPr lang="en-US" sz="2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biri</a:t>
          </a:r>
          <a:r>
            <a:rPr lang="en-US" sz="2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hisoblangan</a:t>
          </a:r>
          <a:r>
            <a:rPr lang="en-US" sz="2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davlat</a:t>
          </a:r>
          <a:r>
            <a:rPr lang="en-US" sz="2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</dsp:txBody>
      <dsp:txXfrm>
        <a:off x="139153" y="291557"/>
        <a:ext cx="11834263" cy="1163829"/>
      </dsp:txXfrm>
    </dsp:sp>
    <dsp:sp modelId="{F050F393-86D0-4D66-B4B7-F048FB9AA2CC}">
      <dsp:nvSpPr>
        <dsp:cNvPr id="0" name=""/>
        <dsp:cNvSpPr/>
      </dsp:nvSpPr>
      <dsp:spPr>
        <a:xfrm>
          <a:off x="56915" y="1981191"/>
          <a:ext cx="12058878" cy="1493458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fi-FI" sz="28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Mamlakat hududining katta qismini Apennin </a:t>
          </a:r>
          <a:r>
            <a:rPr lang="en-US" sz="28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yarimoroli</a:t>
          </a:r>
          <a:r>
            <a:rPr lang="en-US" sz="28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egallaydi</a:t>
          </a:r>
          <a:r>
            <a:rPr lang="en-US" sz="28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8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Italiyaga</a:t>
          </a:r>
          <a:r>
            <a:rPr lang="en-US" sz="28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O‘rta</a:t>
          </a:r>
          <a:r>
            <a:rPr lang="en-US" sz="28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dengizdagi</a:t>
          </a:r>
          <a:r>
            <a:rPr lang="en-US" sz="28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ikkita</a:t>
          </a:r>
          <a:r>
            <a:rPr lang="en-US" sz="28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eng</a:t>
          </a:r>
          <a:r>
            <a:rPr lang="en-US" sz="28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yirik</a:t>
          </a:r>
          <a:r>
            <a:rPr lang="en-US" sz="28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orol</a:t>
          </a:r>
          <a:r>
            <a:rPr lang="en-US" sz="28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en-US" sz="28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Sitsiliya</a:t>
          </a:r>
          <a:r>
            <a:rPr lang="en-US" sz="28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8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Sardiniya</a:t>
          </a:r>
          <a:r>
            <a:rPr lang="en-US" sz="28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tegishli</a:t>
          </a:r>
          <a:r>
            <a:rPr lang="en-US" sz="28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</dsp:txBody>
      <dsp:txXfrm>
        <a:off x="129820" y="2054096"/>
        <a:ext cx="11913068" cy="1347648"/>
      </dsp:txXfrm>
    </dsp:sp>
    <dsp:sp modelId="{2D20586A-62F6-4977-AEC0-27C1A016B116}">
      <dsp:nvSpPr>
        <dsp:cNvPr id="0" name=""/>
        <dsp:cNvSpPr/>
      </dsp:nvSpPr>
      <dsp:spPr>
        <a:xfrm>
          <a:off x="12585" y="3893032"/>
          <a:ext cx="12179409" cy="1821966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Italiyaning qo‘shnilari orasida San-Marino va </a:t>
          </a:r>
          <a:r>
            <a:rPr lang="en-US" sz="28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Vatikan</a:t>
          </a:r>
          <a:r>
            <a:rPr lang="en-US" sz="28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“</a:t>
          </a:r>
          <a:r>
            <a:rPr lang="en-US" sz="28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mitti</a:t>
          </a:r>
          <a:r>
            <a:rPr lang="en-US" sz="28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en-US" sz="28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davlatlari</a:t>
          </a:r>
          <a:r>
            <a:rPr lang="en-US" sz="28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har </a:t>
          </a:r>
          <a:r>
            <a:rPr lang="en-US" sz="28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tomondan</a:t>
          </a:r>
          <a:r>
            <a:rPr lang="en-US" sz="28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Italiya</a:t>
          </a:r>
          <a:r>
            <a:rPr lang="en-US" sz="28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hududi</a:t>
          </a:r>
          <a:r>
            <a:rPr lang="en-US" sz="28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28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o‘ralgan</a:t>
          </a:r>
          <a:r>
            <a:rPr lang="en-US" sz="28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8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boshqa</a:t>
          </a:r>
          <a:r>
            <a:rPr lang="en-US" sz="28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davlatlar</a:t>
          </a:r>
          <a:r>
            <a:rPr lang="en-US" sz="28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yoki</a:t>
          </a:r>
          <a:r>
            <a:rPr lang="en-US" sz="28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dengiz</a:t>
          </a:r>
          <a:r>
            <a:rPr lang="en-US" sz="28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28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suvlari bilan chegaraga ega emas. </a:t>
          </a:r>
          <a:r>
            <a:rPr lang="en-US" sz="28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Bunday</a:t>
          </a:r>
          <a:r>
            <a:rPr lang="en-US" sz="28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geografik</a:t>
          </a:r>
          <a:r>
            <a:rPr lang="en-US" sz="28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joylashuvga</a:t>
          </a:r>
          <a:r>
            <a:rPr lang="en-US" sz="28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ega</a:t>
          </a:r>
          <a:r>
            <a:rPr lang="en-US" sz="28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davlatlar</a:t>
          </a:r>
          <a:r>
            <a:rPr lang="en-US" sz="28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anklav</a:t>
          </a:r>
          <a:r>
            <a:rPr lang="en-US" sz="28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davlatlar</a:t>
          </a:r>
          <a:r>
            <a:rPr lang="en-US" sz="28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 deb  </a:t>
          </a:r>
          <a:r>
            <a:rPr lang="en-US" sz="28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ataladi</a:t>
          </a:r>
          <a:r>
            <a:rPr lang="en-US" sz="28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8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1526" y="3981973"/>
        <a:ext cx="12001527" cy="16440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CFD46-FB55-438F-BA18-4AF2C15B142B}">
      <dsp:nvSpPr>
        <dsp:cNvPr id="0" name=""/>
        <dsp:cNvSpPr/>
      </dsp:nvSpPr>
      <dsp:spPr>
        <a:xfrm>
          <a:off x="10448" y="229622"/>
          <a:ext cx="3122912" cy="292773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9525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Italiya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Yevropadagi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aholisi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eng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ko‘p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beshta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davlatlardan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biri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. 2018-yil 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ma’lumotlariga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ko‘ra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Italiyada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60,6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mln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kishi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istiqomat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qiladi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6198" y="315372"/>
        <a:ext cx="2951412" cy="2756230"/>
      </dsp:txXfrm>
    </dsp:sp>
    <dsp:sp modelId="{C8DBCBDF-26D2-4173-ACC2-63E77ABC070B}">
      <dsp:nvSpPr>
        <dsp:cNvPr id="0" name=""/>
        <dsp:cNvSpPr/>
      </dsp:nvSpPr>
      <dsp:spPr>
        <a:xfrm>
          <a:off x="3194891" y="1306246"/>
          <a:ext cx="1163579" cy="774482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94891" y="1461142"/>
        <a:ext cx="931234" cy="464690"/>
      </dsp:txXfrm>
    </dsp:sp>
    <dsp:sp modelId="{C04F96F2-4619-4A29-84F8-288D3CEFA8BD}">
      <dsp:nvSpPr>
        <dsp:cNvPr id="0" name=""/>
        <dsp:cNvSpPr/>
      </dsp:nvSpPr>
      <dsp:spPr>
        <a:xfrm>
          <a:off x="4382526" y="229622"/>
          <a:ext cx="3122912" cy="2927730"/>
        </a:xfrm>
        <a:prstGeom prst="roundRect">
          <a:avLst>
            <a:gd name="adj" fmla="val 10000"/>
          </a:avLst>
        </a:prstGeom>
        <a:solidFill>
          <a:srgbClr val="F7B7F2"/>
        </a:soli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Aholining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tabiiy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ko‘payishi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manfiy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bo‘lib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yillik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hisobda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   -0,2 %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ga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teng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Lekin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tashqi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migratsiya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hisobiga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Italiya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aholisi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o‘sib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bormoqda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68276" y="315372"/>
        <a:ext cx="2951412" cy="2756230"/>
      </dsp:txXfrm>
    </dsp:sp>
    <dsp:sp modelId="{483A8A77-86CF-4EAF-B582-8D1627033F58}">
      <dsp:nvSpPr>
        <dsp:cNvPr id="0" name=""/>
        <dsp:cNvSpPr/>
      </dsp:nvSpPr>
      <dsp:spPr>
        <a:xfrm>
          <a:off x="7578579" y="1306246"/>
          <a:ext cx="1140361" cy="774482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78579" y="1461142"/>
        <a:ext cx="908016" cy="464690"/>
      </dsp:txXfrm>
    </dsp:sp>
    <dsp:sp modelId="{29FC0EF2-001C-4B31-BB71-F57F2D1D8AD2}">
      <dsp:nvSpPr>
        <dsp:cNvPr id="0" name=""/>
        <dsp:cNvSpPr/>
      </dsp:nvSpPr>
      <dsp:spPr>
        <a:xfrm>
          <a:off x="8754604" y="229622"/>
          <a:ext cx="3122912" cy="292773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Migrantlar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orasida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ruminlar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albanlar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hamda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Shimoliy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 Afrika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davlatlaridan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ko‘chib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2400" kern="1200" dirty="0">
              <a:latin typeface="Arial" panose="020B0604020202020204" pitchFamily="34" charset="0"/>
              <a:cs typeface="Arial" panose="020B0604020202020204" pitchFamily="34" charset="0"/>
            </a:rPr>
            <a:t>kelgan  arablar son jihatidan  yetakchi.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40354" y="315372"/>
        <a:ext cx="2951412" cy="27562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DF21FB-8908-40EA-A0D5-8F3443263A2D}">
      <dsp:nvSpPr>
        <dsp:cNvPr id="0" name=""/>
        <dsp:cNvSpPr/>
      </dsp:nvSpPr>
      <dsp:spPr>
        <a:xfrm>
          <a:off x="5651511" y="1437812"/>
          <a:ext cx="488269" cy="3240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1234" y="0"/>
              </a:lnTo>
              <a:lnTo>
                <a:pt x="261234" y="3240256"/>
              </a:lnTo>
              <a:lnTo>
                <a:pt x="488269" y="3240256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13607" y="3053045"/>
        <a:ext cx="164076" cy="9789"/>
      </dsp:txXfrm>
    </dsp:sp>
    <dsp:sp modelId="{4397CC95-AF0A-4564-B5C2-33CFF62FFC03}">
      <dsp:nvSpPr>
        <dsp:cNvPr id="0" name=""/>
        <dsp:cNvSpPr/>
      </dsp:nvSpPr>
      <dsp:spPr>
        <a:xfrm>
          <a:off x="76213" y="162114"/>
          <a:ext cx="5577097" cy="2551396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Italiyada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shahar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aholisining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ulushi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70 % </a:t>
          </a:r>
          <a:r>
            <a:rPr lang="en-US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atrofida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Mamlakatdagi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eng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yirik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shahar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aglomeratsiyalari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Milan, Rim, Turin </a:t>
          </a:r>
          <a:r>
            <a:rPr lang="en-US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Neapol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shaharlari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atrofida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vujudga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kelgan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</dsp:txBody>
      <dsp:txXfrm>
        <a:off x="76213" y="162114"/>
        <a:ext cx="5577097" cy="2551396"/>
      </dsp:txXfrm>
    </dsp:sp>
    <dsp:sp modelId="{936A6B57-C1E0-46E7-9CDB-B4FEF23F08FE}">
      <dsp:nvSpPr>
        <dsp:cNvPr id="0" name=""/>
        <dsp:cNvSpPr/>
      </dsp:nvSpPr>
      <dsp:spPr>
        <a:xfrm>
          <a:off x="6172180" y="3402370"/>
          <a:ext cx="5942755" cy="2551396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Davlat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tili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en-US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italyan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tili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Aholining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diniy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tarkibida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katoliklar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yetakchilik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qiladi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Italiya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katoliklar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soni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bo‘yicha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Yevropada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birinchi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o‘rinda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turadi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6172180" y="3402370"/>
        <a:ext cx="5942755" cy="25513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DF21FB-8908-40EA-A0D5-8F3443263A2D}">
      <dsp:nvSpPr>
        <dsp:cNvPr id="0" name=""/>
        <dsp:cNvSpPr/>
      </dsp:nvSpPr>
      <dsp:spPr>
        <a:xfrm>
          <a:off x="5651511" y="1553875"/>
          <a:ext cx="488269" cy="3124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1234" y="0"/>
              </a:lnTo>
              <a:lnTo>
                <a:pt x="261234" y="3124193"/>
              </a:lnTo>
              <a:lnTo>
                <a:pt x="488269" y="3124193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16471" y="3111077"/>
        <a:ext cx="158349" cy="9789"/>
      </dsp:txXfrm>
    </dsp:sp>
    <dsp:sp modelId="{4397CC95-AF0A-4564-B5C2-33CFF62FFC03}">
      <dsp:nvSpPr>
        <dsp:cNvPr id="0" name=""/>
        <dsp:cNvSpPr/>
      </dsp:nvSpPr>
      <dsp:spPr>
        <a:xfrm>
          <a:off x="76213" y="278177"/>
          <a:ext cx="5577097" cy="255139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i="0" kern="1200" dirty="0" err="1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Italiyaning</a:t>
          </a:r>
          <a:r>
            <a:rPr lang="en-US" sz="2800" i="0" kern="12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i="1" kern="12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Rim, Milan, </a:t>
          </a:r>
          <a:r>
            <a:rPr lang="en-US" sz="2800" b="1" i="1" kern="1200" dirty="0" err="1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Neapol</a:t>
          </a:r>
          <a:r>
            <a:rPr lang="en-US" sz="2800" b="1" i="1" kern="12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800" b="1" i="1" kern="1200" dirty="0" err="1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Venetsiya</a:t>
          </a:r>
          <a:r>
            <a:rPr lang="en-US" sz="2800" b="1" i="1" kern="12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800" b="1" i="1" kern="1200" dirty="0" err="1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Florensiya</a:t>
          </a:r>
          <a:r>
            <a:rPr lang="en-US" sz="2800" b="1" i="1" kern="12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800" b="1" i="1" kern="1200" dirty="0" err="1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Genuya</a:t>
          </a:r>
          <a:r>
            <a:rPr lang="en-US" sz="2800" b="1" i="1" kern="12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,  Parma, </a:t>
          </a:r>
          <a:r>
            <a:rPr lang="en-US" sz="2800" b="1" i="1" kern="1200" dirty="0" err="1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Piza</a:t>
          </a:r>
          <a:r>
            <a:rPr lang="en-US" sz="2800" b="1" i="1" kern="12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, Verona </a:t>
          </a:r>
          <a:r>
            <a:rPr lang="en-US" sz="2800" i="0" kern="1200" dirty="0" err="1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800" i="0" kern="12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i="0" kern="1200" dirty="0" err="1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boshqa</a:t>
          </a:r>
          <a:r>
            <a:rPr lang="en-US" sz="2800" i="0" kern="12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2800" i="0" kern="12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shaharlari, chin ma’noda, </a:t>
          </a:r>
          <a:r>
            <a:rPr lang="en-US" sz="2800" i="0" kern="12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it-IT" sz="2800" i="0" kern="12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osmon ostidagi muzeylar</a:t>
          </a:r>
          <a:r>
            <a:rPr lang="en-US" sz="2800" i="0" kern="12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it-IT" sz="2800" i="0" kern="12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 sifatida butun dunyoda mashhur.</a:t>
          </a:r>
          <a:endParaRPr lang="en-US" sz="2800" i="0" kern="1200" dirty="0">
            <a:solidFill>
              <a:srgbClr val="1E0AB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213" y="278177"/>
        <a:ext cx="5577097" cy="2551396"/>
      </dsp:txXfrm>
    </dsp:sp>
    <dsp:sp modelId="{936A6B57-C1E0-46E7-9CDB-B4FEF23F08FE}">
      <dsp:nvSpPr>
        <dsp:cNvPr id="0" name=""/>
        <dsp:cNvSpPr/>
      </dsp:nvSpPr>
      <dsp:spPr>
        <a:xfrm>
          <a:off x="6172180" y="3402370"/>
          <a:ext cx="5942755" cy="255139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YUNESKO </a:t>
          </a:r>
          <a:r>
            <a:rPr lang="en-US" sz="3000" kern="1200" dirty="0" err="1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tomonidan</a:t>
          </a:r>
          <a:r>
            <a:rPr lang="en-US" sz="3000" kern="12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tuzilgan</a:t>
          </a:r>
          <a:r>
            <a:rPr lang="en-US" sz="3000" kern="12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Butunjahon</a:t>
          </a:r>
          <a:r>
            <a:rPr lang="en-US" sz="3000" kern="12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madaniy</a:t>
          </a:r>
          <a:r>
            <a:rPr lang="en-US" sz="3000" kern="12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meros</a:t>
          </a:r>
          <a:r>
            <a:rPr lang="en-US" sz="3000" kern="12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obyektlari</a:t>
          </a:r>
          <a:r>
            <a:rPr lang="en-US" sz="3000" kern="12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ro‘yxatiga</a:t>
          </a:r>
          <a:r>
            <a:rPr lang="en-US" sz="3000" kern="12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aynan</a:t>
          </a:r>
          <a:r>
            <a:rPr lang="en-US" sz="3000" kern="12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Italiyadagi</a:t>
          </a:r>
          <a:r>
            <a:rPr lang="en-US" sz="3000" kern="12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tabiiy</a:t>
          </a:r>
          <a:r>
            <a:rPr lang="en-US" sz="3000" kern="12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3000" kern="12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tarixiy-madaniy</a:t>
          </a:r>
          <a:r>
            <a:rPr lang="en-US" sz="3000" kern="12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yodgorliklar</a:t>
          </a:r>
          <a:r>
            <a:rPr lang="en-US" sz="3000" kern="12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eng</a:t>
          </a:r>
          <a:r>
            <a:rPr lang="en-US" sz="3000" kern="12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ko‘p</a:t>
          </a:r>
          <a:r>
            <a:rPr lang="en-US" sz="3000" kern="12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kiritilgan</a:t>
          </a:r>
          <a:r>
            <a:rPr lang="en-US" sz="3000" kern="12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6172180" y="3402370"/>
        <a:ext cx="5942755" cy="2551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F0E03-448C-40CF-A40E-70F309E2C503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A838D-58A1-422A-BF74-B2DEDC8D7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613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A838D-58A1-422A-BF74-B2DEDC8D7B3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400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A838D-58A1-422A-BF74-B2DEDC8D7B3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398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A838D-58A1-422A-BF74-B2DEDC8D7B3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147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/>
          <a:lstStyle>
            <a:lvl1pPr marL="0" indent="0">
              <a:spcBef>
                <a:spcPts val="1200"/>
              </a:spcBef>
              <a:buNone/>
              <a:defRPr sz="1600"/>
            </a:lvl1pPr>
            <a:lvl2pPr marL="228561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171" indent="-247608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686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248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9233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5" y="1452419"/>
            <a:ext cx="10363201" cy="4627564"/>
          </a:xfrm>
        </p:spPr>
        <p:txBody>
          <a:bodyPr numCol="2" spcCol="274320"/>
          <a:lstStyle>
            <a:lvl1pPr marL="0" indent="0">
              <a:spcBef>
                <a:spcPts val="1200"/>
              </a:spcBef>
              <a:buNone/>
              <a:defRPr sz="1600"/>
            </a:lvl1pPr>
            <a:lvl2pPr marL="228561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23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686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248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02532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45242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23147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21920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8245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4" y="1219203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4" y="1560287"/>
            <a:ext cx="5082117" cy="456587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219203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1560287"/>
            <a:ext cx="5084232" cy="456587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7206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4" y="1462287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4" y="1803373"/>
            <a:ext cx="5082117" cy="43688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462287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1803373"/>
            <a:ext cx="5084232" cy="43688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78836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9982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20381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443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5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7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5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7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73713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70516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500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9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5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500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9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5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500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9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5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500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9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5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17343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2519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382891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2103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539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5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82160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5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74205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6167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1923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2230"/>
            <a:ext cx="12192000" cy="919480"/>
          </a:xfrm>
          <a:custGeom>
            <a:avLst/>
            <a:gdLst/>
            <a:ahLst/>
            <a:cxnLst/>
            <a:rect l="l" t="t" r="r" b="b"/>
            <a:pathLst>
              <a:path w="12192000" h="919480">
                <a:moveTo>
                  <a:pt x="0" y="0"/>
                </a:moveTo>
                <a:lnTo>
                  <a:pt x="0" y="919480"/>
                </a:lnTo>
                <a:lnTo>
                  <a:pt x="12191999" y="91948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5879"/>
            <a:ext cx="12192000" cy="932180"/>
          </a:xfrm>
          <a:custGeom>
            <a:avLst/>
            <a:gdLst/>
            <a:ahLst/>
            <a:cxnLst/>
            <a:rect l="l" t="t" r="r" b="b"/>
            <a:pathLst>
              <a:path w="12192000" h="932180">
                <a:moveTo>
                  <a:pt x="12191987" y="919480"/>
                </a:moveTo>
                <a:lnTo>
                  <a:pt x="0" y="919480"/>
                </a:lnTo>
                <a:lnTo>
                  <a:pt x="0" y="932180"/>
                </a:lnTo>
                <a:lnTo>
                  <a:pt x="12191987" y="932180"/>
                </a:lnTo>
                <a:lnTo>
                  <a:pt x="12191987" y="919480"/>
                </a:lnTo>
                <a:close/>
              </a:path>
              <a:path w="12192000" h="932180">
                <a:moveTo>
                  <a:pt x="12191987" y="0"/>
                </a:moveTo>
                <a:lnTo>
                  <a:pt x="0" y="0"/>
                </a:lnTo>
                <a:lnTo>
                  <a:pt x="0" y="12700"/>
                </a:lnTo>
                <a:lnTo>
                  <a:pt x="12191987" y="12700"/>
                </a:lnTo>
                <a:lnTo>
                  <a:pt x="121919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39444" y="1627504"/>
            <a:ext cx="5217795" cy="4416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4595" y="1447800"/>
            <a:ext cx="5439409" cy="4782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703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23540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92665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5820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371514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488179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395594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823183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8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40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40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384668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8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40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40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99474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604490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604490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604490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604490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443681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604490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604490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604490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604490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051094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604490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490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604490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345790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604490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490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604490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106735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491226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491226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138726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491226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491226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587696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982448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982448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982448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982448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45297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982448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982448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982448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982448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402577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982448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448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982448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905460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982448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448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982448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2415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329022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329022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59698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329022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329022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138614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15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4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546239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7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7454563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6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10362884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15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4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4546239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7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7454563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6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10362884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15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4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4546239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7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7454563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6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10362884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824427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15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4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546239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7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7454563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6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10362884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15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4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4546239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7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7454563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6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10362884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15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4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4546239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7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7454563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6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10362884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259604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15354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21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9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5426637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6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9215353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556761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15354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21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9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5426637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6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9215353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448827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88657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56556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88657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878547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5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295378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8003573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5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2295378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8003573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412882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5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295378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8003573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5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2295378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8003573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48165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AEB3-EAF7-45C9-B1CE-90F2904C3810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8427-AA06-415A-ABAE-FA072E52E0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3343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8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75393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6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360332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4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8145268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796404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8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75393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6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360332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4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8145268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003961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4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1925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7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52311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9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32697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2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913084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202602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4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1925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7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52311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9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32697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2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913084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657915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9E9AB9-CC6F-421C-B64F-949D9DA50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63FE92-17E4-4CE0-A3A7-106AAB549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65E682-D44E-4EF6-ABF1-4017FAC41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EC7FFF-CCAC-4816-BB03-4A8AA6818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F44A18-C50E-42BC-AB70-4F95EBA73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932786"/>
      </p:ext>
    </p:extLst>
  </p:cSld>
  <p:clrMapOvr>
    <a:masterClrMapping/>
  </p:clrMapOvr>
  <p:transition spd="slow">
    <p:comb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7E1997-DE1D-4D93-BBDC-EC199370D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A568DB-DBE3-4319-AF49-D585FF625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CB4143-74E4-447A-92E6-203CAE360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B1C41-C39A-40F0-A62A-559D4583E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F07CE1-DB04-469E-BBB3-7179FBEF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82668"/>
      </p:ext>
    </p:extLst>
  </p:cSld>
  <p:clrMapOvr>
    <a:masterClrMapping/>
  </p:clrMapOvr>
  <p:transition spd="slow">
    <p:comb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543F9-FD23-45F8-A265-56D29BF9B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26CBE0-AC7A-437D-BB3E-F511E6F6D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286B5B-F4DD-47F9-BAD2-5FF63F041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87F100-80E9-4EFB-94A8-A4A47ABFE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296977-425B-413F-B218-BFBCD15B7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052058"/>
      </p:ext>
    </p:extLst>
  </p:cSld>
  <p:clrMapOvr>
    <a:masterClrMapping/>
  </p:clrMapOvr>
  <p:transition spd="slow">
    <p:comb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F080DE-EF0B-4858-8E9E-9615A9EB0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87460A-1D3D-477C-BEA0-56CAC96193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3152EA-8CAF-4623-850F-EA197ABF8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B3D7C9-2C75-4D8C-85FB-7F6FDC72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23892D-B40B-47CB-9E08-681CA8C20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E34AEA-A11D-438B-82F4-2401CC75D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020969"/>
      </p:ext>
    </p:extLst>
  </p:cSld>
  <p:clrMapOvr>
    <a:masterClrMapping/>
  </p:clrMapOvr>
  <p:transition spd="slow">
    <p:comb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730671-8218-48DC-A6AF-413C07E2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9933C5-6D06-46D6-A08F-50DEAE03B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9B6E89-E947-42C1-AE21-88EB72543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8E43088-76A4-4664-9C51-A12FD42BC3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66772AB-0673-452F-99C9-8991150F78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6A0FEC-A079-41A7-9E50-6DFDE79FC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5DBBEF4-92B3-4DEC-8186-260E80BAA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A551BF-90A0-4718-9402-0A73491C0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986563"/>
      </p:ext>
    </p:extLst>
  </p:cSld>
  <p:clrMapOvr>
    <a:masterClrMapping/>
  </p:clrMapOvr>
  <p:transition spd="slow">
    <p:comb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AB73F-D308-409E-BAFF-5C554CEC0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F94CF4C-059E-429F-85B5-3E0D3BB42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8DE7D5-52AA-4069-844C-1366CB808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9069BA-7FD6-40F4-A8F3-369AF62BD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78185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5" y="2130432"/>
            <a:ext cx="10363201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2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96493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8995FF8-8320-44E5-8147-5F672BD9F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718791-23A7-41F4-8C01-DC862DEE8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2FE402-7C89-4E42-9547-7B6268E5B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540638"/>
      </p:ext>
    </p:extLst>
  </p:cSld>
  <p:clrMapOvr>
    <a:masterClrMapping/>
  </p:clrMapOvr>
  <p:transition spd="slow">
    <p:comb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D5A97-0716-4CB7-9F05-F0EA5D203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6A1A28-BB35-45AA-B7A5-CEC7F9BDD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EC5265-124A-4CE7-8CF0-D1D97CEB5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B41313-FA60-4F2B-8EF0-8B013E066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FBD8C9-ED9D-4E90-9E19-39B4F95D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2CAAC1-0A14-4ACB-B2D2-2A7C0269B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959761"/>
      </p:ext>
    </p:extLst>
  </p:cSld>
  <p:clrMapOvr>
    <a:masterClrMapping/>
  </p:clrMapOvr>
  <p:transition spd="slow">
    <p:comb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998394-93A1-4CD3-B4D6-88A048A69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5A1D68-ED35-4263-BE43-28B2045888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D174D2-E5DA-4339-8276-C9A47AE21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4589F5-BB5A-4005-8F3C-39341C536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8848A3-B1B7-4A98-B247-62FE0223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FD7D75-D8B1-4B13-ADA8-E7183419F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119734"/>
      </p:ext>
    </p:extLst>
  </p:cSld>
  <p:clrMapOvr>
    <a:masterClrMapping/>
  </p:clrMapOvr>
  <p:transition spd="slow">
    <p:comb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B350FB-D4D7-477F-9EB2-0AF8AABBC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10B0A0-98D0-4604-AE13-AD9B1CD976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6548C5-7923-42B5-9E40-E4A3F7E44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D837A6-9386-46D1-943E-731AF1A1A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130847-AD81-4EEF-81AB-724F706DD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911627"/>
      </p:ext>
    </p:extLst>
  </p:cSld>
  <p:clrMapOvr>
    <a:masterClrMapping/>
  </p:clrMapOvr>
  <p:transition spd="slow">
    <p:comb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01DD23-EAC5-4555-8E80-C496F6E51A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3BD7A0-1F05-4F6A-9856-495F3BCA1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39C0A4-7E55-49FE-80F4-847982BC4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0BE15C-7FA1-4041-BCB7-71BCFEC4F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495A4D-6242-4BA7-8BB8-E5D67A57A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288814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1354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5" y="1452419"/>
            <a:ext cx="10363201" cy="4627564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2455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9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27.xml"/><Relationship Id="rId34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53.xml"/><Relationship Id="rId50" Type="http://schemas.openxmlformats.org/officeDocument/2006/relationships/slideLayout" Target="../slideLayouts/slideLayout56.xml"/><Relationship Id="rId55" Type="http://schemas.openxmlformats.org/officeDocument/2006/relationships/slideLayout" Target="../slideLayouts/slideLayout61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43.xml"/><Relationship Id="rId40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51.xml"/><Relationship Id="rId53" Type="http://schemas.openxmlformats.org/officeDocument/2006/relationships/slideLayout" Target="../slideLayouts/slideLayout59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61" Type="http://schemas.openxmlformats.org/officeDocument/2006/relationships/hyperlink" Target="https://twitter.com/" TargetMode="External"/><Relationship Id="rId1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9.xml"/><Relationship Id="rId48" Type="http://schemas.openxmlformats.org/officeDocument/2006/relationships/slideLayout" Target="../slideLayouts/slideLayout54.xml"/><Relationship Id="rId56" Type="http://schemas.openxmlformats.org/officeDocument/2006/relationships/slideLayout" Target="../slideLayouts/slideLayout62.xml"/><Relationship Id="rId8" Type="http://schemas.openxmlformats.org/officeDocument/2006/relationships/slideLayout" Target="../slideLayouts/slideLayout14.xml"/><Relationship Id="rId51" Type="http://schemas.openxmlformats.org/officeDocument/2006/relationships/slideLayout" Target="../slideLayouts/slideLayout57.xml"/><Relationship Id="rId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44.xml"/><Relationship Id="rId46" Type="http://schemas.openxmlformats.org/officeDocument/2006/relationships/slideLayout" Target="../slideLayouts/slideLayout52.xml"/><Relationship Id="rId59" Type="http://schemas.openxmlformats.org/officeDocument/2006/relationships/hyperlink" Target="https://www.facebook.com" TargetMode="External"/><Relationship Id="rId20" Type="http://schemas.openxmlformats.org/officeDocument/2006/relationships/slideLayout" Target="../slideLayouts/slideLayout26.xml"/><Relationship Id="rId41" Type="http://schemas.openxmlformats.org/officeDocument/2006/relationships/slideLayout" Target="../slideLayouts/slideLayout47.xml"/><Relationship Id="rId54" Type="http://schemas.openxmlformats.org/officeDocument/2006/relationships/slideLayout" Target="../slideLayouts/slideLayout60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42.xml"/><Relationship Id="rId49" Type="http://schemas.openxmlformats.org/officeDocument/2006/relationships/slideLayout" Target="../slideLayouts/slideLayout55.xml"/><Relationship Id="rId57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16.xml"/><Relationship Id="rId31" Type="http://schemas.openxmlformats.org/officeDocument/2006/relationships/slideLayout" Target="../slideLayouts/slideLayout37.xml"/><Relationship Id="rId44" Type="http://schemas.openxmlformats.org/officeDocument/2006/relationships/slideLayout" Target="../slideLayouts/slideLayout50.xml"/><Relationship Id="rId52" Type="http://schemas.openxmlformats.org/officeDocument/2006/relationships/slideLayout" Target="../slideLayouts/slideLayout58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6773" y="167322"/>
            <a:ext cx="6918452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80819" y="3055937"/>
            <a:ext cx="9230360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762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401"/>
            <a:ext cx="10363200" cy="8191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1"/>
            <a:ext cx="10363200" cy="46270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34918" y="6303013"/>
            <a:ext cx="2161116" cy="307760"/>
          </a:xfrm>
          <a:prstGeom prst="rect">
            <a:avLst/>
          </a:prstGeom>
        </p:spPr>
        <p:txBody>
          <a:bodyPr lIns="121907" tIns="60952" rIns="121907" bIns="60952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935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4918" y="6292851"/>
            <a:ext cx="139700" cy="328083"/>
          </a:xfrm>
          <a:prstGeom prst="rect">
            <a:avLst/>
          </a:prstGeom>
        </p:spPr>
        <p:txBody>
          <a:bodyPr wrap="none" lIns="121907" tIns="60952" rIns="121907" bIns="60952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35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71499A-3202-4610-BF1E-4D0A402E8E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19353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7552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518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6509" y="6412442"/>
            <a:ext cx="91016" cy="889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3585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52009" y="6412442"/>
            <a:ext cx="91016" cy="889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59" name="Freeform 6"/>
          <p:cNvSpPr>
            <a:spLocks/>
          </p:cNvSpPr>
          <p:nvPr/>
        </p:nvSpPr>
        <p:spPr bwMode="auto">
          <a:xfrm>
            <a:off x="10833101" y="6390218"/>
            <a:ext cx="65617" cy="137583"/>
          </a:xfrm>
          <a:custGeom>
            <a:avLst/>
            <a:gdLst>
              <a:gd name="T0" fmla="*/ 191313720 w 704"/>
              <a:gd name="T1" fmla="*/ 82155763 h 1506"/>
              <a:gd name="T2" fmla="*/ 191313720 w 704"/>
              <a:gd name="T3" fmla="*/ 82155763 h 1506"/>
              <a:gd name="T4" fmla="*/ 235054430 w 704"/>
              <a:gd name="T5" fmla="*/ 82155763 h 1506"/>
              <a:gd name="T6" fmla="*/ 235054430 w 704"/>
              <a:gd name="T7" fmla="*/ 0 h 1506"/>
              <a:gd name="T8" fmla="*/ 164270827 w 704"/>
              <a:gd name="T9" fmla="*/ 0 h 1506"/>
              <a:gd name="T10" fmla="*/ 51749986 w 704"/>
              <a:gd name="T11" fmla="*/ 108253167 h 1506"/>
              <a:gd name="T12" fmla="*/ 51749986 w 704"/>
              <a:gd name="T13" fmla="*/ 158832954 h 1506"/>
              <a:gd name="T14" fmla="*/ 0 w 704"/>
              <a:gd name="T15" fmla="*/ 158832954 h 1506"/>
              <a:gd name="T16" fmla="*/ 0 w 704"/>
              <a:gd name="T17" fmla="*/ 241312597 h 1506"/>
              <a:gd name="T18" fmla="*/ 51749986 w 704"/>
              <a:gd name="T19" fmla="*/ 241312597 h 1506"/>
              <a:gd name="T20" fmla="*/ 51749986 w 704"/>
              <a:gd name="T21" fmla="*/ 485202609 h 1506"/>
              <a:gd name="T22" fmla="*/ 155924330 w 704"/>
              <a:gd name="T23" fmla="*/ 485202609 h 1506"/>
              <a:gd name="T24" fmla="*/ 155924330 w 704"/>
              <a:gd name="T25" fmla="*/ 241312597 h 1506"/>
              <a:gd name="T26" fmla="*/ 226708003 w 704"/>
              <a:gd name="T27" fmla="*/ 241312597 h 1506"/>
              <a:gd name="T28" fmla="*/ 235054430 w 704"/>
              <a:gd name="T29" fmla="*/ 158832954 h 1506"/>
              <a:gd name="T30" fmla="*/ 155924330 w 704"/>
              <a:gd name="T31" fmla="*/ 158832954 h 1506"/>
              <a:gd name="T32" fmla="*/ 155924330 w 704"/>
              <a:gd name="T33" fmla="*/ 116628306 h 1506"/>
              <a:gd name="T34" fmla="*/ 191313720 w 704"/>
              <a:gd name="T35" fmla="*/ 82155763 h 150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0" name="Freeform 7"/>
          <p:cNvSpPr>
            <a:spLocks noEditPoints="1"/>
          </p:cNvSpPr>
          <p:nvPr/>
        </p:nvSpPr>
        <p:spPr bwMode="auto">
          <a:xfrm>
            <a:off x="11231034" y="6388100"/>
            <a:ext cx="141817" cy="135467"/>
          </a:xfrm>
          <a:custGeom>
            <a:avLst/>
            <a:gdLst>
              <a:gd name="T0" fmla="*/ 372363517 w 1562"/>
              <a:gd name="T1" fmla="*/ 148568842 h 1491"/>
              <a:gd name="T2" fmla="*/ 372363517 w 1562"/>
              <a:gd name="T3" fmla="*/ 148568842 h 1491"/>
              <a:gd name="T4" fmla="*/ 275788023 w 1562"/>
              <a:gd name="T5" fmla="*/ 202770772 h 1491"/>
              <a:gd name="T6" fmla="*/ 275788023 w 1562"/>
              <a:gd name="T7" fmla="*/ 155584966 h 1491"/>
              <a:gd name="T8" fmla="*/ 170351716 w 1562"/>
              <a:gd name="T9" fmla="*/ 155584966 h 1491"/>
              <a:gd name="T10" fmla="*/ 170351716 w 1562"/>
              <a:gd name="T11" fmla="*/ 475363709 h 1491"/>
              <a:gd name="T12" fmla="*/ 275788023 w 1562"/>
              <a:gd name="T13" fmla="*/ 475363709 h 1491"/>
              <a:gd name="T14" fmla="*/ 275788023 w 1562"/>
              <a:gd name="T15" fmla="*/ 296821981 h 1491"/>
              <a:gd name="T16" fmla="*/ 280540788 w 1562"/>
              <a:gd name="T17" fmla="*/ 271000249 h 1491"/>
              <a:gd name="T18" fmla="*/ 334684798 w 1562"/>
              <a:gd name="T19" fmla="*/ 230825933 h 1491"/>
              <a:gd name="T20" fmla="*/ 388828809 w 1562"/>
              <a:gd name="T21" fmla="*/ 303838105 h 1491"/>
              <a:gd name="T22" fmla="*/ 388828809 w 1562"/>
              <a:gd name="T23" fmla="*/ 475363709 h 1491"/>
              <a:gd name="T24" fmla="*/ 494585090 w 1562"/>
              <a:gd name="T25" fmla="*/ 475363709 h 1491"/>
              <a:gd name="T26" fmla="*/ 494585090 w 1562"/>
              <a:gd name="T27" fmla="*/ 292039353 h 1491"/>
              <a:gd name="T28" fmla="*/ 372363517 w 1562"/>
              <a:gd name="T29" fmla="*/ 148568842 h 1491"/>
              <a:gd name="T30" fmla="*/ 6964461 w 1562"/>
              <a:gd name="T31" fmla="*/ 475363709 h 1491"/>
              <a:gd name="T32" fmla="*/ 6964461 w 1562"/>
              <a:gd name="T33" fmla="*/ 475363709 h 1491"/>
              <a:gd name="T34" fmla="*/ 113040717 w 1562"/>
              <a:gd name="T35" fmla="*/ 475363709 h 1491"/>
              <a:gd name="T36" fmla="*/ 113040717 w 1562"/>
              <a:gd name="T37" fmla="*/ 155264561 h 1491"/>
              <a:gd name="T38" fmla="*/ 6964461 w 1562"/>
              <a:gd name="T39" fmla="*/ 155264561 h 1491"/>
              <a:gd name="T40" fmla="*/ 6964461 w 1562"/>
              <a:gd name="T41" fmla="*/ 475363709 h 1491"/>
              <a:gd name="T42" fmla="*/ 61108472 w 1562"/>
              <a:gd name="T43" fmla="*/ 0 h 1491"/>
              <a:gd name="T44" fmla="*/ 61108472 w 1562"/>
              <a:gd name="T45" fmla="*/ 0 h 1491"/>
              <a:gd name="T46" fmla="*/ 0 w 1562"/>
              <a:gd name="T47" fmla="*/ 56751130 h 1491"/>
              <a:gd name="T48" fmla="*/ 58892076 w 1562"/>
              <a:gd name="T49" fmla="*/ 110632656 h 1491"/>
              <a:gd name="T50" fmla="*/ 120005246 w 1562"/>
              <a:gd name="T51" fmla="*/ 56751130 h 1491"/>
              <a:gd name="T52" fmla="*/ 61108472 w 1562"/>
              <a:gd name="T53" fmla="*/ 0 h 149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1" name="Freeform 8"/>
          <p:cNvSpPr>
            <a:spLocks/>
          </p:cNvSpPr>
          <p:nvPr/>
        </p:nvSpPr>
        <p:spPr bwMode="auto">
          <a:xfrm>
            <a:off x="11660718" y="6400801"/>
            <a:ext cx="154516" cy="124884"/>
          </a:xfrm>
          <a:custGeom>
            <a:avLst/>
            <a:gdLst>
              <a:gd name="T0" fmla="*/ 479035715 w 1690"/>
              <a:gd name="T1" fmla="*/ 71134663 h 1374"/>
              <a:gd name="T2" fmla="*/ 479035715 w 1690"/>
              <a:gd name="T3" fmla="*/ 71134663 h 1374"/>
              <a:gd name="T4" fmla="*/ 529155882 w 1690"/>
              <a:gd name="T5" fmla="*/ 9567941 h 1374"/>
              <a:gd name="T6" fmla="*/ 457509327 w 1690"/>
              <a:gd name="T7" fmla="*/ 34452033 h 1374"/>
              <a:gd name="T8" fmla="*/ 376223305 w 1690"/>
              <a:gd name="T9" fmla="*/ 0 h 1374"/>
              <a:gd name="T10" fmla="*/ 263776229 w 1690"/>
              <a:gd name="T11" fmla="*/ 113560798 h 1374"/>
              <a:gd name="T12" fmla="*/ 265704136 w 1690"/>
              <a:gd name="T13" fmla="*/ 136530387 h 1374"/>
              <a:gd name="T14" fmla="*/ 36625023 w 1690"/>
              <a:gd name="T15" fmla="*/ 21055088 h 1374"/>
              <a:gd name="T16" fmla="*/ 23134542 w 1690"/>
              <a:gd name="T17" fmla="*/ 76878168 h 1374"/>
              <a:gd name="T18" fmla="*/ 71646555 w 1690"/>
              <a:gd name="T19" fmla="*/ 169067918 h 1374"/>
              <a:gd name="T20" fmla="*/ 21206704 w 1690"/>
              <a:gd name="T21" fmla="*/ 155666270 h 1374"/>
              <a:gd name="T22" fmla="*/ 21206704 w 1690"/>
              <a:gd name="T23" fmla="*/ 157580772 h 1374"/>
              <a:gd name="T24" fmla="*/ 110523900 w 1690"/>
              <a:gd name="T25" fmla="*/ 265402632 h 1374"/>
              <a:gd name="T26" fmla="*/ 81285953 w 1690"/>
              <a:gd name="T27" fmla="*/ 269227068 h 1374"/>
              <a:gd name="T28" fmla="*/ 60079318 w 1690"/>
              <a:gd name="T29" fmla="*/ 267317133 h 1374"/>
              <a:gd name="T30" fmla="*/ 164819566 w 1690"/>
              <a:gd name="T31" fmla="*/ 344190734 h 1374"/>
              <a:gd name="T32" fmla="*/ 25062449 w 1690"/>
              <a:gd name="T33" fmla="*/ 392360374 h 1374"/>
              <a:gd name="T34" fmla="*/ 0 w 1690"/>
              <a:gd name="T35" fmla="*/ 390445872 h 1374"/>
              <a:gd name="T36" fmla="*/ 168675380 w 1690"/>
              <a:gd name="T37" fmla="*/ 438294918 h 1374"/>
              <a:gd name="T38" fmla="*/ 488675113 w 1690"/>
              <a:gd name="T39" fmla="*/ 125043241 h 1374"/>
              <a:gd name="T40" fmla="*/ 488675113 w 1690"/>
              <a:gd name="T41" fmla="*/ 109731726 h 1374"/>
              <a:gd name="T42" fmla="*/ 542970778 w 1690"/>
              <a:gd name="T43" fmla="*/ 51994076 h 1374"/>
              <a:gd name="T44" fmla="*/ 479035715 w 1690"/>
              <a:gd name="T45" fmla="*/ 71134663 h 13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35785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99751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71818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10659534" y="6254751"/>
            <a:ext cx="402167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11093451" y="6254751"/>
            <a:ext cx="402167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11535834" y="6254751"/>
            <a:ext cx="404284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6067" y="6258985"/>
            <a:ext cx="404284" cy="402167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767" y="6250518"/>
            <a:ext cx="402167" cy="402167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50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  <p:sldLayoutId id="2147483724" r:id="rId32"/>
    <p:sldLayoutId id="2147483725" r:id="rId33"/>
    <p:sldLayoutId id="2147483726" r:id="rId34"/>
    <p:sldLayoutId id="2147483727" r:id="rId35"/>
    <p:sldLayoutId id="2147483728" r:id="rId36"/>
    <p:sldLayoutId id="2147483729" r:id="rId37"/>
    <p:sldLayoutId id="2147483730" r:id="rId38"/>
    <p:sldLayoutId id="2147483731" r:id="rId39"/>
    <p:sldLayoutId id="2147483732" r:id="rId40"/>
    <p:sldLayoutId id="2147483733" r:id="rId41"/>
    <p:sldLayoutId id="2147483734" r:id="rId42"/>
    <p:sldLayoutId id="2147483735" r:id="rId43"/>
    <p:sldLayoutId id="2147483736" r:id="rId44"/>
    <p:sldLayoutId id="2147483737" r:id="rId45"/>
    <p:sldLayoutId id="2147483738" r:id="rId46"/>
    <p:sldLayoutId id="2147483739" r:id="rId47"/>
    <p:sldLayoutId id="2147483740" r:id="rId48"/>
    <p:sldLayoutId id="2147483741" r:id="rId49"/>
    <p:sldLayoutId id="2147483742" r:id="rId50"/>
    <p:sldLayoutId id="2147483743" r:id="rId51"/>
    <p:sldLayoutId id="2147483744" r:id="rId52"/>
    <p:sldLayoutId id="2147483745" r:id="rId53"/>
    <p:sldLayoutId id="2147483746" r:id="rId54"/>
    <p:sldLayoutId id="2147483747" r:id="rId55"/>
    <p:sldLayoutId id="2147483748" r:id="rId56"/>
    <p:sldLayoutId id="2147483749" r:id="rId57"/>
  </p:sldLayoutIdLst>
  <p:txStyles>
    <p:titleStyle>
      <a:lvl1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2pPr>
      <a:lvl3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3pPr>
      <a:lvl4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4pPr>
      <a:lvl5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5pPr>
      <a:lvl6pPr marL="609585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6pPr>
      <a:lvl7pPr marL="1219170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7pPr>
      <a:lvl8pPr marL="1828754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8pPr>
      <a:lvl9pPr marL="2438339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9pPr>
    </p:titleStyle>
    <p:bodyStyle>
      <a:lvl1pPr marL="226478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7189" indent="-228594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5783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4377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2971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236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734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232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728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8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96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92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90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86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85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83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81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97E869-8F09-4F15-B988-331009A0F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2E2543-73C3-498B-BA4D-3C6B2DFA4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9D42BF-B14B-4ABE-A3DD-4CB402CD9B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B2EEF6-FF7A-459E-BBF1-ECE6366E1F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8262A2-8773-4F71-831F-A7584C096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81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38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id="{B0D801FA-1765-4F0A-AB03-486999007B72}"/>
              </a:ext>
            </a:extLst>
          </p:cNvPr>
          <p:cNvSpPr/>
          <p:nvPr/>
        </p:nvSpPr>
        <p:spPr>
          <a:xfrm>
            <a:off x="1" y="0"/>
            <a:ext cx="12192000" cy="18387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1E0AB6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 dirty="0">
              <a:solidFill>
                <a:srgbClr val="1E0AB6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9219" name="object 4"/>
          <p:cNvSpPr txBox="1">
            <a:spLocks noChangeArrowheads="1"/>
          </p:cNvSpPr>
          <p:nvPr/>
        </p:nvSpPr>
        <p:spPr bwMode="auto">
          <a:xfrm>
            <a:off x="1219200" y="1880709"/>
            <a:ext cx="6477000" cy="335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ru-RU" altLang="ru-RU" sz="7200" b="1" dirty="0">
              <a:solidFill>
                <a:srgbClr val="1E0AB6"/>
              </a:solidFill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7200" b="1" dirty="0" err="1">
                <a:solidFill>
                  <a:srgbClr val="1E0AB6"/>
                </a:solidFill>
              </a:rPr>
              <a:t>Mavzu</a:t>
            </a:r>
            <a:r>
              <a:rPr lang="en-US" altLang="ru-RU" sz="7200" b="1" dirty="0">
                <a:solidFill>
                  <a:srgbClr val="1E0AB6"/>
                </a:solidFill>
              </a:rPr>
              <a:t>: </a:t>
            </a:r>
            <a:r>
              <a:rPr lang="en-US" altLang="ru-RU" sz="7200" b="1" dirty="0" err="1">
                <a:solidFill>
                  <a:srgbClr val="1E0AB6"/>
                </a:solidFill>
              </a:rPr>
              <a:t>Italiya</a:t>
            </a:r>
            <a:r>
              <a:rPr lang="en-US" altLang="ru-RU" sz="7200" b="1" dirty="0">
                <a:solidFill>
                  <a:srgbClr val="1E0AB6"/>
                </a:solidFill>
              </a:rPr>
              <a:t>  </a:t>
            </a:r>
            <a:r>
              <a:rPr lang="en-US" altLang="ru-RU" sz="7200" b="1" dirty="0" err="1">
                <a:solidFill>
                  <a:srgbClr val="1E0AB6"/>
                </a:solidFill>
              </a:rPr>
              <a:t>Respublikasi</a:t>
            </a:r>
            <a:endParaRPr lang="ru-RU" altLang="ru-RU" sz="7200" b="1" dirty="0">
              <a:solidFill>
                <a:srgbClr val="1E0AB6"/>
              </a:solidFill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23850" y="2288310"/>
            <a:ext cx="707128" cy="197829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1E0AB6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>
              <a:solidFill>
                <a:srgbClr val="1E0AB6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282229" y="360938"/>
            <a:ext cx="2071571" cy="127635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 dirty="0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282229" y="351276"/>
            <a:ext cx="2071571" cy="127635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 defTabSz="1218908">
              <a:defRPr/>
            </a:pPr>
            <a:endParaRPr sz="2396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376284" y="533400"/>
            <a:ext cx="1215516" cy="864876"/>
          </a:xfrm>
          <a:prstGeom prst="rect">
            <a:avLst/>
          </a:prstGeom>
        </p:spPr>
        <p:txBody>
          <a:bodyPr wrap="square" lIns="0" tIns="33552" rIns="0" bIns="0">
            <a:spAutoFit/>
          </a:bodyPr>
          <a:lstStyle/>
          <a:p>
            <a:pPr defTabSz="1218908">
              <a:spcBef>
                <a:spcPts val="265"/>
              </a:spcBef>
              <a:defRPr/>
            </a:pPr>
            <a:r>
              <a:rPr lang="en-US" sz="5400" b="1" spc="21" dirty="0">
                <a:solidFill>
                  <a:srgbClr val="FEFEFE"/>
                </a:solidFill>
                <a:latin typeface="Arial"/>
                <a:cs typeface="Arial"/>
              </a:rPr>
              <a:t> 9</a:t>
            </a: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- </a:t>
            </a:r>
            <a:endParaRPr sz="4756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142053" y="735652"/>
            <a:ext cx="983147" cy="579746"/>
          </a:xfrm>
          <a:prstGeom prst="rect">
            <a:avLst/>
          </a:prstGeom>
        </p:spPr>
        <p:txBody>
          <a:bodyPr wrap="square" lIns="0" tIns="25499" rIns="0" bIns="0">
            <a:spAutoFit/>
          </a:bodyPr>
          <a:lstStyle/>
          <a:p>
            <a:pPr algn="ctr" defTabSz="1218908">
              <a:spcBef>
                <a:spcPts val="201"/>
              </a:spcBef>
              <a:defRPr/>
            </a:pPr>
            <a:r>
              <a:rPr lang="en-US" sz="3600" b="1" spc="-11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36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225" name="object 2"/>
          <p:cNvSpPr txBox="1">
            <a:spLocks/>
          </p:cNvSpPr>
          <p:nvPr/>
        </p:nvSpPr>
        <p:spPr bwMode="auto">
          <a:xfrm>
            <a:off x="1849967" y="410634"/>
            <a:ext cx="7131051" cy="113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0911" rIns="0" bIns="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1225"/>
            <a:r>
              <a:rPr lang="en-US" altLang="ru-RU" sz="7200" b="1" dirty="0">
                <a:solidFill>
                  <a:srgbClr val="FFFFFF"/>
                </a:solidFill>
              </a:rPr>
              <a:t>GEOGRAFIYA</a:t>
            </a:r>
            <a:endParaRPr lang="ru-RU" altLang="ru-RU" sz="2400" dirty="0">
              <a:solidFill>
                <a:srgbClr val="FFFFFF"/>
              </a:solidFill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7C7E4273-A19E-497A-9D8A-A9B8181CAFDB}"/>
              </a:ext>
            </a:extLst>
          </p:cNvPr>
          <p:cNvSpPr/>
          <p:nvPr/>
        </p:nvSpPr>
        <p:spPr>
          <a:xfrm>
            <a:off x="323851" y="4419599"/>
            <a:ext cx="707128" cy="167520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lIns="0" tIns="0" rIns="0" bIns="0"/>
          <a:lstStyle/>
          <a:p>
            <a:pPr defTabSz="1218848">
              <a:defRPr/>
            </a:pPr>
            <a:endParaRPr sz="2400" dirty="0">
              <a:solidFill>
                <a:srgbClr val="57565A"/>
              </a:solidFill>
              <a:latin typeface="Open Sans Light"/>
            </a:endParaRPr>
          </a:p>
        </p:txBody>
      </p:sp>
      <p:pic>
        <p:nvPicPr>
          <p:cNvPr id="14" name="Picture 11" descr="https://pngicon.ru/file/uploads/iconka_globus.png">
            <a:extLst>
              <a:ext uri="{FF2B5EF4-FFF2-40B4-BE49-F238E27FC236}">
                <a16:creationId xmlns:a16="http://schemas.microsoft.com/office/drawing/2014/main" id="{25924ACD-7B1E-41FD-8D8C-119171EC6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8080" y="6804"/>
            <a:ext cx="1745796" cy="1745796"/>
          </a:xfrm>
          <a:prstGeom prst="rect">
            <a:avLst/>
          </a:prstGeom>
          <a:noFill/>
        </p:spPr>
      </p:pic>
      <p:pic>
        <p:nvPicPr>
          <p:cNvPr id="1026" name="Picture 2" descr="20+ Italy 2019 ideas | italy, italy map, map">
            <a:extLst>
              <a:ext uri="{FF2B5EF4-FFF2-40B4-BE49-F238E27FC236}">
                <a16:creationId xmlns:a16="http://schemas.microsoft.com/office/drawing/2014/main" id="{2A194E06-FA42-4FCB-AF98-1F7F008A2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41" y="2288310"/>
            <a:ext cx="4030408" cy="433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5C5FAE3-DFF8-4D1E-905E-1F132B805D87}"/>
              </a:ext>
            </a:extLst>
          </p:cNvPr>
          <p:cNvSpPr/>
          <p:nvPr/>
        </p:nvSpPr>
        <p:spPr>
          <a:xfrm>
            <a:off x="1882840" y="5669701"/>
            <a:ext cx="4801724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ctr" defTabSz="685800"/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O‘qituvchi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Yunusobod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tumani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8100" algn="ctr" defTabSz="685800"/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302-maktab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geografiya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fani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o‘qituvchisi</a:t>
            </a:r>
            <a:endParaRPr lang="en-US" alt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8100" algn="ctr" defTabSz="685800"/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Tursunpo‘latov</a:t>
            </a:r>
            <a:r>
              <a:rPr lang="en-US" alt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Farhodjon</a:t>
            </a:r>
            <a:endParaRPr lang="uz-Cyrl-UZ" alt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460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EEB2273-E9A7-49CA-81C5-89E855070F61}"/>
              </a:ext>
            </a:extLst>
          </p:cNvPr>
          <p:cNvSpPr/>
          <p:nvPr/>
        </p:nvSpPr>
        <p:spPr>
          <a:xfrm>
            <a:off x="5715000" y="1066800"/>
            <a:ext cx="6324600" cy="5562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Italiyada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ancha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notekis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zich</a:t>
            </a:r>
            <a:r>
              <a:rPr lang="en-US" sz="3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hudud Po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daryosi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oqib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o‘tadigan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Padan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tekisligi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Shuningdek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janubidagi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dengizbo‘yi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hududlarida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ancha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zich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yashaydi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Tog‘li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rayonlar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Sardiniyada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birmuncha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siyrak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2DAA26F-A3E8-43AE-B082-F7270A0286F6}"/>
              </a:ext>
            </a:extLst>
          </p:cNvPr>
          <p:cNvSpPr/>
          <p:nvPr/>
        </p:nvSpPr>
        <p:spPr>
          <a:xfrm>
            <a:off x="152400" y="990600"/>
            <a:ext cx="9144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4301044-EF37-4758-BF80-B03467EDAC1A}"/>
              </a:ext>
            </a:extLst>
          </p:cNvPr>
          <p:cNvSpPr/>
          <p:nvPr/>
        </p:nvSpPr>
        <p:spPr>
          <a:xfrm>
            <a:off x="1066800" y="1036983"/>
            <a:ext cx="304800" cy="791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C8B344B-BE4A-4297-B085-E0B00828B126}"/>
              </a:ext>
            </a:extLst>
          </p:cNvPr>
          <p:cNvSpPr/>
          <p:nvPr/>
        </p:nvSpPr>
        <p:spPr>
          <a:xfrm>
            <a:off x="2438400" y="2057400"/>
            <a:ext cx="914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89DE639-DF5C-4CDC-84C0-65FF6046BE02}"/>
              </a:ext>
            </a:extLst>
          </p:cNvPr>
          <p:cNvSpPr/>
          <p:nvPr/>
        </p:nvSpPr>
        <p:spPr>
          <a:xfrm>
            <a:off x="0" y="-1"/>
            <a:ext cx="12192000" cy="8382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Italiya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Italy Population map | Vector World Maps">
            <a:extLst>
              <a:ext uri="{FF2B5EF4-FFF2-40B4-BE49-F238E27FC236}">
                <a16:creationId xmlns:a16="http://schemas.microsoft.com/office/drawing/2014/main" id="{71814711-8DEF-43B6-8F98-EACF83275B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6"/>
          <a:stretch/>
        </p:blipFill>
        <p:spPr bwMode="auto">
          <a:xfrm>
            <a:off x="152400" y="990600"/>
            <a:ext cx="52578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38E73EE-523F-4F14-B62A-68380A56FBB7}"/>
              </a:ext>
            </a:extLst>
          </p:cNvPr>
          <p:cNvSpPr/>
          <p:nvPr/>
        </p:nvSpPr>
        <p:spPr>
          <a:xfrm>
            <a:off x="3733800" y="914400"/>
            <a:ext cx="16764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D32B7B4-250C-4859-831D-B73E22C5C5F5}"/>
              </a:ext>
            </a:extLst>
          </p:cNvPr>
          <p:cNvSpPr/>
          <p:nvPr/>
        </p:nvSpPr>
        <p:spPr>
          <a:xfrm>
            <a:off x="152400" y="5791200"/>
            <a:ext cx="19812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32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4C22D002-378D-4D55-B74E-ADFEFD685497}"/>
              </a:ext>
            </a:extLst>
          </p:cNvPr>
          <p:cNvSpPr/>
          <p:nvPr/>
        </p:nvSpPr>
        <p:spPr>
          <a:xfrm>
            <a:off x="139505" y="1105005"/>
            <a:ext cx="11734800" cy="118099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Italiya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Yevropadagi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“Katta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yettilik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guruhiga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kiradigan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ta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davlatlardan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biridir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Biroq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Italiyaning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qismlarining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rivojlanganligida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farqlar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kuzatiladi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200" i="1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E17E613-F17B-43D7-AD42-BF9E96C6122D}"/>
              </a:ext>
            </a:extLst>
          </p:cNvPr>
          <p:cNvSpPr/>
          <p:nvPr/>
        </p:nvSpPr>
        <p:spPr>
          <a:xfrm>
            <a:off x="0" y="-1"/>
            <a:ext cx="12192000" cy="8382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Italiya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Economy of Italy - Wikipedia">
            <a:extLst>
              <a:ext uri="{FF2B5EF4-FFF2-40B4-BE49-F238E27FC236}">
                <a16:creationId xmlns:a16="http://schemas.microsoft.com/office/drawing/2014/main" id="{E0F42933-16A4-491F-9158-A3335EA91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05" y="2628900"/>
            <a:ext cx="5727895" cy="407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Skyscraper At Porta Nuova In Milan, Italy Editorial Photo - Image of area,  exterior: 65558971">
            <a:extLst>
              <a:ext uri="{FF2B5EF4-FFF2-40B4-BE49-F238E27FC236}">
                <a16:creationId xmlns:a16="http://schemas.microsoft.com/office/drawing/2014/main" id="{5EA35705-4968-43A9-B69E-22EB3E978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145" y="2628900"/>
            <a:ext cx="6030350" cy="407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06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4C22D002-378D-4D55-B74E-ADFEFD685497}"/>
              </a:ext>
            </a:extLst>
          </p:cNvPr>
          <p:cNvSpPr/>
          <p:nvPr/>
        </p:nvSpPr>
        <p:spPr>
          <a:xfrm>
            <a:off x="182880" y="914400"/>
            <a:ext cx="11734800" cy="23622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Mamlakatning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rivojlangan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markazlari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shimolida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(Milan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Turin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aglomeratsiyalari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Janubiy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hududlari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qoloq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agrar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iqtisodiyoti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keskin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hududlararo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ijtimoiy-iqtisodiy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tafovutlar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Italiyaning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geografik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xususiyatlaridan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i="1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D3ACA8C-E820-4616-8E1E-D97F29BFA7B0}"/>
              </a:ext>
            </a:extLst>
          </p:cNvPr>
          <p:cNvSpPr/>
          <p:nvPr/>
        </p:nvSpPr>
        <p:spPr>
          <a:xfrm>
            <a:off x="0" y="-1"/>
            <a:ext cx="12192000" cy="8382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Italiya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Милан в рейтингах мира 2015">
            <a:extLst>
              <a:ext uri="{FF2B5EF4-FFF2-40B4-BE49-F238E27FC236}">
                <a16:creationId xmlns:a16="http://schemas.microsoft.com/office/drawing/2014/main" id="{295AF533-C7AE-4A8E-9905-7BC4F04BE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83" y="3200400"/>
            <a:ext cx="605028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Tiätuvuárkká:Turin at sunset.jpg - Wikipedia">
            <a:extLst>
              <a:ext uri="{FF2B5EF4-FFF2-40B4-BE49-F238E27FC236}">
                <a16:creationId xmlns:a16="http://schemas.microsoft.com/office/drawing/2014/main" id="{7B84F713-4018-4FE4-8CD2-F723F9CDB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00400"/>
            <a:ext cx="5718517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92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E105018-4C57-4861-B5F1-62680D51367D}"/>
              </a:ext>
            </a:extLst>
          </p:cNvPr>
          <p:cNvSpPr/>
          <p:nvPr/>
        </p:nvSpPr>
        <p:spPr>
          <a:xfrm>
            <a:off x="0" y="-1"/>
            <a:ext cx="12192000" cy="8382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Italiya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2">
            <a:extLst>
              <a:ext uri="{FF2B5EF4-FFF2-40B4-BE49-F238E27FC236}">
                <a16:creationId xmlns:a16="http://schemas.microsoft.com/office/drawing/2014/main" id="{060C01CA-A80C-4B27-A896-D062F9A9E5AC}"/>
              </a:ext>
            </a:extLst>
          </p:cNvPr>
          <p:cNvSpPr/>
          <p:nvPr/>
        </p:nvSpPr>
        <p:spPr>
          <a:xfrm>
            <a:off x="182880" y="914400"/>
            <a:ext cx="11734800" cy="14478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Italiya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sanoatining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yetakchi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tarmoqlari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mashinasozlik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ayniqsa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avtomobilsozlik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maishiy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texnika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chiqarish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yengil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oziq-ovqat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sanoatlari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turadilar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i="1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2">
            <a:extLst>
              <a:ext uri="{FF2B5EF4-FFF2-40B4-BE49-F238E27FC236}">
                <a16:creationId xmlns:a16="http://schemas.microsoft.com/office/drawing/2014/main" id="{1F656AAE-EAF5-421E-90AC-26AF7F2896A6}"/>
              </a:ext>
            </a:extLst>
          </p:cNvPr>
          <p:cNvSpPr/>
          <p:nvPr/>
        </p:nvSpPr>
        <p:spPr>
          <a:xfrm>
            <a:off x="450166" y="5029200"/>
            <a:ext cx="11734800" cy="14478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yengil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avtomobil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motosikl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muzlatgich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velosiped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gazlamalari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kiyim-kechak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poyabzal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zaytun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moyi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pishloq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vino,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tomat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konservalari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mahsulotlarning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jahondagi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ko‘zga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ko‘ringan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eksportyorlaridan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biridir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i="1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FCA, PSA And Renault-Nissan Among Carmakers Risking Production Hits |  Carscoops">
            <a:extLst>
              <a:ext uri="{FF2B5EF4-FFF2-40B4-BE49-F238E27FC236}">
                <a16:creationId xmlns:a16="http://schemas.microsoft.com/office/drawing/2014/main" id="{452608FE-5566-40D6-AAB0-60F864D8D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1" y="2413316"/>
            <a:ext cx="3779520" cy="246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talian industry feels brunt of recession - The Local">
            <a:extLst>
              <a:ext uri="{FF2B5EF4-FFF2-40B4-BE49-F238E27FC236}">
                <a16:creationId xmlns:a16="http://schemas.microsoft.com/office/drawing/2014/main" id="{E39C4832-BFBE-4E0C-BD32-9FC934215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2412684"/>
            <a:ext cx="3931919" cy="246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Benetton unveils seamless Made in Italy pullover | Apparel Industry News |  just-style">
            <a:extLst>
              <a:ext uri="{FF2B5EF4-FFF2-40B4-BE49-F238E27FC236}">
                <a16:creationId xmlns:a16="http://schemas.microsoft.com/office/drawing/2014/main" id="{C4465EDE-FE5F-4885-BC49-354906BE5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199" y="2412684"/>
            <a:ext cx="3931919" cy="246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62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3" name="Рамка 2">
            <a:extLst>
              <a:ext uri="{FF2B5EF4-FFF2-40B4-BE49-F238E27FC236}">
                <a16:creationId xmlns:a16="http://schemas.microsoft.com/office/drawing/2014/main" id="{7B7481AC-4D5F-4300-A43B-72AD1E680A66}"/>
              </a:ext>
            </a:extLst>
          </p:cNvPr>
          <p:cNvSpPr/>
          <p:nvPr/>
        </p:nvSpPr>
        <p:spPr>
          <a:xfrm>
            <a:off x="171449" y="990600"/>
            <a:ext cx="11849099" cy="2819400"/>
          </a:xfrm>
          <a:prstGeom prst="fram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001D7BE-9832-4130-8B37-0976668AA529}"/>
              </a:ext>
            </a:extLst>
          </p:cNvPr>
          <p:cNvSpPr/>
          <p:nvPr/>
        </p:nvSpPr>
        <p:spPr>
          <a:xfrm>
            <a:off x="647700" y="1366897"/>
            <a:ext cx="109347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Qishloq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xo‘jaligi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ko‘proq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subtropik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dehqonchilikka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ixtisoslashgan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Italiya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miqyosida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sitrus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mevalari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uzum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pomidor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zaytun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yetishtirish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alohida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E0E5E2C-B8F6-4799-ABC0-37BF09AA8ACC}"/>
              </a:ext>
            </a:extLst>
          </p:cNvPr>
          <p:cNvSpPr/>
          <p:nvPr/>
        </p:nvSpPr>
        <p:spPr>
          <a:xfrm>
            <a:off x="0" y="-1"/>
            <a:ext cx="12192000" cy="8382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Italiya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 descr="ITALY — AGRICULTURE 360. or, if you would prefer,Italy at the… | by Panos  (Panayiotis) Chamakiotis | Medium">
            <a:extLst>
              <a:ext uri="{FF2B5EF4-FFF2-40B4-BE49-F238E27FC236}">
                <a16:creationId xmlns:a16="http://schemas.microsoft.com/office/drawing/2014/main" id="{05694C3D-851C-4FEE-9579-654D0D019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9" y="3962400"/>
            <a:ext cx="3838273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Economic Troubles Boost Italy's Food Mafia | News">
            <a:extLst>
              <a:ext uri="{FF2B5EF4-FFF2-40B4-BE49-F238E27FC236}">
                <a16:creationId xmlns:a16="http://schemas.microsoft.com/office/drawing/2014/main" id="{C0897223-A561-453B-A056-EE98263A4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605" y="3962398"/>
            <a:ext cx="3688079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Farm Holiday in Italy">
            <a:extLst>
              <a:ext uri="{FF2B5EF4-FFF2-40B4-BE49-F238E27FC236}">
                <a16:creationId xmlns:a16="http://schemas.microsoft.com/office/drawing/2014/main" id="{3F4DE76B-E66E-4524-9029-530A111FC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567" y="3962399"/>
            <a:ext cx="4108981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23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4C22D002-378D-4D55-B74E-ADFEFD685497}"/>
              </a:ext>
            </a:extLst>
          </p:cNvPr>
          <p:cNvSpPr/>
          <p:nvPr/>
        </p:nvSpPr>
        <p:spPr>
          <a:xfrm>
            <a:off x="228600" y="1409805"/>
            <a:ext cx="11734800" cy="118099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Milliy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iqtisodiyotning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daromadli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tarmoqlaridan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turizm</a:t>
            </a:r>
            <a:r>
              <a:rPr lang="en-US" sz="28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chunki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yiliga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Italiyaga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hisobda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million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xorijiy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sayyohlar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tashrif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buyuradilar.Turizmning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keng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miqyosda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rivojlanishiga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Italiyaning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iqlim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sharoiti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tabiatining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go‘zalligi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albatta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madaniy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merosining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boyligi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xizmat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i="1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764E69A-42F0-4747-AEB9-C9FAE0DD5D96}"/>
              </a:ext>
            </a:extLst>
          </p:cNvPr>
          <p:cNvSpPr/>
          <p:nvPr/>
        </p:nvSpPr>
        <p:spPr>
          <a:xfrm>
            <a:off x="0" y="-1"/>
            <a:ext cx="12192000" cy="8382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Italiya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 descr="Italian tourist spending grew by 50% more than world average in 2017">
            <a:extLst>
              <a:ext uri="{FF2B5EF4-FFF2-40B4-BE49-F238E27FC236}">
                <a16:creationId xmlns:a16="http://schemas.microsoft.com/office/drawing/2014/main" id="{5D56552F-D793-40C9-95C4-D0DA0021A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62404"/>
            <a:ext cx="3962400" cy="354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ovid-19: Italy's tourist industry to lose €100 billion in 2020">
            <a:extLst>
              <a:ext uri="{FF2B5EF4-FFF2-40B4-BE49-F238E27FC236}">
                <a16:creationId xmlns:a16="http://schemas.microsoft.com/office/drawing/2014/main" id="{4BB6F2EC-F002-409A-9BB7-E76C6D5B9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3177644"/>
            <a:ext cx="3962400" cy="354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15 Top-Rated Tourist Attractions in Italy | PlanetWare">
            <a:extLst>
              <a:ext uri="{FF2B5EF4-FFF2-40B4-BE49-F238E27FC236}">
                <a16:creationId xmlns:a16="http://schemas.microsoft.com/office/drawing/2014/main" id="{F223F4E6-6A85-4D3B-9FED-34AF43181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3" y="3177643"/>
            <a:ext cx="3657598" cy="354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79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07781868"/>
              </p:ext>
            </p:extLst>
          </p:nvPr>
        </p:nvGraphicFramePr>
        <p:xfrm>
          <a:off x="0" y="751821"/>
          <a:ext cx="12192000" cy="6093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E85C42E-8645-485D-9102-B382A59C02D3}"/>
              </a:ext>
            </a:extLst>
          </p:cNvPr>
          <p:cNvSpPr/>
          <p:nvPr/>
        </p:nvSpPr>
        <p:spPr>
          <a:xfrm>
            <a:off x="0" y="-1"/>
            <a:ext cx="12192000" cy="8382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Italiya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 descr="ITALY Top 10 best places to Visit ( Tourism ) - YouTube">
            <a:extLst>
              <a:ext uri="{FF2B5EF4-FFF2-40B4-BE49-F238E27FC236}">
                <a16:creationId xmlns:a16="http://schemas.microsoft.com/office/drawing/2014/main" id="{2AB88963-1B14-4CF3-A477-48D59867DA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 b="3334"/>
          <a:stretch/>
        </p:blipFill>
        <p:spPr bwMode="auto">
          <a:xfrm>
            <a:off x="6019800" y="914400"/>
            <a:ext cx="60198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Tourism in Rome, Italy - Europe's Best Destinations">
            <a:extLst>
              <a:ext uri="{FF2B5EF4-FFF2-40B4-BE49-F238E27FC236}">
                <a16:creationId xmlns:a16="http://schemas.microsoft.com/office/drawing/2014/main" id="{2CCE38E5-4999-448A-9769-2D6C54068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57600"/>
            <a:ext cx="5715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57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Mustahkamlash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endParaRPr lang="ru-RU" sz="4400" dirty="0">
              <a:solidFill>
                <a:prstClr val="white"/>
              </a:solidFill>
            </a:endParaRPr>
          </a:p>
        </p:txBody>
      </p:sp>
      <p:sp>
        <p:nvSpPr>
          <p:cNvPr id="1026" name="AutoShape 2" descr="Весна, птичка на цветущей ветке - Весна - Природа - Картинки на рабочий сто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E166031-8307-47EC-BE75-668B24644AA0}"/>
              </a:ext>
            </a:extLst>
          </p:cNvPr>
          <p:cNvSpPr/>
          <p:nvPr/>
        </p:nvSpPr>
        <p:spPr>
          <a:xfrm>
            <a:off x="155575" y="863088"/>
            <a:ext cx="1203642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Italiya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Yevropaning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qismida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Janubida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Siyosiy-hududiy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jihatdan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Italiya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hudud (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provinsiya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)dan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20 ta</a:t>
            </a:r>
          </a:p>
          <a:p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Italiyaning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shimolida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tog‘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Alp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tog‘lari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Italiyadagi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daryo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algn="ctr"/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Po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daryosi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Italiyadagi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aglomeratsiyalari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qaysilar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Milan, Rim, Turin,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Neapol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shaharlari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Italiya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sanoatining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yetakchi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tarmoqlari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qaysilar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Mashinasozlik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kimyo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yengil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oziq-ovqat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sanoatlari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Italiyaning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osmon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ostidagi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muzeylar”i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shaharlar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Rim, Milan,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Neapol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Venetsiya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Florensiya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Genuya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, Parma,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Piza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, Verona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75730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0" y="1"/>
            <a:ext cx="12192000" cy="836084"/>
          </a:xfrm>
          <a:prstGeom prst="rect">
            <a:avLst/>
          </a:prstGeom>
          <a:solidFill>
            <a:srgbClr val="1E0AB6"/>
          </a:solidFill>
          <a:ln w="12700" cap="flat" cmpd="sng" algn="ctr">
            <a:solidFill>
              <a:srgbClr val="1E0AB6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228600" y="990600"/>
            <a:ext cx="117348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Darslikdagi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altLang="ru-RU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Italiya</a:t>
            </a:r>
            <a:r>
              <a:rPr lang="en-US" altLang="ru-R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mavzusini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o‘qing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228599" y="1828800"/>
            <a:ext cx="11734800" cy="1066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Italiyaning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geografik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joylashuvida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qulay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noqulay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tomonlari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nimalardan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iborat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ekanligini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daftaringizga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yozing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17410" name="Picture 2" descr="Italian National Tourist Board launches Italy Specialist Program -  Travelweek">
            <a:extLst>
              <a:ext uri="{FF2B5EF4-FFF2-40B4-BE49-F238E27FC236}">
                <a16:creationId xmlns:a16="http://schemas.microsoft.com/office/drawing/2014/main" id="{0840172F-7B6E-42A2-ADA3-5F92A7CD4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71" y="3048000"/>
            <a:ext cx="5734929" cy="357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Inspirations in the times of Coronavirus - ITALY - Weddings De Goa">
            <a:extLst>
              <a:ext uri="{FF2B5EF4-FFF2-40B4-BE49-F238E27FC236}">
                <a16:creationId xmlns:a16="http://schemas.microsoft.com/office/drawing/2014/main" id="{7F16AB5E-C5E0-4614-9F8F-6267813B4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047999"/>
            <a:ext cx="5867399" cy="357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226949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42292469"/>
              </p:ext>
            </p:extLst>
          </p:nvPr>
        </p:nvGraphicFramePr>
        <p:xfrm>
          <a:off x="0" y="914400"/>
          <a:ext cx="12192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-1"/>
            <a:ext cx="12192000" cy="9144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Italiya</a:t>
            </a:r>
            <a:r>
              <a:rPr lang="en-US" alt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endParaRPr lang="ru-RU" alt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25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Germaniya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Federativ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28AF5A6-BCD3-452D-B3F5-AF7BC37F667B}"/>
              </a:ext>
            </a:extLst>
          </p:cNvPr>
          <p:cNvSpPr/>
          <p:nvPr/>
        </p:nvSpPr>
        <p:spPr>
          <a:xfrm>
            <a:off x="0" y="-1"/>
            <a:ext cx="12192000" cy="899887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Italiya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05D19C-68D3-4C3B-B318-B4C330344D1A}"/>
              </a:ext>
            </a:extLst>
          </p:cNvPr>
          <p:cNvSpPr/>
          <p:nvPr/>
        </p:nvSpPr>
        <p:spPr>
          <a:xfrm>
            <a:off x="2101850" y="5943600"/>
            <a:ext cx="208915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65FEC5-48C8-4A58-971E-CD93FBC8CDCC}"/>
              </a:ext>
            </a:extLst>
          </p:cNvPr>
          <p:cNvSpPr/>
          <p:nvPr/>
        </p:nvSpPr>
        <p:spPr>
          <a:xfrm>
            <a:off x="3581401" y="5355828"/>
            <a:ext cx="968374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B961CF2-521A-4DF5-94D4-14905FD4414C}"/>
              </a:ext>
            </a:extLst>
          </p:cNvPr>
          <p:cNvSpPr/>
          <p:nvPr/>
        </p:nvSpPr>
        <p:spPr>
          <a:xfrm>
            <a:off x="0" y="6324600"/>
            <a:ext cx="1066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73D42FB-F619-4C50-AC31-45D346F40C56}"/>
              </a:ext>
            </a:extLst>
          </p:cNvPr>
          <p:cNvSpPr/>
          <p:nvPr/>
        </p:nvSpPr>
        <p:spPr>
          <a:xfrm>
            <a:off x="2819400" y="990600"/>
            <a:ext cx="12192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4466708-E5C7-42A4-8E5F-792070597BAC}"/>
              </a:ext>
            </a:extLst>
          </p:cNvPr>
          <p:cNvSpPr/>
          <p:nvPr/>
        </p:nvSpPr>
        <p:spPr>
          <a:xfrm>
            <a:off x="76200" y="2438400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81A9E5F-75A1-46B9-8CCB-7AA8FA351EF9}"/>
              </a:ext>
            </a:extLst>
          </p:cNvPr>
          <p:cNvSpPr/>
          <p:nvPr/>
        </p:nvSpPr>
        <p:spPr>
          <a:xfrm>
            <a:off x="161924" y="1126727"/>
            <a:ext cx="11868151" cy="2149873"/>
          </a:xfrm>
          <a:prstGeom prst="rect">
            <a:avLst/>
          </a:prstGeom>
          <a:ln>
            <a:solidFill>
              <a:srgbClr val="1E0AB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Boshqaruv</a:t>
            </a:r>
            <a:r>
              <a:rPr lang="en-US" sz="32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</a:t>
            </a:r>
            <a:r>
              <a:rPr lang="en-US" sz="32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parlamentar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Siyosiy-hududiy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jihatdan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Italiya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ta hudud (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provinsiya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)dan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unitar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 ta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provinsiyadan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tasi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jumladan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Sardiniya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Sitsiliya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alohida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maqomga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3074" name="Picture 2" descr="Italy map stock vector. Illustration of italic, geography - 6298677">
            <a:extLst>
              <a:ext uri="{FF2B5EF4-FFF2-40B4-BE49-F238E27FC236}">
                <a16:creationId xmlns:a16="http://schemas.microsoft.com/office/drawing/2014/main" id="{9056301B-093D-4B85-92D5-4280897B72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71"/>
          <a:stretch/>
        </p:blipFill>
        <p:spPr bwMode="auto">
          <a:xfrm>
            <a:off x="3344429" y="3366404"/>
            <a:ext cx="2892425" cy="347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ap Sardinia Stock Illustrations – 1,116 Map Sardinia Stock Illustrations,  Vectors &amp; Clipart - Dreamstime">
            <a:extLst>
              <a:ext uri="{FF2B5EF4-FFF2-40B4-BE49-F238E27FC236}">
                <a16:creationId xmlns:a16="http://schemas.microsoft.com/office/drawing/2014/main" id="{1DC657B5-FA1F-4554-8000-89E5A2D1D1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74"/>
          <a:stretch/>
        </p:blipFill>
        <p:spPr bwMode="auto">
          <a:xfrm>
            <a:off x="6344435" y="3440862"/>
            <a:ext cx="2089151" cy="335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icily Travel Guide - Best of Sicily Tours, Vacations, Holidays, Hotels,  Dining, Tourism, Culture, Books. Mobile-friendly for phones and tablets.">
            <a:extLst>
              <a:ext uri="{FF2B5EF4-FFF2-40B4-BE49-F238E27FC236}">
                <a16:creationId xmlns:a16="http://schemas.microsoft.com/office/drawing/2014/main" id="{FA5E1AD3-90DD-424C-93C7-A77BB336D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652" y="3808039"/>
            <a:ext cx="3527423" cy="248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taly physical map | physicalmap.org">
            <a:extLst>
              <a:ext uri="{FF2B5EF4-FFF2-40B4-BE49-F238E27FC236}">
                <a16:creationId xmlns:a16="http://schemas.microsoft.com/office/drawing/2014/main" id="{D30E5EE3-E8FC-4908-8292-00F13A356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366404"/>
            <a:ext cx="3147972" cy="341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23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64A6BF4-2478-4F70-B51F-3DDA717FF91A}"/>
              </a:ext>
            </a:extLst>
          </p:cNvPr>
          <p:cNvSpPr/>
          <p:nvPr/>
        </p:nvSpPr>
        <p:spPr>
          <a:xfrm>
            <a:off x="3657600" y="1219200"/>
            <a:ext cx="1600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BDB92CE-C947-48B2-A136-13B0A4EC3BEF}"/>
              </a:ext>
            </a:extLst>
          </p:cNvPr>
          <p:cNvSpPr/>
          <p:nvPr/>
        </p:nvSpPr>
        <p:spPr>
          <a:xfrm>
            <a:off x="4572000" y="4191000"/>
            <a:ext cx="1524000" cy="260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9D951CF-15F2-4F68-80BB-7E015790D9A7}"/>
              </a:ext>
            </a:extLst>
          </p:cNvPr>
          <p:cNvSpPr/>
          <p:nvPr/>
        </p:nvSpPr>
        <p:spPr>
          <a:xfrm>
            <a:off x="2667000" y="6629400"/>
            <a:ext cx="1905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58C83B8-91B0-4836-90EB-DCEFFADFEAF9}"/>
              </a:ext>
            </a:extLst>
          </p:cNvPr>
          <p:cNvSpPr/>
          <p:nvPr/>
        </p:nvSpPr>
        <p:spPr>
          <a:xfrm>
            <a:off x="381000" y="2590800"/>
            <a:ext cx="990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CA23C92-F58D-454A-9D6E-E71F79CED914}"/>
              </a:ext>
            </a:extLst>
          </p:cNvPr>
          <p:cNvSpPr/>
          <p:nvPr/>
        </p:nvSpPr>
        <p:spPr>
          <a:xfrm>
            <a:off x="228599" y="5943600"/>
            <a:ext cx="914401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0334562-128D-424F-B433-B579DC36584B}"/>
              </a:ext>
            </a:extLst>
          </p:cNvPr>
          <p:cNvSpPr/>
          <p:nvPr/>
        </p:nvSpPr>
        <p:spPr>
          <a:xfrm>
            <a:off x="76200" y="5334000"/>
            <a:ext cx="1524000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DC832BC-6B44-42F4-8E07-AB4F4944090F}"/>
              </a:ext>
            </a:extLst>
          </p:cNvPr>
          <p:cNvSpPr/>
          <p:nvPr/>
        </p:nvSpPr>
        <p:spPr>
          <a:xfrm>
            <a:off x="0" y="-1"/>
            <a:ext cx="12192000" cy="899887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Italiya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1F67AA6-4889-44C5-87A3-E116F8712E3F}"/>
              </a:ext>
            </a:extLst>
          </p:cNvPr>
          <p:cNvSpPr/>
          <p:nvPr/>
        </p:nvSpPr>
        <p:spPr>
          <a:xfrm>
            <a:off x="228599" y="914400"/>
            <a:ext cx="117348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Italiyaning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relyefi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tog‘lardan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Mamlakatning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shimolida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Alp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tog‘lari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>
              <a:solidFill>
                <a:srgbClr val="1E0AB6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0AC6765-8DB0-4DF7-911E-FDF67291A91A}"/>
              </a:ext>
            </a:extLst>
          </p:cNvPr>
          <p:cNvSpPr/>
          <p:nvPr/>
        </p:nvSpPr>
        <p:spPr>
          <a:xfrm>
            <a:off x="228599" y="4515415"/>
            <a:ext cx="11658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Apennin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yarimorolini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shimoldan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janubga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o‘rtacha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balandlikdagi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Apennin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tog‘lari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kesib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o‘tgan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baland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nuqtasi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Korno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-Grande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cho‘qqisi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2914 m). Alp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Apennin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tog‘lari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o‘rtasida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Padan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tekisligi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tekislikda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g‘arbdan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sharqqa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Italiyadagi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daryo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Po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daryosi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oqib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o‘tadi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i="1" dirty="0">
              <a:solidFill>
                <a:srgbClr val="1E0AB6"/>
              </a:solidFill>
            </a:endParaRPr>
          </a:p>
        </p:txBody>
      </p:sp>
      <p:pic>
        <p:nvPicPr>
          <p:cNvPr id="14" name="Picture 8" descr="Italy physical map | physicalmap.org">
            <a:extLst>
              <a:ext uri="{FF2B5EF4-FFF2-40B4-BE49-F238E27FC236}">
                <a16:creationId xmlns:a16="http://schemas.microsoft.com/office/drawing/2014/main" id="{58503AD8-01E5-449A-91E0-F2F5E9760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699" y="1918605"/>
            <a:ext cx="2514601" cy="267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taly Vector Physical Map Stock Vector (Royalty Free) 692527831">
            <a:extLst>
              <a:ext uri="{FF2B5EF4-FFF2-40B4-BE49-F238E27FC236}">
                <a16:creationId xmlns:a16="http://schemas.microsoft.com/office/drawing/2014/main" id="{B78B9334-7A56-46FE-B473-0BE701BECB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4"/>
          <a:stretch/>
        </p:blipFill>
        <p:spPr bwMode="auto">
          <a:xfrm>
            <a:off x="9067800" y="1915684"/>
            <a:ext cx="2645938" cy="270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taly physical map. — Stock Vector © delpieroo #76115153">
            <a:extLst>
              <a:ext uri="{FF2B5EF4-FFF2-40B4-BE49-F238E27FC236}">
                <a16:creationId xmlns:a16="http://schemas.microsoft.com/office/drawing/2014/main" id="{B1FB9328-4825-46A9-ABB9-FBDDBEE1A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54961"/>
            <a:ext cx="2715667" cy="276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B5FB86-C332-4058-9575-A3D746BFBF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625" t="31681" r="67500" b="32326"/>
          <a:stretch/>
        </p:blipFill>
        <p:spPr>
          <a:xfrm>
            <a:off x="134277" y="1883020"/>
            <a:ext cx="3142323" cy="269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4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2DAA26F-A3E8-43AE-B082-F7270A0286F6}"/>
              </a:ext>
            </a:extLst>
          </p:cNvPr>
          <p:cNvSpPr/>
          <p:nvPr/>
        </p:nvSpPr>
        <p:spPr>
          <a:xfrm>
            <a:off x="152400" y="990600"/>
            <a:ext cx="9144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4301044-EF37-4758-BF80-B03467EDAC1A}"/>
              </a:ext>
            </a:extLst>
          </p:cNvPr>
          <p:cNvSpPr/>
          <p:nvPr/>
        </p:nvSpPr>
        <p:spPr>
          <a:xfrm>
            <a:off x="1066800" y="1036983"/>
            <a:ext cx="304800" cy="791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C6E54E2-C83A-4C4A-9D87-59E1090EE2A2}"/>
              </a:ext>
            </a:extLst>
          </p:cNvPr>
          <p:cNvSpPr/>
          <p:nvPr/>
        </p:nvSpPr>
        <p:spPr>
          <a:xfrm>
            <a:off x="6388178" y="2195731"/>
            <a:ext cx="182184" cy="7920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D148AD6-7B85-44C5-9F1F-6B6481B58CE7}"/>
              </a:ext>
            </a:extLst>
          </p:cNvPr>
          <p:cNvSpPr/>
          <p:nvPr/>
        </p:nvSpPr>
        <p:spPr>
          <a:xfrm>
            <a:off x="152400" y="1143000"/>
            <a:ext cx="2209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9A61C53-9F2F-48D1-AF58-A9E1336DC2CF}"/>
              </a:ext>
            </a:extLst>
          </p:cNvPr>
          <p:cNvSpPr/>
          <p:nvPr/>
        </p:nvSpPr>
        <p:spPr>
          <a:xfrm>
            <a:off x="152400" y="920859"/>
            <a:ext cx="11887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Italiya</a:t>
            </a:r>
            <a:r>
              <a:rPr lang="ru-RU" sz="28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seysmik</a:t>
            </a:r>
            <a:r>
              <a:rPr lang="ru-RU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vulkanik</a:t>
            </a:r>
            <a:r>
              <a:rPr lang="ru-RU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jihatdan</a:t>
            </a:r>
            <a:r>
              <a:rPr lang="ru-RU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</a:t>
            </a:r>
            <a:r>
              <a:rPr lang="ru-RU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hududlardan</a:t>
            </a:r>
            <a:r>
              <a:rPr lang="ru-RU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ru-RU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XXI </a:t>
            </a:r>
            <a:r>
              <a:rPr lang="ru-RU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asrning</a:t>
            </a:r>
            <a:r>
              <a:rPr lang="ru-RU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o‘zida</a:t>
            </a:r>
            <a:r>
              <a:rPr lang="ru-RU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ru-RU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ru-RU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kuchli</a:t>
            </a:r>
            <a:r>
              <a:rPr lang="ru-RU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zilzila</a:t>
            </a:r>
            <a:r>
              <a:rPr lang="ru-RU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ro‘y</a:t>
            </a:r>
            <a:r>
              <a:rPr lang="ru-RU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bergan</a:t>
            </a:r>
            <a:r>
              <a:rPr lang="ru-RU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Mamlakatda</a:t>
            </a:r>
            <a:r>
              <a:rPr lang="ru-RU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ru-RU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ru-RU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harakatdagi</a:t>
            </a:r>
            <a:r>
              <a:rPr lang="ru-RU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vulqon</a:t>
            </a:r>
            <a:r>
              <a:rPr lang="ru-RU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jumladan</a:t>
            </a:r>
            <a:r>
              <a:rPr lang="ru-RU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Etna</a:t>
            </a:r>
            <a:r>
              <a:rPr lang="ru-RU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Yevropadagi</a:t>
            </a:r>
            <a:r>
              <a:rPr lang="ru-RU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ru-RU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baland</a:t>
            </a:r>
            <a:r>
              <a:rPr lang="ru-RU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harakatdagi</a:t>
            </a:r>
            <a:r>
              <a:rPr lang="ru-RU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vulqon</a:t>
            </a:r>
            <a:r>
              <a:rPr lang="ru-RU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</a:p>
          <a:p>
            <a:pPr algn="ctr"/>
            <a:r>
              <a:rPr lang="ru-RU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Vezuviy</a:t>
            </a:r>
            <a:r>
              <a:rPr lang="ru-RU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Stromboli</a:t>
            </a:r>
            <a:r>
              <a:rPr lang="ru-RU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E736829-6591-4ADF-95A4-8780FF94AC0F}"/>
              </a:ext>
            </a:extLst>
          </p:cNvPr>
          <p:cNvSpPr/>
          <p:nvPr/>
        </p:nvSpPr>
        <p:spPr>
          <a:xfrm>
            <a:off x="0" y="-1"/>
            <a:ext cx="12192000" cy="899887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Italiya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ETNA VULQONI – Sher – КУН УЗ">
            <a:extLst>
              <a:ext uri="{FF2B5EF4-FFF2-40B4-BE49-F238E27FC236}">
                <a16:creationId xmlns:a16="http://schemas.microsoft.com/office/drawing/2014/main" id="{A80EFEE6-4CC8-4CE2-A08A-6C09465FA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25" y="2828690"/>
            <a:ext cx="3886201" cy="380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ezuviy - Vikipediya">
            <a:extLst>
              <a:ext uri="{FF2B5EF4-FFF2-40B4-BE49-F238E27FC236}">
                <a16:creationId xmlns:a16="http://schemas.microsoft.com/office/drawing/2014/main" id="{EE0D1402-CD53-4EF7-BA61-766604E19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28690"/>
            <a:ext cx="3886200" cy="380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tromboli (vulkan) — Vikipediya">
            <a:extLst>
              <a:ext uri="{FF2B5EF4-FFF2-40B4-BE49-F238E27FC236}">
                <a16:creationId xmlns:a16="http://schemas.microsoft.com/office/drawing/2014/main" id="{BBD26DCB-BFBE-4B08-8CFE-F815B7FBA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2828690"/>
            <a:ext cx="3962400" cy="380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40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Germaniya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Federativ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28AF5A6-BCD3-452D-B3F5-AF7BC37F667B}"/>
              </a:ext>
            </a:extLst>
          </p:cNvPr>
          <p:cNvSpPr/>
          <p:nvPr/>
        </p:nvSpPr>
        <p:spPr>
          <a:xfrm>
            <a:off x="0" y="-1"/>
            <a:ext cx="12192000" cy="899887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Italiya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05D19C-68D3-4C3B-B318-B4C330344D1A}"/>
              </a:ext>
            </a:extLst>
          </p:cNvPr>
          <p:cNvSpPr/>
          <p:nvPr/>
        </p:nvSpPr>
        <p:spPr>
          <a:xfrm>
            <a:off x="2101850" y="5943600"/>
            <a:ext cx="208915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65FEC5-48C8-4A58-971E-CD93FBC8CDCC}"/>
              </a:ext>
            </a:extLst>
          </p:cNvPr>
          <p:cNvSpPr/>
          <p:nvPr/>
        </p:nvSpPr>
        <p:spPr>
          <a:xfrm>
            <a:off x="3581401" y="5355828"/>
            <a:ext cx="968374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B961CF2-521A-4DF5-94D4-14905FD4414C}"/>
              </a:ext>
            </a:extLst>
          </p:cNvPr>
          <p:cNvSpPr/>
          <p:nvPr/>
        </p:nvSpPr>
        <p:spPr>
          <a:xfrm>
            <a:off x="0" y="6324600"/>
            <a:ext cx="1066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73D42FB-F619-4C50-AC31-45D346F40C56}"/>
              </a:ext>
            </a:extLst>
          </p:cNvPr>
          <p:cNvSpPr/>
          <p:nvPr/>
        </p:nvSpPr>
        <p:spPr>
          <a:xfrm>
            <a:off x="2819400" y="990600"/>
            <a:ext cx="12192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4466708-E5C7-42A4-8E5F-792070597BAC}"/>
              </a:ext>
            </a:extLst>
          </p:cNvPr>
          <p:cNvSpPr/>
          <p:nvPr/>
        </p:nvSpPr>
        <p:spPr>
          <a:xfrm>
            <a:off x="76200" y="2438400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21 интересный факт про марганец | ZAVODFOTO.RU | Яндекс Дзен">
            <a:extLst>
              <a:ext uri="{FF2B5EF4-FFF2-40B4-BE49-F238E27FC236}">
                <a16:creationId xmlns:a16="http://schemas.microsoft.com/office/drawing/2014/main" id="{6412705C-8E26-4052-97E2-FAFA50467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1" y="3357453"/>
            <a:ext cx="4248150" cy="345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Kaliy Oxonate ishlab chiqaruvchilari, etkazib beruvchilari, zavod - ulgurji  past narx Kaliy Oxonate - bepul namuna - Sky Chemical">
            <a:extLst>
              <a:ext uri="{FF2B5EF4-FFF2-40B4-BE49-F238E27FC236}">
                <a16:creationId xmlns:a16="http://schemas.microsoft.com/office/drawing/2014/main" id="{9FACCEF5-EDB6-413C-8CC7-7C5CC5620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472" y="2739237"/>
            <a:ext cx="370205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81A9E5F-75A1-46B9-8CCB-7AA8FA351EF9}"/>
              </a:ext>
            </a:extLst>
          </p:cNvPr>
          <p:cNvSpPr/>
          <p:nvPr/>
        </p:nvSpPr>
        <p:spPr>
          <a:xfrm>
            <a:off x="161924" y="1066800"/>
            <a:ext cx="11868151" cy="2149873"/>
          </a:xfrm>
          <a:prstGeom prst="rect">
            <a:avLst/>
          </a:prstGeom>
          <a:ln>
            <a:solidFill>
              <a:srgbClr val="1E0AB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Italiya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hududida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foydali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qazilmalar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neft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ko‘mir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marganes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kaliy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konlari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ammo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aksariyat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mineral 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resurslarning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qazib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hajmi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iqtisodiyotining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ehtiyojlarini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qondira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olmayapti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6150" name="Picture 6" descr="Ko'mir sanoati: samaradorlik va tejamkorlik sari">
            <a:extLst>
              <a:ext uri="{FF2B5EF4-FFF2-40B4-BE49-F238E27FC236}">
                <a16:creationId xmlns:a16="http://schemas.microsoft.com/office/drawing/2014/main" id="{69626F52-A8C4-426C-84F1-7D50AF661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926" y="3357454"/>
            <a:ext cx="3994150" cy="342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75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4301044-EF37-4758-BF80-B03467EDAC1A}"/>
              </a:ext>
            </a:extLst>
          </p:cNvPr>
          <p:cNvSpPr/>
          <p:nvPr/>
        </p:nvSpPr>
        <p:spPr>
          <a:xfrm>
            <a:off x="1066800" y="1036983"/>
            <a:ext cx="304800" cy="791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C6E54E2-C83A-4C4A-9D87-59E1090EE2A2}"/>
              </a:ext>
            </a:extLst>
          </p:cNvPr>
          <p:cNvSpPr/>
          <p:nvPr/>
        </p:nvSpPr>
        <p:spPr>
          <a:xfrm>
            <a:off x="6388178" y="2195731"/>
            <a:ext cx="182184" cy="7920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9A61C53-9F2F-48D1-AF58-A9E1336DC2CF}"/>
              </a:ext>
            </a:extLst>
          </p:cNvPr>
          <p:cNvSpPr/>
          <p:nvPr/>
        </p:nvSpPr>
        <p:spPr>
          <a:xfrm>
            <a:off x="5562600" y="1035811"/>
            <a:ext cx="6477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Italiyada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dengiz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tipidagi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subtropik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iqlim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hukmronlik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issiq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qishi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iliq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yog‘ingarchilik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ko‘proq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oylariga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Alp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tog‘lari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Italiya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hududini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sovuq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massalarining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kirib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kelishidan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saqlaydi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dengizdan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esadigan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shamollarning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yo‘lini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to‘sib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yog‘inlarning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tushishini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kuchaytiradi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i="1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Italy Climate map | Vector World Maps">
            <a:extLst>
              <a:ext uri="{FF2B5EF4-FFF2-40B4-BE49-F238E27FC236}">
                <a16:creationId xmlns:a16="http://schemas.microsoft.com/office/drawing/2014/main" id="{B409A355-AEEA-463E-9E32-FD9FF82ABF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4" b="14991"/>
          <a:stretch/>
        </p:blipFill>
        <p:spPr bwMode="auto">
          <a:xfrm>
            <a:off x="304800" y="899886"/>
            <a:ext cx="5257800" cy="586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BCD152B-8969-452A-B576-74174E6F5CDD}"/>
              </a:ext>
            </a:extLst>
          </p:cNvPr>
          <p:cNvSpPr/>
          <p:nvPr/>
        </p:nvSpPr>
        <p:spPr>
          <a:xfrm>
            <a:off x="3581400" y="914400"/>
            <a:ext cx="1676400" cy="624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E736829-6591-4ADF-95A4-8780FF94AC0F}"/>
              </a:ext>
            </a:extLst>
          </p:cNvPr>
          <p:cNvSpPr/>
          <p:nvPr/>
        </p:nvSpPr>
        <p:spPr>
          <a:xfrm>
            <a:off x="0" y="-1"/>
            <a:ext cx="12192000" cy="899887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Italiya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45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8B2891E2-1D80-4FFE-BD94-7C44858D08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136759"/>
              </p:ext>
            </p:extLst>
          </p:nvPr>
        </p:nvGraphicFramePr>
        <p:xfrm>
          <a:off x="152017" y="727825"/>
          <a:ext cx="11887966" cy="3386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C0E2997-6AA8-492D-B2F9-A2327236E3FA}"/>
              </a:ext>
            </a:extLst>
          </p:cNvPr>
          <p:cNvSpPr/>
          <p:nvPr/>
        </p:nvSpPr>
        <p:spPr>
          <a:xfrm>
            <a:off x="0" y="-1"/>
            <a:ext cx="12192000" cy="899887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Italiya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Italy struggles to contain coronavirus outbreak as cases spread south">
            <a:extLst>
              <a:ext uri="{FF2B5EF4-FFF2-40B4-BE49-F238E27FC236}">
                <a16:creationId xmlns:a16="http://schemas.microsoft.com/office/drawing/2014/main" id="{233238EB-9776-479C-A30D-FDD7ADC459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Italy's coronavirus outbreak spreads south, death toll rises to 11">
            <a:extLst>
              <a:ext uri="{FF2B5EF4-FFF2-40B4-BE49-F238E27FC236}">
                <a16:creationId xmlns:a16="http://schemas.microsoft.com/office/drawing/2014/main" id="{F3A8DB72-89D4-4904-B22B-1D11C1FFD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4046513"/>
            <a:ext cx="401671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The incredibly shrinking Italian population: By 2080, Italians will be a  minority in their own country | GEFIRA">
            <a:extLst>
              <a:ext uri="{FF2B5EF4-FFF2-40B4-BE49-F238E27FC236}">
                <a16:creationId xmlns:a16="http://schemas.microsoft.com/office/drawing/2014/main" id="{3DE59F7D-392B-41FA-8634-9D5779C28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110722"/>
            <a:ext cx="3832274" cy="269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This is how to escape the crowds in Italy this summer! |">
            <a:extLst>
              <a:ext uri="{FF2B5EF4-FFF2-40B4-BE49-F238E27FC236}">
                <a16:creationId xmlns:a16="http://schemas.microsoft.com/office/drawing/2014/main" id="{64363EB1-324F-49F3-A349-733921CE7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27" y="4090793"/>
            <a:ext cx="3832274" cy="269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95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23220621"/>
              </p:ext>
            </p:extLst>
          </p:nvPr>
        </p:nvGraphicFramePr>
        <p:xfrm>
          <a:off x="0" y="751821"/>
          <a:ext cx="12192000" cy="6093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D323EBF-F41B-4151-A094-F22ABE659F66}"/>
              </a:ext>
            </a:extLst>
          </p:cNvPr>
          <p:cNvSpPr/>
          <p:nvPr/>
        </p:nvSpPr>
        <p:spPr>
          <a:xfrm>
            <a:off x="0" y="-1"/>
            <a:ext cx="12192000" cy="8382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Italiya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The 6 Villages in Italy You Need to Visit | Acendas Vacations">
            <a:extLst>
              <a:ext uri="{FF2B5EF4-FFF2-40B4-BE49-F238E27FC236}">
                <a16:creationId xmlns:a16="http://schemas.microsoft.com/office/drawing/2014/main" id="{1022CF1A-C0A2-4B2C-8DC8-7464CD2B8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168" y="990599"/>
            <a:ext cx="5908431" cy="303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Seven of Italy's must-see religious sites | Global Blue">
            <a:extLst>
              <a:ext uri="{FF2B5EF4-FFF2-40B4-BE49-F238E27FC236}">
                <a16:creationId xmlns:a16="http://schemas.microsoft.com/office/drawing/2014/main" id="{DE34EA9F-1290-475A-9BE0-664DB02BF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9" y="3580496"/>
            <a:ext cx="5660341" cy="312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38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3544</TotalTime>
  <Words>988</Words>
  <Application>Microsoft Office PowerPoint</Application>
  <PresentationFormat>Широкоэкранный</PresentationFormat>
  <Paragraphs>78</Paragraphs>
  <Slides>18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Open Sans</vt:lpstr>
      <vt:lpstr>Open Sans Light</vt:lpstr>
      <vt:lpstr>Verdana</vt:lpstr>
      <vt:lpstr>Office Theme</vt:lpstr>
      <vt:lpstr>1_Office Theme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ПРВ</vt:lpstr>
      <vt:lpstr>ПРВ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</dc:creator>
  <cp:lastModifiedBy>HP_notebook</cp:lastModifiedBy>
  <cp:revision>332</cp:revision>
  <dcterms:created xsi:type="dcterms:W3CDTF">2020-06-30T15:34:35Z</dcterms:created>
  <dcterms:modified xsi:type="dcterms:W3CDTF">2021-02-19T09:14:40Z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2020-06-30T00:00:00Z</vt:filetime>
  </property>
</Properties>
</file>