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309" r:id="rId6"/>
    <p:sldId id="364" r:id="rId7"/>
    <p:sldId id="310" r:id="rId8"/>
    <p:sldId id="263" r:id="rId9"/>
    <p:sldId id="315" r:id="rId10"/>
    <p:sldId id="365" r:id="rId11"/>
    <p:sldId id="336" r:id="rId12"/>
    <p:sldId id="337" r:id="rId13"/>
    <p:sldId id="329" r:id="rId14"/>
    <p:sldId id="316" r:id="rId15"/>
    <p:sldId id="338" r:id="rId16"/>
    <p:sldId id="1406" r:id="rId17"/>
    <p:sldId id="296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FFF66"/>
    <a:srgbClr val="AC75D5"/>
    <a:srgbClr val="15FF7F"/>
    <a:srgbClr val="000000"/>
    <a:srgbClr val="C8A5E3"/>
    <a:srgbClr val="CCCC00"/>
    <a:srgbClr val="00A249"/>
    <a:srgbClr val="0048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76D24-9ABC-4290-91F7-A98CD13FCE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B494C9A-7627-4E34-B36A-D24FF5881FA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sanoatining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mashinasozlik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72DB1-16AB-47E1-9771-8C95DEEC5EB3}" type="parTrans" cxnId="{B9B5FEE0-DF21-4D33-B099-58B9012B82EA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C5129-82CC-4A3E-B607-B174074DF53C}" type="sibTrans" cxnId="{B9B5FEE0-DF21-4D33-B099-58B9012B82EA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12BFC-6BE6-4926-BFEB-FD76E5F0243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neft-kimyo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majmuasi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Niderlandiyaning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Rotterdam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shahrida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shakllangan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7D386-1005-4578-9D52-64AC412B1C8C}" type="parTrans" cxnId="{EAC3218A-20F8-499F-859B-E4CD434A0220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16D27-4A29-43C0-821A-3765B3327D6F}" type="sibTrans" cxnId="{EAC3218A-20F8-499F-859B-E4CD434A0220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4D9D8-6535-4D04-BCCE-C63FD88B49B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iqtisodiyotida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yengil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sanoatning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12A2C-A013-4024-853B-E76F1EEF6B01}" type="parTrans" cxnId="{62F4A8A1-9123-4434-8150-DB3CC21047F3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7EDD8-86F1-4485-B3C2-1EB82B8F6557}" type="sibTrans" cxnId="{62F4A8A1-9123-4434-8150-DB3CC21047F3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30A1D-4FAC-4FE2-A9A1-79E17588F9B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dehqonchilikning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chorvachilikdan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ustun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0BC41-6013-42AE-97D0-34A52A56BD7A}" type="parTrans" cxnId="{420DDC08-E45C-4481-A858-092DC02BC62C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3670-A9CD-41AD-B97E-466D39EABF50}" type="sibTrans" cxnId="{420DDC08-E45C-4481-A858-092DC02BC62C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59397-67AA-4012-8CFB-75C5643F4173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darajada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mintaqa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Fransiyaga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yiliga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70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mln.dan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turistik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sayohat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5BD98-EA12-4295-B8A1-43A5EE713F74}" type="parTrans" cxnId="{E0B55DFB-3696-46FC-9581-27A19F82D03E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2EEBC-FE8B-43F3-B16F-F56344E0D012}" type="sibTrans" cxnId="{E0B55DFB-3696-46FC-9581-27A19F82D03E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D87DC-9022-4B1C-BEB0-24CBA53BE18E}" type="pres">
      <dgm:prSet presAssocID="{F5276D24-9ABC-4290-91F7-A98CD13FCE29}" presName="Name0" presStyleCnt="0">
        <dgm:presLayoutVars>
          <dgm:chMax val="7"/>
          <dgm:chPref val="7"/>
          <dgm:dir/>
        </dgm:presLayoutVars>
      </dgm:prSet>
      <dgm:spPr/>
    </dgm:pt>
    <dgm:pt modelId="{1D6C7BD8-417A-4B5C-8B13-452D778982EB}" type="pres">
      <dgm:prSet presAssocID="{F5276D24-9ABC-4290-91F7-A98CD13FCE29}" presName="Name1" presStyleCnt="0"/>
      <dgm:spPr/>
    </dgm:pt>
    <dgm:pt modelId="{7D1796A1-CF9C-41D3-9B40-4A3CA6AD26E7}" type="pres">
      <dgm:prSet presAssocID="{F5276D24-9ABC-4290-91F7-A98CD13FCE29}" presName="cycle" presStyleCnt="0"/>
      <dgm:spPr/>
    </dgm:pt>
    <dgm:pt modelId="{44854548-FF48-4D3C-9547-F34320E0ACC2}" type="pres">
      <dgm:prSet presAssocID="{F5276D24-9ABC-4290-91F7-A98CD13FCE29}" presName="srcNode" presStyleLbl="node1" presStyleIdx="0" presStyleCnt="5"/>
      <dgm:spPr/>
    </dgm:pt>
    <dgm:pt modelId="{E1C72192-A4DC-4D19-A68C-55B68E31AA64}" type="pres">
      <dgm:prSet presAssocID="{F5276D24-9ABC-4290-91F7-A98CD13FCE29}" presName="conn" presStyleLbl="parChTrans1D2" presStyleIdx="0" presStyleCnt="1"/>
      <dgm:spPr/>
    </dgm:pt>
    <dgm:pt modelId="{3DFD1BFF-4870-4F92-8303-F0E59B8B2BC5}" type="pres">
      <dgm:prSet presAssocID="{F5276D24-9ABC-4290-91F7-A98CD13FCE29}" presName="extraNode" presStyleLbl="node1" presStyleIdx="0" presStyleCnt="5"/>
      <dgm:spPr/>
    </dgm:pt>
    <dgm:pt modelId="{DD1F4B15-E707-4667-8A7D-CFEF0A384281}" type="pres">
      <dgm:prSet presAssocID="{F5276D24-9ABC-4290-91F7-A98CD13FCE29}" presName="dstNode" presStyleLbl="node1" presStyleIdx="0" presStyleCnt="5"/>
      <dgm:spPr/>
    </dgm:pt>
    <dgm:pt modelId="{7403132D-823E-4730-910C-42EDF71098B6}" type="pres">
      <dgm:prSet presAssocID="{3B494C9A-7627-4E34-B36A-D24FF5881FA0}" presName="text_1" presStyleLbl="node1" presStyleIdx="0" presStyleCnt="5" custScaleX="88286" custLinFactNeighborX="-3966">
        <dgm:presLayoutVars>
          <dgm:bulletEnabled val="1"/>
        </dgm:presLayoutVars>
      </dgm:prSet>
      <dgm:spPr/>
    </dgm:pt>
    <dgm:pt modelId="{2283A43F-9546-4122-9015-2B2D47F71C1F}" type="pres">
      <dgm:prSet presAssocID="{3B494C9A-7627-4E34-B36A-D24FF5881FA0}" presName="accent_1" presStyleCnt="0"/>
      <dgm:spPr/>
    </dgm:pt>
    <dgm:pt modelId="{9314F1FB-DAFE-4FE7-8916-A7DD44017D56}" type="pres">
      <dgm:prSet presAssocID="{3B494C9A-7627-4E34-B36A-D24FF5881FA0}" presName="accentRepeatNode" presStyleLbl="solidFgAcc1" presStyleIdx="0" presStyleCnt="5" custScaleX="10226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FBB4C4B-6875-4320-9775-7EA114134881}" type="pres">
      <dgm:prSet presAssocID="{8F412BFC-6BE6-4926-BFEB-FD76E5F0243A}" presName="text_2" presStyleLbl="node1" presStyleIdx="1" presStyleCnt="5" custScaleX="88610" custLinFactNeighborX="-3926">
        <dgm:presLayoutVars>
          <dgm:bulletEnabled val="1"/>
        </dgm:presLayoutVars>
      </dgm:prSet>
      <dgm:spPr/>
    </dgm:pt>
    <dgm:pt modelId="{3141604E-6B3E-49AB-B4F0-9C793140B372}" type="pres">
      <dgm:prSet presAssocID="{8F412BFC-6BE6-4926-BFEB-FD76E5F0243A}" presName="accent_2" presStyleCnt="0"/>
      <dgm:spPr/>
    </dgm:pt>
    <dgm:pt modelId="{1020A973-F626-4866-B9E7-86331A1E49A8}" type="pres">
      <dgm:prSet presAssocID="{8F412BFC-6BE6-4926-BFEB-FD76E5F0243A}" presName="accentRepeatNode" presStyleLbl="solidFgAcc1" presStyleIdx="1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AF7E988-FC84-4693-B5EE-3524D826DD5A}" type="pres">
      <dgm:prSet presAssocID="{AFA4D9D8-6535-4D04-BCCE-C63FD88B49B4}" presName="text_3" presStyleLbl="node1" presStyleIdx="2" presStyleCnt="5" custScaleX="89085" custLinFactNeighborX="-3734">
        <dgm:presLayoutVars>
          <dgm:bulletEnabled val="1"/>
        </dgm:presLayoutVars>
      </dgm:prSet>
      <dgm:spPr/>
    </dgm:pt>
    <dgm:pt modelId="{CEC4B6BF-B205-4388-9FE0-05741F3EF2B4}" type="pres">
      <dgm:prSet presAssocID="{AFA4D9D8-6535-4D04-BCCE-C63FD88B49B4}" presName="accent_3" presStyleCnt="0"/>
      <dgm:spPr/>
    </dgm:pt>
    <dgm:pt modelId="{67BB47EB-C1D6-40C6-AA67-BD38C710274B}" type="pres">
      <dgm:prSet presAssocID="{AFA4D9D8-6535-4D04-BCCE-C63FD88B49B4}" presName="accentRepeatNode" presStyleLbl="solidFgAcc1" presStyleIdx="2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9FD4E326-CCB6-4243-A11F-CEA98BACE912}" type="pres">
      <dgm:prSet presAssocID="{5BA30A1D-4FAC-4FE2-A9A1-79E17588F9B7}" presName="text_4" presStyleLbl="node1" presStyleIdx="3" presStyleCnt="5" custScaleX="88624" custLinFactNeighborX="-3466">
        <dgm:presLayoutVars>
          <dgm:bulletEnabled val="1"/>
        </dgm:presLayoutVars>
      </dgm:prSet>
      <dgm:spPr/>
    </dgm:pt>
    <dgm:pt modelId="{D0A1F691-10A8-4BF9-8EA6-A022FAF79468}" type="pres">
      <dgm:prSet presAssocID="{5BA30A1D-4FAC-4FE2-A9A1-79E17588F9B7}" presName="accent_4" presStyleCnt="0"/>
      <dgm:spPr/>
    </dgm:pt>
    <dgm:pt modelId="{0FFD4021-2A13-4E5A-9DF7-8C26542E65E9}" type="pres">
      <dgm:prSet presAssocID="{5BA30A1D-4FAC-4FE2-A9A1-79E17588F9B7}" presName="accentRepeatNode" presStyleLbl="solidFgAcc1" presStyleIdx="3" presStyleCnt="5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1DA1F5FF-36F9-427A-AFE7-A17CAB41A100}" type="pres">
      <dgm:prSet presAssocID="{E4E59397-67AA-4012-8CFB-75C5643F4173}" presName="text_5" presStyleLbl="node1" presStyleIdx="4" presStyleCnt="5" custScaleX="89162" custLinFactNeighborX="-2959">
        <dgm:presLayoutVars>
          <dgm:bulletEnabled val="1"/>
        </dgm:presLayoutVars>
      </dgm:prSet>
      <dgm:spPr/>
    </dgm:pt>
    <dgm:pt modelId="{9DD62064-F5D5-4D4F-BDB0-4896A955A6D3}" type="pres">
      <dgm:prSet presAssocID="{E4E59397-67AA-4012-8CFB-75C5643F4173}" presName="accent_5" presStyleCnt="0"/>
      <dgm:spPr/>
    </dgm:pt>
    <dgm:pt modelId="{0B5045D2-B617-412A-95D0-185C85ACF50A}" type="pres">
      <dgm:prSet presAssocID="{E4E59397-67AA-4012-8CFB-75C5643F4173}" presName="accentRepeatNode" presStyleLbl="solidFgAcc1" presStyleIdx="4" presStyleCnt="5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5E3EAB01-34C5-4F56-8B69-8BA7463EDBFB}" type="presOf" srcId="{E4E59397-67AA-4012-8CFB-75C5643F4173}" destId="{1DA1F5FF-36F9-427A-AFE7-A17CAB41A100}" srcOrd="0" destOrd="0" presId="urn:microsoft.com/office/officeart/2008/layout/VerticalCurvedList"/>
    <dgm:cxn modelId="{420DDC08-E45C-4481-A858-092DC02BC62C}" srcId="{F5276D24-9ABC-4290-91F7-A98CD13FCE29}" destId="{5BA30A1D-4FAC-4FE2-A9A1-79E17588F9B7}" srcOrd="3" destOrd="0" parTransId="{C610BC41-6013-42AE-97D0-34A52A56BD7A}" sibTransId="{61543670-A9CD-41AD-B97E-466D39EABF50}"/>
    <dgm:cxn modelId="{F76FD334-8391-42F8-BFE0-2FAEF17A8885}" type="presOf" srcId="{3B494C9A-7627-4E34-B36A-D24FF5881FA0}" destId="{7403132D-823E-4730-910C-42EDF71098B6}" srcOrd="0" destOrd="0" presId="urn:microsoft.com/office/officeart/2008/layout/VerticalCurvedList"/>
    <dgm:cxn modelId="{98B9BC45-93E9-421F-8D2C-A8719177DA25}" type="presOf" srcId="{AFA4D9D8-6535-4D04-BCCE-C63FD88B49B4}" destId="{8AF7E988-FC84-4693-B5EE-3524D826DD5A}" srcOrd="0" destOrd="0" presId="urn:microsoft.com/office/officeart/2008/layout/VerticalCurvedList"/>
    <dgm:cxn modelId="{EAC3218A-20F8-499F-859B-E4CD434A0220}" srcId="{F5276D24-9ABC-4290-91F7-A98CD13FCE29}" destId="{8F412BFC-6BE6-4926-BFEB-FD76E5F0243A}" srcOrd="1" destOrd="0" parTransId="{3DC7D386-1005-4578-9D52-64AC412B1C8C}" sibTransId="{9E616D27-4A29-43C0-821A-3765B3327D6F}"/>
    <dgm:cxn modelId="{62F4A8A1-9123-4434-8150-DB3CC21047F3}" srcId="{F5276D24-9ABC-4290-91F7-A98CD13FCE29}" destId="{AFA4D9D8-6535-4D04-BCCE-C63FD88B49B4}" srcOrd="2" destOrd="0" parTransId="{B3212A2C-A013-4024-853B-E76F1EEF6B01}" sibTransId="{F527EDD8-86F1-4485-B3C2-1EB82B8F6557}"/>
    <dgm:cxn modelId="{8B6C9CA3-D160-441E-9F8D-43DF5C9F02B3}" type="presOf" srcId="{5BA30A1D-4FAC-4FE2-A9A1-79E17588F9B7}" destId="{9FD4E326-CCB6-4243-A11F-CEA98BACE912}" srcOrd="0" destOrd="0" presId="urn:microsoft.com/office/officeart/2008/layout/VerticalCurvedList"/>
    <dgm:cxn modelId="{7B2F82B8-C527-466B-8EE4-6D3012A9D3A2}" type="presOf" srcId="{8F412BFC-6BE6-4926-BFEB-FD76E5F0243A}" destId="{AFBB4C4B-6875-4320-9775-7EA114134881}" srcOrd="0" destOrd="0" presId="urn:microsoft.com/office/officeart/2008/layout/VerticalCurvedList"/>
    <dgm:cxn modelId="{B9B5FEE0-DF21-4D33-B099-58B9012B82EA}" srcId="{F5276D24-9ABC-4290-91F7-A98CD13FCE29}" destId="{3B494C9A-7627-4E34-B36A-D24FF5881FA0}" srcOrd="0" destOrd="0" parTransId="{D9572DB1-16AB-47E1-9771-8C95DEEC5EB3}" sibTransId="{5F9C5129-82CC-4A3E-B607-B174074DF53C}"/>
    <dgm:cxn modelId="{4E24A7E5-96E1-404D-B63B-7706150DDE06}" type="presOf" srcId="{5F9C5129-82CC-4A3E-B607-B174074DF53C}" destId="{E1C72192-A4DC-4D19-A68C-55B68E31AA64}" srcOrd="0" destOrd="0" presId="urn:microsoft.com/office/officeart/2008/layout/VerticalCurvedList"/>
    <dgm:cxn modelId="{E0B55DFB-3696-46FC-9581-27A19F82D03E}" srcId="{F5276D24-9ABC-4290-91F7-A98CD13FCE29}" destId="{E4E59397-67AA-4012-8CFB-75C5643F4173}" srcOrd="4" destOrd="0" parTransId="{8B25BD98-EA12-4295-B8A1-43A5EE713F74}" sibTransId="{9112EEBC-FE8B-43F3-B16F-F56344E0D012}"/>
    <dgm:cxn modelId="{D4C52EFC-8216-47A9-A481-FB99D9083DA0}" type="presOf" srcId="{F5276D24-9ABC-4290-91F7-A98CD13FCE29}" destId="{620D87DC-9022-4B1C-BEB0-24CBA53BE18E}" srcOrd="0" destOrd="0" presId="urn:microsoft.com/office/officeart/2008/layout/VerticalCurvedList"/>
    <dgm:cxn modelId="{C0063049-B58E-460E-A207-881A9234FC71}" type="presParOf" srcId="{620D87DC-9022-4B1C-BEB0-24CBA53BE18E}" destId="{1D6C7BD8-417A-4B5C-8B13-452D778982EB}" srcOrd="0" destOrd="0" presId="urn:microsoft.com/office/officeart/2008/layout/VerticalCurvedList"/>
    <dgm:cxn modelId="{4B491B66-3C2D-497E-B2A1-DDB6767B9E21}" type="presParOf" srcId="{1D6C7BD8-417A-4B5C-8B13-452D778982EB}" destId="{7D1796A1-CF9C-41D3-9B40-4A3CA6AD26E7}" srcOrd="0" destOrd="0" presId="urn:microsoft.com/office/officeart/2008/layout/VerticalCurvedList"/>
    <dgm:cxn modelId="{EF7F9407-8529-4FCE-885C-90110B54B8BB}" type="presParOf" srcId="{7D1796A1-CF9C-41D3-9B40-4A3CA6AD26E7}" destId="{44854548-FF48-4D3C-9547-F34320E0ACC2}" srcOrd="0" destOrd="0" presId="urn:microsoft.com/office/officeart/2008/layout/VerticalCurvedList"/>
    <dgm:cxn modelId="{8B59F3D6-9DBE-441A-BB05-D5C9F8EE6F3F}" type="presParOf" srcId="{7D1796A1-CF9C-41D3-9B40-4A3CA6AD26E7}" destId="{E1C72192-A4DC-4D19-A68C-55B68E31AA64}" srcOrd="1" destOrd="0" presId="urn:microsoft.com/office/officeart/2008/layout/VerticalCurvedList"/>
    <dgm:cxn modelId="{256C6140-6148-433C-B84F-03CFDBDB3411}" type="presParOf" srcId="{7D1796A1-CF9C-41D3-9B40-4A3CA6AD26E7}" destId="{3DFD1BFF-4870-4F92-8303-F0E59B8B2BC5}" srcOrd="2" destOrd="0" presId="urn:microsoft.com/office/officeart/2008/layout/VerticalCurvedList"/>
    <dgm:cxn modelId="{A64F7B09-5A8D-44D0-BE50-E4B6A2084EF3}" type="presParOf" srcId="{7D1796A1-CF9C-41D3-9B40-4A3CA6AD26E7}" destId="{DD1F4B15-E707-4667-8A7D-CFEF0A384281}" srcOrd="3" destOrd="0" presId="urn:microsoft.com/office/officeart/2008/layout/VerticalCurvedList"/>
    <dgm:cxn modelId="{9CEFF39F-41A3-44B3-997C-7EEF63263EE0}" type="presParOf" srcId="{1D6C7BD8-417A-4B5C-8B13-452D778982EB}" destId="{7403132D-823E-4730-910C-42EDF71098B6}" srcOrd="1" destOrd="0" presId="urn:microsoft.com/office/officeart/2008/layout/VerticalCurvedList"/>
    <dgm:cxn modelId="{B49EAEB9-3080-41B7-9732-FB61869B920C}" type="presParOf" srcId="{1D6C7BD8-417A-4B5C-8B13-452D778982EB}" destId="{2283A43F-9546-4122-9015-2B2D47F71C1F}" srcOrd="2" destOrd="0" presId="urn:microsoft.com/office/officeart/2008/layout/VerticalCurvedList"/>
    <dgm:cxn modelId="{E4B3F1EB-2AB2-4627-9BF5-8A22893692D5}" type="presParOf" srcId="{2283A43F-9546-4122-9015-2B2D47F71C1F}" destId="{9314F1FB-DAFE-4FE7-8916-A7DD44017D56}" srcOrd="0" destOrd="0" presId="urn:microsoft.com/office/officeart/2008/layout/VerticalCurvedList"/>
    <dgm:cxn modelId="{93B9F7C7-193E-4DE7-A104-CD286D451E04}" type="presParOf" srcId="{1D6C7BD8-417A-4B5C-8B13-452D778982EB}" destId="{AFBB4C4B-6875-4320-9775-7EA114134881}" srcOrd="3" destOrd="0" presId="urn:microsoft.com/office/officeart/2008/layout/VerticalCurvedList"/>
    <dgm:cxn modelId="{4B2D1A33-69FC-46B9-97C8-2D7BFA4B3716}" type="presParOf" srcId="{1D6C7BD8-417A-4B5C-8B13-452D778982EB}" destId="{3141604E-6B3E-49AB-B4F0-9C793140B372}" srcOrd="4" destOrd="0" presId="urn:microsoft.com/office/officeart/2008/layout/VerticalCurvedList"/>
    <dgm:cxn modelId="{24315798-E11F-4BA4-A8DE-9958198D9C4A}" type="presParOf" srcId="{3141604E-6B3E-49AB-B4F0-9C793140B372}" destId="{1020A973-F626-4866-B9E7-86331A1E49A8}" srcOrd="0" destOrd="0" presId="urn:microsoft.com/office/officeart/2008/layout/VerticalCurvedList"/>
    <dgm:cxn modelId="{80C2923C-6256-4248-BF74-B9854D342776}" type="presParOf" srcId="{1D6C7BD8-417A-4B5C-8B13-452D778982EB}" destId="{8AF7E988-FC84-4693-B5EE-3524D826DD5A}" srcOrd="5" destOrd="0" presId="urn:microsoft.com/office/officeart/2008/layout/VerticalCurvedList"/>
    <dgm:cxn modelId="{6A0C949B-A54B-4944-9216-51A12B906B6B}" type="presParOf" srcId="{1D6C7BD8-417A-4B5C-8B13-452D778982EB}" destId="{CEC4B6BF-B205-4388-9FE0-05741F3EF2B4}" srcOrd="6" destOrd="0" presId="urn:microsoft.com/office/officeart/2008/layout/VerticalCurvedList"/>
    <dgm:cxn modelId="{C7FFE839-EC5C-46E2-8ECA-596E36548180}" type="presParOf" srcId="{CEC4B6BF-B205-4388-9FE0-05741F3EF2B4}" destId="{67BB47EB-C1D6-40C6-AA67-BD38C710274B}" srcOrd="0" destOrd="0" presId="urn:microsoft.com/office/officeart/2008/layout/VerticalCurvedList"/>
    <dgm:cxn modelId="{60342C94-0464-4910-9DE1-68E305169F35}" type="presParOf" srcId="{1D6C7BD8-417A-4B5C-8B13-452D778982EB}" destId="{9FD4E326-CCB6-4243-A11F-CEA98BACE912}" srcOrd="7" destOrd="0" presId="urn:microsoft.com/office/officeart/2008/layout/VerticalCurvedList"/>
    <dgm:cxn modelId="{0C08C353-2B5D-483F-B512-339BC62CF9EB}" type="presParOf" srcId="{1D6C7BD8-417A-4B5C-8B13-452D778982EB}" destId="{D0A1F691-10A8-4BF9-8EA6-A022FAF79468}" srcOrd="8" destOrd="0" presId="urn:microsoft.com/office/officeart/2008/layout/VerticalCurvedList"/>
    <dgm:cxn modelId="{8B2D00AA-C713-4099-9AD8-6372A43A46E0}" type="presParOf" srcId="{D0A1F691-10A8-4BF9-8EA6-A022FAF79468}" destId="{0FFD4021-2A13-4E5A-9DF7-8C26542E65E9}" srcOrd="0" destOrd="0" presId="urn:microsoft.com/office/officeart/2008/layout/VerticalCurvedList"/>
    <dgm:cxn modelId="{01DCD5FE-EC34-4012-8812-45846C2FDB20}" type="presParOf" srcId="{1D6C7BD8-417A-4B5C-8B13-452D778982EB}" destId="{1DA1F5FF-36F9-427A-AFE7-A17CAB41A100}" srcOrd="9" destOrd="0" presId="urn:microsoft.com/office/officeart/2008/layout/VerticalCurvedList"/>
    <dgm:cxn modelId="{C57E565A-E43D-4A37-9C1C-E4EB061248D8}" type="presParOf" srcId="{1D6C7BD8-417A-4B5C-8B13-452D778982EB}" destId="{9DD62064-F5D5-4D4F-BDB0-4896A955A6D3}" srcOrd="10" destOrd="0" presId="urn:microsoft.com/office/officeart/2008/layout/VerticalCurvedList"/>
    <dgm:cxn modelId="{25A75618-56E1-4F2A-A0A9-0A9F01FE702B}" type="presParOf" srcId="{9DD62064-F5D5-4D4F-BDB0-4896A955A6D3}" destId="{0B5045D2-B617-412A-95D0-185C85ACF50A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72192-A4DC-4D19-A68C-55B68E31AA64}">
      <dsp:nvSpPr>
        <dsp:cNvPr id="0" name=""/>
        <dsp:cNvSpPr/>
      </dsp:nvSpPr>
      <dsp:spPr>
        <a:xfrm>
          <a:off x="-6644687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3132D-823E-4730-910C-42EDF71098B6}">
      <dsp:nvSpPr>
        <dsp:cNvPr id="0" name=""/>
        <dsp:cNvSpPr/>
      </dsp:nvSpPr>
      <dsp:spPr>
        <a:xfrm>
          <a:off x="1091003" y="383523"/>
          <a:ext cx="10190580" cy="76753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sanoatining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mashinasozlik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1003" y="383523"/>
        <a:ext cx="10190580" cy="767537"/>
      </dsp:txXfrm>
    </dsp:sp>
    <dsp:sp modelId="{9314F1FB-DAFE-4FE7-8916-A7DD44017D56}">
      <dsp:nvSpPr>
        <dsp:cNvPr id="0" name=""/>
        <dsp:cNvSpPr/>
      </dsp:nvSpPr>
      <dsp:spPr>
        <a:xfrm>
          <a:off x="382150" y="287580"/>
          <a:ext cx="981162" cy="95942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FBB4C4B-6875-4320-9775-7EA114134881}">
      <dsp:nvSpPr>
        <dsp:cNvPr id="0" name=""/>
        <dsp:cNvSpPr/>
      </dsp:nvSpPr>
      <dsp:spPr>
        <a:xfrm>
          <a:off x="1617186" y="1534460"/>
          <a:ext cx="9740628" cy="7675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neft-kimyo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majmuasi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Niderlandiyaning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Rotterdam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shahrida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shakllangan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7186" y="1534460"/>
        <a:ext cx="9740628" cy="767537"/>
      </dsp:txXfrm>
    </dsp:sp>
    <dsp:sp modelId="{1020A973-F626-4866-B9E7-86331A1E49A8}">
      <dsp:nvSpPr>
        <dsp:cNvPr id="0" name=""/>
        <dsp:cNvSpPr/>
      </dsp:nvSpPr>
      <dsp:spPr>
        <a:xfrm>
          <a:off x="943015" y="1438518"/>
          <a:ext cx="959421" cy="959421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AF7E988-FC84-4693-B5EE-3524D826DD5A}">
      <dsp:nvSpPr>
        <dsp:cNvPr id="0" name=""/>
        <dsp:cNvSpPr/>
      </dsp:nvSpPr>
      <dsp:spPr>
        <a:xfrm>
          <a:off x="1778080" y="2685398"/>
          <a:ext cx="9642464" cy="76753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iqtisodiyotida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yengil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sanoatning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8080" y="2685398"/>
        <a:ext cx="9642464" cy="767537"/>
      </dsp:txXfrm>
    </dsp:sp>
    <dsp:sp modelId="{67BB47EB-C1D6-40C6-AA67-BD38C710274B}">
      <dsp:nvSpPr>
        <dsp:cNvPr id="0" name=""/>
        <dsp:cNvSpPr/>
      </dsp:nvSpPr>
      <dsp:spPr>
        <a:xfrm>
          <a:off x="1111819" y="2589456"/>
          <a:ext cx="959421" cy="959421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FD4E326-CCB6-4243-A11F-CEA98BACE912}">
      <dsp:nvSpPr>
        <dsp:cNvPr id="0" name=""/>
        <dsp:cNvSpPr/>
      </dsp:nvSpPr>
      <dsp:spPr>
        <a:xfrm>
          <a:off x="1666983" y="3836335"/>
          <a:ext cx="9742167" cy="76753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dehqonchilikning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chorvachilikdan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ustun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6983" y="3836335"/>
        <a:ext cx="9742167" cy="767537"/>
      </dsp:txXfrm>
    </dsp:sp>
    <dsp:sp modelId="{0FFD4021-2A13-4E5A-9DF7-8C26542E65E9}">
      <dsp:nvSpPr>
        <dsp:cNvPr id="0" name=""/>
        <dsp:cNvSpPr/>
      </dsp:nvSpPr>
      <dsp:spPr>
        <a:xfrm>
          <a:off x="943015" y="3740393"/>
          <a:ext cx="959421" cy="95942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1DA1F5FF-36F9-427A-AFE7-A17CAB41A100}">
      <dsp:nvSpPr>
        <dsp:cNvPr id="0" name=""/>
        <dsp:cNvSpPr/>
      </dsp:nvSpPr>
      <dsp:spPr>
        <a:xfrm>
          <a:off x="1156681" y="4987273"/>
          <a:ext cx="10291694" cy="767537"/>
        </a:xfrm>
        <a:prstGeom prst="rect">
          <a:avLst/>
        </a:prstGeom>
        <a:solidFill>
          <a:srgbClr val="FFFF66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darajada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mintaqa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Fransiyaga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yiliga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70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mln.dan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turistik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sayohat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6681" y="4987273"/>
        <a:ext cx="10291694" cy="767537"/>
      </dsp:txXfrm>
    </dsp:sp>
    <dsp:sp modelId="{0B5045D2-B617-412A-95D0-185C85ACF50A}">
      <dsp:nvSpPr>
        <dsp:cNvPr id="0" name=""/>
        <dsp:cNvSpPr/>
      </dsp:nvSpPr>
      <dsp:spPr>
        <a:xfrm>
          <a:off x="393020" y="4891331"/>
          <a:ext cx="959421" cy="95942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0"/>
            <a:ext cx="12192000" cy="17457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-17901" y="1236560"/>
            <a:ext cx="8333902" cy="376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54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rgbClr val="1E0AB6"/>
                </a:solidFill>
              </a:rPr>
              <a:t>Mavzu</a:t>
            </a:r>
            <a:r>
              <a:rPr lang="en-US" altLang="ru-RU" sz="5400" b="1" dirty="0">
                <a:solidFill>
                  <a:srgbClr val="1E0AB6"/>
                </a:solidFill>
              </a:rPr>
              <a:t>: </a:t>
            </a:r>
            <a:r>
              <a:rPr lang="en-US" altLang="ru-RU" sz="5400" b="1" dirty="0" err="1">
                <a:solidFill>
                  <a:srgbClr val="1E0AB6"/>
                </a:solidFill>
              </a:rPr>
              <a:t>Yevropa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mamlakatlarining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iqtisodiyoti</a:t>
            </a:r>
            <a:endParaRPr lang="ru-RU" altLang="ru-RU" sz="54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1941751"/>
            <a:ext cx="728133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247649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24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31418" y="247648"/>
            <a:ext cx="1866670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92606" y="390912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15560" y="583025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074153"/>
            <a:ext cx="707128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851" y="-36350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Yevropa va Markaziy Osiyoda ikki davlat iqtisodiyoti ijobiy o'sishi mumkin.  Ulardan biri - O'zbekiston">
            <a:extLst>
              <a:ext uri="{FF2B5EF4-FFF2-40B4-BE49-F238E27FC236}">
                <a16:creationId xmlns:a16="http://schemas.microsoft.com/office/drawing/2014/main" id="{87EDF9B5-B1AF-45A1-AEDC-E574CE50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86402"/>
            <a:ext cx="4269155" cy="24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886410" y="5588310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6432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5943600" y="1155032"/>
            <a:ext cx="6096000" cy="190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Polsha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Gersogovinada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iametri 6 dan 250 mm gacha bo'lgan mis doira M1 va M2 ec, narhi 140 000  so'm, sotuvchi METALL LES SAVDOGAR, O'zbekiston, Toshkent shahrida sotib  oling - suratlar va sharxlar Glotr.uz da">
            <a:extLst>
              <a:ext uri="{FF2B5EF4-FFF2-40B4-BE49-F238E27FC236}">
                <a16:creationId xmlns:a16="http://schemas.microsoft.com/office/drawing/2014/main" id="{C53E72DF-56E2-4889-896F-918F900F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6096000" cy="33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ahon mis bozori: ruda qazib olish, ishlab chiqarish, iste'mol, misning  jahon narxlari. Rossiyadagi mis ishlab chiqarish markazlari: xususiyatlari,  asosiy korxonalari">
            <a:extLst>
              <a:ext uri="{FF2B5EF4-FFF2-40B4-BE49-F238E27FC236}">
                <a16:creationId xmlns:a16="http://schemas.microsoft.com/office/drawing/2014/main" id="{6B3E2E61-FFAA-42C9-A39D-D4611E976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/>
        </p:blipFill>
        <p:spPr bwMode="auto">
          <a:xfrm>
            <a:off x="228600" y="990601"/>
            <a:ext cx="5562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рупнейший производитель меди в России | ФОТО НОВОСТИ">
            <a:extLst>
              <a:ext uri="{FF2B5EF4-FFF2-40B4-BE49-F238E27FC236}">
                <a16:creationId xmlns:a16="http://schemas.microsoft.com/office/drawing/2014/main" id="{8DEF9A67-0A43-4ADC-8AB3-7A8E03864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2"/>
          <a:stretch/>
        </p:blipFill>
        <p:spPr bwMode="auto">
          <a:xfrm>
            <a:off x="228600" y="3907301"/>
            <a:ext cx="5562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228600" y="914400"/>
            <a:ext cx="11734800" cy="7386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D5544469-97CC-468A-94C4-EA37A6065CDE}"/>
              </a:ext>
            </a:extLst>
          </p:cNvPr>
          <p:cNvSpPr/>
          <p:nvPr/>
        </p:nvSpPr>
        <p:spPr>
          <a:xfrm>
            <a:off x="228600" y="2286000"/>
            <a:ext cx="11734800" cy="1153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hisoblanmish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Britaniyadagi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Lankashir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Polshadagi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Lodz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371ED9B5-5FD7-4C23-8755-22F8696AA004}"/>
              </a:ext>
            </a:extLst>
          </p:cNvPr>
          <p:cNvSpPr/>
          <p:nvPr/>
        </p:nvSpPr>
        <p:spPr>
          <a:xfrm>
            <a:off x="258417" y="4038600"/>
            <a:ext cx="11734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ko‘chayotganligini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ta’kidlab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joizdir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D0230818-3A1B-407B-B217-658C2D53822B}"/>
              </a:ext>
            </a:extLst>
          </p:cNvPr>
          <p:cNvSpPr/>
          <p:nvPr/>
        </p:nvSpPr>
        <p:spPr>
          <a:xfrm>
            <a:off x="5715000" y="1686579"/>
            <a:ext cx="457200" cy="565906"/>
          </a:xfrm>
          <a:prstGeom prst="downArrow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AF166DC2-DB05-4263-8CCD-ADCBD22AC8F7}"/>
              </a:ext>
            </a:extLst>
          </p:cNvPr>
          <p:cNvSpPr/>
          <p:nvPr/>
        </p:nvSpPr>
        <p:spPr>
          <a:xfrm>
            <a:off x="5718313" y="3472694"/>
            <a:ext cx="457200" cy="565906"/>
          </a:xfrm>
          <a:prstGeom prst="downArrow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Енгил саноат соҳасида 2021 йилдан қандай йиғимлар жорий қилинади? - Халқ  сўзи">
            <a:extLst>
              <a:ext uri="{FF2B5EF4-FFF2-40B4-BE49-F238E27FC236}">
                <a16:creationId xmlns:a16="http://schemas.microsoft.com/office/drawing/2014/main" id="{A29E477B-4495-470B-A00E-0D22436F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38914"/>
            <a:ext cx="2362200" cy="15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Жиззах вилоятининг Пахтакор туманида ободонлаштириш ишлари қандай кетмоқда?">
            <a:extLst>
              <a:ext uri="{FF2B5EF4-FFF2-40B4-BE49-F238E27FC236}">
                <a16:creationId xmlns:a16="http://schemas.microsoft.com/office/drawing/2014/main" id="{D76488D4-9DA9-4858-936D-3F86F97E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799" y="5138913"/>
            <a:ext cx="2381667" cy="15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ummary of Yengil sanoat korhonalari faoliyatini rejalashtirish">
            <a:extLst>
              <a:ext uri="{FF2B5EF4-FFF2-40B4-BE49-F238E27FC236}">
                <a16:creationId xmlns:a16="http://schemas.microsoft.com/office/drawing/2014/main" id="{6125E4FE-A61B-404F-9428-DB8F2A1E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75" y="5138913"/>
            <a:ext cx="2823126" cy="15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otton is half of total raw material cost in the Indian textile industry">
            <a:extLst>
              <a:ext uri="{FF2B5EF4-FFF2-40B4-BE49-F238E27FC236}">
                <a16:creationId xmlns:a16="http://schemas.microsoft.com/office/drawing/2014/main" id="{81850126-4046-4389-B8C7-C3172E86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109" y="5138913"/>
            <a:ext cx="3216456" cy="15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152400" y="761855"/>
            <a:ext cx="6400800" cy="19206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ixtisoslashuv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66FC1FC6-F8A3-4AC3-863C-B6F1EF75F70B}"/>
              </a:ext>
            </a:extLst>
          </p:cNvPr>
          <p:cNvSpPr/>
          <p:nvPr/>
        </p:nvSpPr>
        <p:spPr>
          <a:xfrm>
            <a:off x="6096000" y="4267200"/>
            <a:ext cx="5867400" cy="23016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Gretsiya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zaytun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kungaboqar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Mahalladosh">
            <a:extLst>
              <a:ext uri="{FF2B5EF4-FFF2-40B4-BE49-F238E27FC236}">
                <a16:creationId xmlns:a16="http://schemas.microsoft.com/office/drawing/2014/main" id="{8C7A7B04-73D1-49F3-8DF1-244FEA1F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0167"/>
            <a:ext cx="5715000" cy="37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horvachilik majmuasi qurilishi loyihasi boʼyicha">
            <a:extLst>
              <a:ext uri="{FF2B5EF4-FFF2-40B4-BE49-F238E27FC236}">
                <a16:creationId xmlns:a16="http://schemas.microsoft.com/office/drawing/2014/main" id="{A8A33D54-D13D-43F8-92C8-8ABD928D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24" y="779335"/>
            <a:ext cx="5265676" cy="32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16565" y="0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8A02DDDA-6F5C-4872-BC16-04BA97BEF90E}"/>
              </a:ext>
            </a:extLst>
          </p:cNvPr>
          <p:cNvSpPr/>
          <p:nvPr/>
        </p:nvSpPr>
        <p:spPr>
          <a:xfrm>
            <a:off x="132522" y="863916"/>
            <a:ext cx="6400800" cy="1726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– 60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sayohat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8B8AFC16-8050-40B6-9A6B-D15F346151D2}"/>
              </a:ext>
            </a:extLst>
          </p:cNvPr>
          <p:cNvSpPr/>
          <p:nvPr/>
        </p:nvSpPr>
        <p:spPr>
          <a:xfrm>
            <a:off x="6477000" y="4648200"/>
            <a:ext cx="5562600" cy="1726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Shveysariya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Gretsiya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turistik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Международный туризм оказывает сильное влияние на климат / Хабр">
            <a:extLst>
              <a:ext uri="{FF2B5EF4-FFF2-40B4-BE49-F238E27FC236}">
                <a16:creationId xmlns:a16="http://schemas.microsoft.com/office/drawing/2014/main" id="{D824141C-3ECB-4F6B-9662-C6BDCB57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2759391"/>
            <a:ext cx="6133693" cy="38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Туристические гиды » Российско-Таиландский бизнес союз">
            <a:extLst>
              <a:ext uri="{FF2B5EF4-FFF2-40B4-BE49-F238E27FC236}">
                <a16:creationId xmlns:a16="http://schemas.microsoft.com/office/drawing/2014/main" id="{1A183A03-FB6E-42B6-A56A-99560A20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95350"/>
            <a:ext cx="54102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8291100"/>
              </p:ext>
            </p:extLst>
          </p:nvPr>
        </p:nvGraphicFramePr>
        <p:xfrm>
          <a:off x="-1" y="719666"/>
          <a:ext cx="1220685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-14860" y="2602"/>
            <a:ext cx="12206859" cy="862904"/>
          </a:xfrm>
          <a:prstGeom prst="rect">
            <a:avLst/>
          </a:prstGeom>
          <a:solidFill>
            <a:srgbClr val="1E0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нак ''плюс'' 1">
            <a:extLst>
              <a:ext uri="{FF2B5EF4-FFF2-40B4-BE49-F238E27FC236}">
                <a16:creationId xmlns:a16="http://schemas.microsoft.com/office/drawing/2014/main" id="{7941BB76-9EBB-4EC7-B452-0901CCD25C3C}"/>
              </a:ext>
            </a:extLst>
          </p:cNvPr>
          <p:cNvSpPr/>
          <p:nvPr/>
        </p:nvSpPr>
        <p:spPr>
          <a:xfrm>
            <a:off x="11353800" y="1143000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B7884F81-1216-4C93-B74E-33D4569626D6}"/>
              </a:ext>
            </a:extLst>
          </p:cNvPr>
          <p:cNvSpPr/>
          <p:nvPr/>
        </p:nvSpPr>
        <p:spPr>
          <a:xfrm>
            <a:off x="11427440" y="2286000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DDFFBD1A-8C06-4C00-B15F-14F93D2EECBD}"/>
              </a:ext>
            </a:extLst>
          </p:cNvPr>
          <p:cNvSpPr/>
          <p:nvPr/>
        </p:nvSpPr>
        <p:spPr>
          <a:xfrm>
            <a:off x="11506200" y="4577561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0933E091-8A41-4BD3-88DA-C27D8BC5AECD}"/>
              </a:ext>
            </a:extLst>
          </p:cNvPr>
          <p:cNvSpPr/>
          <p:nvPr/>
        </p:nvSpPr>
        <p:spPr>
          <a:xfrm>
            <a:off x="11487076" y="5833534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нак умножения 3">
            <a:extLst>
              <a:ext uri="{FF2B5EF4-FFF2-40B4-BE49-F238E27FC236}">
                <a16:creationId xmlns:a16="http://schemas.microsoft.com/office/drawing/2014/main" id="{A5635F93-E392-4764-B74A-4149075693BF}"/>
              </a:ext>
            </a:extLst>
          </p:cNvPr>
          <p:cNvSpPr/>
          <p:nvPr/>
        </p:nvSpPr>
        <p:spPr>
          <a:xfrm>
            <a:off x="11487075" y="3489030"/>
            <a:ext cx="685799" cy="581295"/>
          </a:xfrm>
          <a:prstGeom prst="mathMultiply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04800" y="1085254"/>
            <a:ext cx="11582400" cy="1083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609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04800" y="2438400"/>
            <a:ext cx="115824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Yevropaning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davlatlaridan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Науке поможет цифровая экономика">
            <a:extLst>
              <a:ext uri="{FF2B5EF4-FFF2-40B4-BE49-F238E27FC236}">
                <a16:creationId xmlns:a16="http://schemas.microsoft.com/office/drawing/2014/main" id="{BC01D2C9-97FC-4F9F-9682-09FFF50C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86400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217918" y="1828800"/>
            <a:ext cx="46482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salohiyatining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ulkanligi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serqirraligi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30AD4C-C75C-462F-8981-E9C12FDE77BA}"/>
              </a:ext>
            </a:extLst>
          </p:cNvPr>
          <p:cNvSpPr/>
          <p:nvPr/>
        </p:nvSpPr>
        <p:spPr>
          <a:xfrm>
            <a:off x="217918" y="4648200"/>
            <a:ext cx="116586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1990-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sotsialistik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sirasiga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Экономика Узбекистана растет опережающими темпами: Что скажет статистика? -  BN24.UZ - Бизнес новости №1 в Узбекистане">
            <a:extLst>
              <a:ext uri="{FF2B5EF4-FFF2-40B4-BE49-F238E27FC236}">
                <a16:creationId xmlns:a16="http://schemas.microsoft.com/office/drawing/2014/main" id="{00904E26-5A1C-46F7-B961-010088E3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28712"/>
            <a:ext cx="6694918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F49EA045-C87D-40C0-8DC4-6364F2ECA8C4}"/>
              </a:ext>
            </a:extLst>
          </p:cNvPr>
          <p:cNvSpPr/>
          <p:nvPr/>
        </p:nvSpPr>
        <p:spPr>
          <a:xfrm>
            <a:off x="123649" y="1045885"/>
            <a:ext cx="5313055" cy="1187106"/>
          </a:xfrm>
          <a:prstGeom prst="roundRect">
            <a:avLst/>
          </a:prstGeom>
          <a:solidFill>
            <a:srgbClr val="15FF7F"/>
          </a:solidFill>
          <a:ln/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integratsion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C42CD59-4B3A-4CC3-9A80-61B05D852B4F}"/>
              </a:ext>
            </a:extLst>
          </p:cNvPr>
          <p:cNvSpPr/>
          <p:nvPr/>
        </p:nvSpPr>
        <p:spPr>
          <a:xfrm>
            <a:off x="6374296" y="1045885"/>
            <a:ext cx="5665304" cy="118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savdo-bojxona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makoniga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integratsion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uyushma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(YI)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C541D4EC-41F1-4334-8E3B-29E096AA56B8}"/>
              </a:ext>
            </a:extLst>
          </p:cNvPr>
          <p:cNvSpPr/>
          <p:nvPr/>
        </p:nvSpPr>
        <p:spPr>
          <a:xfrm>
            <a:off x="6374296" y="3080094"/>
            <a:ext cx="5665304" cy="1187106"/>
          </a:xfrm>
          <a:prstGeom prst="roundRect">
            <a:avLst/>
          </a:prstGeom>
          <a:solidFill>
            <a:srgbClr val="FFFF66"/>
          </a:solidFill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2018-yil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 ta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a’zodir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A91430A5-6B72-4EDB-9D92-FF44224420CB}"/>
              </a:ext>
            </a:extLst>
          </p:cNvPr>
          <p:cNvSpPr/>
          <p:nvPr/>
        </p:nvSpPr>
        <p:spPr>
          <a:xfrm>
            <a:off x="6374296" y="5061294"/>
            <a:ext cx="5665304" cy="1568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1950-yillarda 6 ta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GFR,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Niderlandiya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Lyuksemburg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kengayish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to‘lqinlarini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kechirdi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id="{91EDFE2D-25F6-4739-8BAC-DA4CDE8CE3A2}"/>
              </a:ext>
            </a:extLst>
          </p:cNvPr>
          <p:cNvSpPr/>
          <p:nvPr/>
        </p:nvSpPr>
        <p:spPr>
          <a:xfrm>
            <a:off x="5486400" y="1371600"/>
            <a:ext cx="838200" cy="559666"/>
          </a:xfrm>
          <a:prstGeom prst="striped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EBFBB11-E482-49E0-A95A-7C7B849242C0}"/>
              </a:ext>
            </a:extLst>
          </p:cNvPr>
          <p:cNvSpPr/>
          <p:nvPr/>
        </p:nvSpPr>
        <p:spPr>
          <a:xfrm rot="5400000">
            <a:off x="8877300" y="2384253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7BE3F6F6-5E13-4FCD-A338-AB6C75F36C2C}"/>
              </a:ext>
            </a:extLst>
          </p:cNvPr>
          <p:cNvSpPr/>
          <p:nvPr/>
        </p:nvSpPr>
        <p:spPr>
          <a:xfrm rot="5400000">
            <a:off x="8856024" y="4365453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97FD21DF-0865-458E-99D9-40459B4468F9}"/>
              </a:ext>
            </a:extLst>
          </p:cNvPr>
          <p:cNvSpPr/>
          <p:nvPr/>
        </p:nvSpPr>
        <p:spPr>
          <a:xfrm>
            <a:off x="123649" y="3084602"/>
            <a:ext cx="3076751" cy="3697197"/>
          </a:xfrm>
          <a:prstGeom prst="fram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yilligida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sotsialistik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Chexiya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Vengriya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5DE61B10-41BB-428C-B92B-1E7D17EBDB89}"/>
              </a:ext>
            </a:extLst>
          </p:cNvPr>
          <p:cNvSpPr/>
          <p:nvPr/>
        </p:nvSpPr>
        <p:spPr>
          <a:xfrm>
            <a:off x="3297877" y="4020302"/>
            <a:ext cx="2874323" cy="2761498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изогнутая 16">
            <a:extLst>
              <a:ext uri="{FF2B5EF4-FFF2-40B4-BE49-F238E27FC236}">
                <a16:creationId xmlns:a16="http://schemas.microsoft.com/office/drawing/2014/main" id="{D1DD2C7F-EB2A-4477-BF9C-BCF7D788B342}"/>
              </a:ext>
            </a:extLst>
          </p:cNvPr>
          <p:cNvSpPr/>
          <p:nvPr/>
        </p:nvSpPr>
        <p:spPr>
          <a:xfrm rot="5400000">
            <a:off x="3628650" y="2714250"/>
            <a:ext cx="819900" cy="1676399"/>
          </a:xfrm>
          <a:prstGeom prst="bent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C2BFEA1F-94C7-461E-8899-229204467700}"/>
              </a:ext>
            </a:extLst>
          </p:cNvPr>
          <p:cNvSpPr/>
          <p:nvPr/>
        </p:nvSpPr>
        <p:spPr>
          <a:xfrm>
            <a:off x="1355553" y="2286000"/>
            <a:ext cx="625647" cy="776491"/>
          </a:xfrm>
          <a:prstGeom prst="down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967407" y="1058863"/>
            <a:ext cx="1076076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salohiyatini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navbatda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yettilik”ka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BF7F15-6F7E-42B0-8AFF-C4557A9CB7B8}"/>
              </a:ext>
            </a:extLst>
          </p:cNvPr>
          <p:cNvSpPr/>
          <p:nvPr/>
        </p:nvSpPr>
        <p:spPr>
          <a:xfrm>
            <a:off x="129071" y="1175923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DC24E63-D3CB-428F-A33E-73C2B7440DD5}"/>
              </a:ext>
            </a:extLst>
          </p:cNvPr>
          <p:cNvSpPr/>
          <p:nvPr/>
        </p:nvSpPr>
        <p:spPr>
          <a:xfrm>
            <a:off x="129071" y="2448132"/>
            <a:ext cx="652808" cy="59986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71215-271D-443B-8E9F-FC92D0075CDF}"/>
              </a:ext>
            </a:extLst>
          </p:cNvPr>
          <p:cNvSpPr/>
          <p:nvPr/>
        </p:nvSpPr>
        <p:spPr>
          <a:xfrm>
            <a:off x="954149" y="2362200"/>
            <a:ext cx="1076076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 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2F48B691-ABF8-4767-BDEA-2A824BE79238}"/>
              </a:ext>
            </a:extLst>
          </p:cNvPr>
          <p:cNvSpPr/>
          <p:nvPr/>
        </p:nvSpPr>
        <p:spPr>
          <a:xfrm>
            <a:off x="155575" y="3667332"/>
            <a:ext cx="652808" cy="59986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EACC91-7104-445A-9767-5D69BA4CFE9C}"/>
              </a:ext>
            </a:extLst>
          </p:cNvPr>
          <p:cNvSpPr/>
          <p:nvPr/>
        </p:nvSpPr>
        <p:spPr>
          <a:xfrm>
            <a:off x="974027" y="3276600"/>
            <a:ext cx="1076076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“Reno” (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“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Folksvagen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Mersedez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-Benz” (GFR), “Fiat” (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“Volvo” (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Shvetsiya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“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Tatra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Chexiya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konsernlari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654B03-C823-405A-BBCE-91B1B0D463B7}"/>
              </a:ext>
            </a:extLst>
          </p:cNvPr>
          <p:cNvSpPr/>
          <p:nvPr/>
        </p:nvSpPr>
        <p:spPr>
          <a:xfrm>
            <a:off x="967405" y="4572000"/>
            <a:ext cx="1076076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2-o‘rinda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neft-kimyo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C226E2DB-AD4C-421D-B7B6-6EA0AEFCC1AE}"/>
              </a:ext>
            </a:extLst>
          </p:cNvPr>
          <p:cNvSpPr/>
          <p:nvPr/>
        </p:nvSpPr>
        <p:spPr>
          <a:xfrm>
            <a:off x="129071" y="4724400"/>
            <a:ext cx="652808" cy="599868"/>
          </a:xfrm>
          <a:prstGeom prst="flowChartConnector">
            <a:avLst/>
          </a:prstGeom>
          <a:solidFill>
            <a:srgbClr val="00A24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F253D626-C1E3-48FA-9D0F-345E350C4898}"/>
              </a:ext>
            </a:extLst>
          </p:cNvPr>
          <p:cNvSpPr/>
          <p:nvPr/>
        </p:nvSpPr>
        <p:spPr>
          <a:xfrm>
            <a:off x="155575" y="5791200"/>
            <a:ext cx="652808" cy="59986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7096B-F47B-44B8-95E3-B9D5906BD1A4}"/>
              </a:ext>
            </a:extLst>
          </p:cNvPr>
          <p:cNvSpPr/>
          <p:nvPr/>
        </p:nvSpPr>
        <p:spPr>
          <a:xfrm>
            <a:off x="974027" y="5493603"/>
            <a:ext cx="10740887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kon-kimyo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xomashyosiga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foydalanilardi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152399" y="1066800"/>
            <a:ext cx="5181602" cy="1447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ochilishi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neft-kimyo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8A514FF-E771-4CC8-8AEC-E6326BC26CEC}"/>
              </a:ext>
            </a:extLst>
          </p:cNvPr>
          <p:cNvSpPr/>
          <p:nvPr/>
        </p:nvSpPr>
        <p:spPr>
          <a:xfrm>
            <a:off x="6324599" y="1066800"/>
            <a:ext cx="5692109" cy="1159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Temza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Elba, Rona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quyilish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1B774D2B-1037-4898-AC93-1C19930989DA}"/>
              </a:ext>
            </a:extLst>
          </p:cNvPr>
          <p:cNvSpPr/>
          <p:nvPr/>
        </p:nvSpPr>
        <p:spPr>
          <a:xfrm>
            <a:off x="6324601" y="2920441"/>
            <a:ext cx="5745118" cy="11943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neft-kimyo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Niderlandiyaning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Rotterdam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865CF1-A119-433D-BC2F-89D756B313A7}"/>
              </a:ext>
            </a:extLst>
          </p:cNvPr>
          <p:cNvSpPr/>
          <p:nvPr/>
        </p:nvSpPr>
        <p:spPr>
          <a:xfrm>
            <a:off x="6324600" y="4828763"/>
            <a:ext cx="5692109" cy="1648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yoqilg‘i-energetika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balansida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neft-gaz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5FC98E58-A0F3-4BE4-BCFC-9E38670406A7}"/>
              </a:ext>
            </a:extLst>
          </p:cNvPr>
          <p:cNvSpPr/>
          <p:nvPr/>
        </p:nvSpPr>
        <p:spPr>
          <a:xfrm>
            <a:off x="5410200" y="1524000"/>
            <a:ext cx="838200" cy="492886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65076DD1-B878-4968-8370-F85417FC2F47}"/>
              </a:ext>
            </a:extLst>
          </p:cNvPr>
          <p:cNvSpPr/>
          <p:nvPr/>
        </p:nvSpPr>
        <p:spPr>
          <a:xfrm rot="5400000">
            <a:off x="9080171" y="2377999"/>
            <a:ext cx="581429" cy="453773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9">
            <a:extLst>
              <a:ext uri="{FF2B5EF4-FFF2-40B4-BE49-F238E27FC236}">
                <a16:creationId xmlns:a16="http://schemas.microsoft.com/office/drawing/2014/main" id="{65076DD1-B878-4968-8370-F85417FC2F47}"/>
              </a:ext>
            </a:extLst>
          </p:cNvPr>
          <p:cNvSpPr/>
          <p:nvPr/>
        </p:nvSpPr>
        <p:spPr>
          <a:xfrm rot="5400000">
            <a:off x="9096943" y="4254828"/>
            <a:ext cx="581429" cy="453773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Qozog'istondagi eng yirik neft koni yopilishi mumkin | EFFECT.UZ">
            <a:extLst>
              <a:ext uri="{FF2B5EF4-FFF2-40B4-BE49-F238E27FC236}">
                <a16:creationId xmlns:a16="http://schemas.microsoft.com/office/drawing/2014/main" id="{8CF493F7-2C3E-42F2-A940-1135EFB1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2" y="2667000"/>
            <a:ext cx="6092108" cy="40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07876B-2D56-4B1F-A0F6-1042C6159303}"/>
              </a:ext>
            </a:extLst>
          </p:cNvPr>
          <p:cNvSpPr/>
          <p:nvPr/>
        </p:nvSpPr>
        <p:spPr>
          <a:xfrm>
            <a:off x="304800" y="1143000"/>
            <a:ext cx="11582400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ko‘rfazidagi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import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Okeandagi neft platformalari. Dengizdan neft qazib olish">
            <a:extLst>
              <a:ext uri="{FF2B5EF4-FFF2-40B4-BE49-F238E27FC236}">
                <a16:creationId xmlns:a16="http://schemas.microsoft.com/office/drawing/2014/main" id="{1D1AD35D-AA7B-4699-B36D-C3A7C278F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2278182"/>
            <a:ext cx="5575852" cy="435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ефтяная платформа Петробрайс | Платформа, Марки">
            <a:extLst>
              <a:ext uri="{FF2B5EF4-FFF2-40B4-BE49-F238E27FC236}">
                <a16:creationId xmlns:a16="http://schemas.microsoft.com/office/drawing/2014/main" id="{4EAC33BD-825B-406C-B653-BB3E29C1C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8183"/>
            <a:ext cx="5840774" cy="43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5552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990600"/>
            <a:ext cx="57912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Polsha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Chexiya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13AC7EDC-098B-4314-BA4D-51AAE05D4283}"/>
              </a:ext>
            </a:extLst>
          </p:cNvPr>
          <p:cNvSpPr/>
          <p:nvPr/>
        </p:nvSpPr>
        <p:spPr>
          <a:xfrm>
            <a:off x="6531665" y="4802844"/>
            <a:ext cx="5241235" cy="1524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Avstraliyadan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Ko`mir sanoati » GeoOlamga xush kelibsiz!">
            <a:extLst>
              <a:ext uri="{FF2B5EF4-FFF2-40B4-BE49-F238E27FC236}">
                <a16:creationId xmlns:a16="http://schemas.microsoft.com/office/drawing/2014/main" id="{11C7DB40-32D0-4401-A7C9-DA5CA305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2968247"/>
            <a:ext cx="6235148" cy="367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изводственный сектор Ирана нуждается в $57 млрд.">
            <a:extLst>
              <a:ext uri="{FF2B5EF4-FFF2-40B4-BE49-F238E27FC236}">
                <a16:creationId xmlns:a16="http://schemas.microsoft.com/office/drawing/2014/main" id="{1247B35F-EF57-44DE-996E-4F537634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90" y="983973"/>
            <a:ext cx="57054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16565" y="0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8A02DDDA-6F5C-4872-BC16-04BA97BEF90E}"/>
              </a:ext>
            </a:extLst>
          </p:cNvPr>
          <p:cNvSpPr/>
          <p:nvPr/>
        </p:nvSpPr>
        <p:spPr>
          <a:xfrm>
            <a:off x="381000" y="863916"/>
            <a:ext cx="5410200" cy="1422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IESlarining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portlari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85888BC-C313-4BCC-ADD0-D852079B4B7A}"/>
              </a:ext>
            </a:extLst>
          </p:cNvPr>
          <p:cNvSpPr/>
          <p:nvPr/>
        </p:nvSpPr>
        <p:spPr>
          <a:xfrm>
            <a:off x="6019800" y="5181600"/>
            <a:ext cx="5943600" cy="1219674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Dunay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irmoqlari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Rona,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Dnepr, Volga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Рогунская ГЭС и СпецЭлектрод">
            <a:extLst>
              <a:ext uri="{FF2B5EF4-FFF2-40B4-BE49-F238E27FC236}">
                <a16:creationId xmlns:a16="http://schemas.microsoft.com/office/drawing/2014/main" id="{6CDF6C63-2D30-47E7-9550-E4D5B389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863916"/>
            <a:ext cx="6057900" cy="40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аджикистан модернизирует Сарбандскую и Нурекскую ГЭС - Vostock Capital">
            <a:extLst>
              <a:ext uri="{FF2B5EF4-FFF2-40B4-BE49-F238E27FC236}">
                <a16:creationId xmlns:a16="http://schemas.microsoft.com/office/drawing/2014/main" id="{1E9D7FB7-5790-4C10-943F-9D0B931B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4564"/>
            <a:ext cx="5562600" cy="42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2016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3886200" y="2897257"/>
            <a:ext cx="3581400" cy="106348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0C0D391-6528-4AC6-ADB9-A77E2B67E719}"/>
              </a:ext>
            </a:extLst>
          </p:cNvPr>
          <p:cNvSpPr/>
          <p:nvPr/>
        </p:nvSpPr>
        <p:spPr>
          <a:xfrm>
            <a:off x="152402" y="1066800"/>
            <a:ext cx="5486398" cy="12076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rudasi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Lyuksemburg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Polsha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Chexiyada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55EA176D-29E9-465F-938E-82DA649FF432}"/>
              </a:ext>
            </a:extLst>
          </p:cNvPr>
          <p:cNvSpPr/>
          <p:nvPr/>
        </p:nvSpPr>
        <p:spPr>
          <a:xfrm>
            <a:off x="6993835" y="1066799"/>
            <a:ext cx="4893363" cy="116946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metallurgiyaning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sanoatidir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F67F02B-22F1-4BB2-B791-71AEAF185DEE}"/>
              </a:ext>
            </a:extLst>
          </p:cNvPr>
          <p:cNvSpPr/>
          <p:nvPr/>
        </p:nvSpPr>
        <p:spPr>
          <a:xfrm>
            <a:off x="152402" y="4724400"/>
            <a:ext cx="5486398" cy="15537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Vengriya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mamlakatlarida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35D362EC-099B-406C-B4A1-652560A94A2C}"/>
              </a:ext>
            </a:extLst>
          </p:cNvPr>
          <p:cNvSpPr/>
          <p:nvPr/>
        </p:nvSpPr>
        <p:spPr>
          <a:xfrm>
            <a:off x="7010400" y="4603867"/>
            <a:ext cx="4876798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paytlarda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kelinadigan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xomashyoga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tayanmoqda</a:t>
            </a:r>
            <a:r>
              <a:rPr lang="en-US" sz="20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93F607C3-0AE2-4D1D-B6A4-D39CCA44CC60}"/>
              </a:ext>
            </a:extLst>
          </p:cNvPr>
          <p:cNvSpPr/>
          <p:nvPr/>
        </p:nvSpPr>
        <p:spPr>
          <a:xfrm rot="14200837">
            <a:off x="3365328" y="2473540"/>
            <a:ext cx="762000" cy="381000"/>
          </a:xfrm>
          <a:prstGeom prst="chevron">
            <a:avLst/>
          </a:prstGeom>
          <a:solidFill>
            <a:srgbClr val="AC75D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0479524A-583E-4C43-B26F-C7AA4810A246}"/>
              </a:ext>
            </a:extLst>
          </p:cNvPr>
          <p:cNvSpPr/>
          <p:nvPr/>
        </p:nvSpPr>
        <p:spPr>
          <a:xfrm rot="18567946">
            <a:off x="7237855" y="2466287"/>
            <a:ext cx="762000" cy="378027"/>
          </a:xfrm>
          <a:prstGeom prst="chevron">
            <a:avLst/>
          </a:prstGeom>
          <a:solidFill>
            <a:srgbClr val="AC75D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6873C615-08C8-4B8A-A547-4F2CC769C9DE}"/>
              </a:ext>
            </a:extLst>
          </p:cNvPr>
          <p:cNvSpPr/>
          <p:nvPr/>
        </p:nvSpPr>
        <p:spPr>
          <a:xfrm rot="2503938">
            <a:off x="7339706" y="3994080"/>
            <a:ext cx="762000" cy="378027"/>
          </a:xfrm>
          <a:prstGeom prst="chevron">
            <a:avLst/>
          </a:prstGeom>
          <a:solidFill>
            <a:srgbClr val="AC75D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6D84CE42-4680-4F80-8140-D2F94454D28D}"/>
              </a:ext>
            </a:extLst>
          </p:cNvPr>
          <p:cNvSpPr/>
          <p:nvPr/>
        </p:nvSpPr>
        <p:spPr>
          <a:xfrm rot="8149280">
            <a:off x="3298294" y="4007154"/>
            <a:ext cx="762000" cy="378027"/>
          </a:xfrm>
          <a:prstGeom prst="chevron">
            <a:avLst/>
          </a:prstGeom>
          <a:solidFill>
            <a:srgbClr val="AC75D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 descr="Черная металлургия и угольная промышленность">
            <a:extLst>
              <a:ext uri="{FF2B5EF4-FFF2-40B4-BE49-F238E27FC236}">
                <a16:creationId xmlns:a16="http://schemas.microsoft.com/office/drawing/2014/main" id="{F9F68E6A-8794-4732-9888-C2345F5C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0" y="2590943"/>
            <a:ext cx="3078519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анкции для металлургов: ответные действия правительства не заставят себя  долго ждать — GR NEWS">
            <a:extLst>
              <a:ext uri="{FF2B5EF4-FFF2-40B4-BE49-F238E27FC236}">
                <a16:creationId xmlns:a16="http://schemas.microsoft.com/office/drawing/2014/main" id="{60D2C162-4679-448A-92AF-5EC753FB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76310" y="2521466"/>
            <a:ext cx="3358490" cy="1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970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Yevropa mamlakatlarining iqtisodiyoti</vt:lpstr>
      <vt:lpstr>ПРВ</vt:lpstr>
      <vt:lpstr>Yevropa mamlakatlarining iqtisodiyoti</vt:lpstr>
      <vt:lpstr>Yevropa mamlakatlarining iqtisodiyoti</vt:lpstr>
      <vt:lpstr>Yevropa mamlakatlarining iqtisodiyoti </vt:lpstr>
      <vt:lpstr>ПРВ</vt:lpstr>
      <vt:lpstr>ПРВ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253</cp:revision>
  <dcterms:created xsi:type="dcterms:W3CDTF">2020-06-30T15:34:35Z</dcterms:created>
  <dcterms:modified xsi:type="dcterms:W3CDTF">2021-02-19T09:29:46Z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