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309" r:id="rId6"/>
    <p:sldId id="364" r:id="rId7"/>
    <p:sldId id="310" r:id="rId8"/>
    <p:sldId id="263" r:id="rId9"/>
    <p:sldId id="336" r:id="rId10"/>
    <p:sldId id="337" r:id="rId11"/>
    <p:sldId id="369" r:id="rId12"/>
    <p:sldId id="296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B25"/>
    <a:srgbClr val="00EA6A"/>
    <a:srgbClr val="2A65AC"/>
    <a:srgbClr val="4383D1"/>
    <a:srgbClr val="43CEFF"/>
    <a:srgbClr val="15FF7F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17457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27806" y="1012936"/>
            <a:ext cx="6701794" cy="40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rgbClr val="1E0AB6"/>
                </a:solidFill>
              </a:rPr>
              <a:t>Mavzu</a:t>
            </a:r>
            <a:r>
              <a:rPr lang="en-US" altLang="ru-RU" sz="4800" b="1" dirty="0">
                <a:solidFill>
                  <a:srgbClr val="1E0AB6"/>
                </a:solidFill>
              </a:rPr>
              <a:t>: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rgbClr val="1E0AB6"/>
                </a:solidFill>
              </a:rPr>
              <a:t>Yevropaning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geografik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o‘rni</a:t>
            </a:r>
            <a:r>
              <a:rPr lang="en-US" altLang="ru-RU" sz="4800" b="1" dirty="0">
                <a:solidFill>
                  <a:srgbClr val="1E0AB6"/>
                </a:solidFill>
              </a:rPr>
              <a:t>, </a:t>
            </a:r>
            <a:r>
              <a:rPr lang="en-US" altLang="ru-RU" sz="4800" b="1" dirty="0" err="1">
                <a:solidFill>
                  <a:srgbClr val="1E0AB6"/>
                </a:solidFill>
              </a:rPr>
              <a:t>chegaralari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va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siyosiy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xaritasi</a:t>
            </a:r>
            <a:endParaRPr lang="ru-RU" altLang="ru-RU" sz="48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1941751"/>
            <a:ext cx="728133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247649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24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31418" y="247648"/>
            <a:ext cx="1866670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92606" y="390912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15560" y="583025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074153"/>
            <a:ext cx="707128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1" y="-36350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Yevropa - Vikipediya">
            <a:extLst>
              <a:ext uri="{FF2B5EF4-FFF2-40B4-BE49-F238E27FC236}">
                <a16:creationId xmlns:a16="http://schemas.microsoft.com/office/drawing/2014/main" id="{4149EB47-AFFC-491E-89AB-A0677459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14" y="2482229"/>
            <a:ext cx="3106201" cy="31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2371334" y="5679113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1085254"/>
            <a:ext cx="11734800" cy="1083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399"/>
            <a:ext cx="5978387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600" y="2362200"/>
            <a:ext cx="117348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Yevropa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qit’asida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poytaxtlarini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 descr="European shares have a rebound Monday - :: Forex, Crypto Currencies,  Bitcoin, Crude, Economy, Gold &amp; Silver, Investment, Podcast, US Markets -  By Anirudh Sethi">
            <a:extLst>
              <a:ext uri="{FF2B5EF4-FFF2-40B4-BE49-F238E27FC236}">
                <a16:creationId xmlns:a16="http://schemas.microsoft.com/office/drawing/2014/main" id="{12B8A871-8140-4C82-B3B3-8ACA3779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399"/>
            <a:ext cx="5638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381000" y="1143000"/>
            <a:ext cx="11430000" cy="1524000"/>
          </a:xfrm>
          <a:prstGeom prst="roundRect">
            <a:avLst/>
          </a:prstGeom>
          <a:solidFill>
            <a:srgbClr val="FFFF66"/>
          </a:solidFill>
          <a:ln>
            <a:solidFill>
              <a:srgbClr val="1E0A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Yevrosiyo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materigi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Yevrosiyo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materigining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assuriyaliklar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botishi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9-sinf » GeoOlamga xush kelibsiz!">
            <a:extLst>
              <a:ext uri="{FF2B5EF4-FFF2-40B4-BE49-F238E27FC236}">
                <a16:creationId xmlns:a16="http://schemas.microsoft.com/office/drawing/2014/main" id="{5CAD8EC4-26FC-44CC-AA33-C7AF1B0A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9705"/>
            <a:ext cx="495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емля Европа Рисование, наука, Глобус, фотография, сфера png | PNGWing">
            <a:extLst>
              <a:ext uri="{FF2B5EF4-FFF2-40B4-BE49-F238E27FC236}">
                <a16:creationId xmlns:a16="http://schemas.microsoft.com/office/drawing/2014/main" id="{E1DF4B80-3A56-4B8A-9637-BC2489B6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69705"/>
            <a:ext cx="4495800" cy="40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F49EA045-C87D-40C0-8DC4-6364F2ECA8C4}"/>
              </a:ext>
            </a:extLst>
          </p:cNvPr>
          <p:cNvSpPr/>
          <p:nvPr/>
        </p:nvSpPr>
        <p:spPr>
          <a:xfrm>
            <a:off x="123649" y="1045885"/>
            <a:ext cx="5313055" cy="11871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4,1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hudud 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id="{91EDFE2D-25F6-4739-8BAC-DA4CDE8CE3A2}"/>
              </a:ext>
            </a:extLst>
          </p:cNvPr>
          <p:cNvSpPr/>
          <p:nvPr/>
        </p:nvSpPr>
        <p:spPr>
          <a:xfrm>
            <a:off x="5638800" y="1269134"/>
            <a:ext cx="1066800" cy="740608"/>
          </a:xfrm>
          <a:prstGeom prst="strip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5DE61B10-41BB-428C-B92B-1E7D17EBDB89}"/>
              </a:ext>
            </a:extLst>
          </p:cNvPr>
          <p:cNvSpPr/>
          <p:nvPr/>
        </p:nvSpPr>
        <p:spPr>
          <a:xfrm>
            <a:off x="228600" y="2404994"/>
            <a:ext cx="6324600" cy="4376803"/>
          </a:xfrm>
          <a:prstGeom prst="round2DiagRect">
            <a:avLst/>
          </a:prstGeom>
          <a:solidFill>
            <a:srgbClr val="FFFFCC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Ural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shimoli-g‘arbiy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Rossiya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Kuma-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botig‘i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Azov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Bosfor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Dardanell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Katta Kavkaz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а Европы">
            <a:extLst>
              <a:ext uri="{FF2B5EF4-FFF2-40B4-BE49-F238E27FC236}">
                <a16:creationId xmlns:a16="http://schemas.microsoft.com/office/drawing/2014/main" id="{D7F0F98D-A9C9-45E9-BC92-25CEBC1C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9" y="2232991"/>
            <a:ext cx="5414361" cy="45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44CC4D-3111-46AE-ACA3-4CB19BD896A2}"/>
              </a:ext>
            </a:extLst>
          </p:cNvPr>
          <p:cNvSpPr/>
          <p:nvPr/>
        </p:nvSpPr>
        <p:spPr>
          <a:xfrm rot="16640399">
            <a:off x="6088002" y="3813659"/>
            <a:ext cx="199502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A85E66-C996-4953-A864-D34F4303924F}"/>
              </a:ext>
            </a:extLst>
          </p:cNvPr>
          <p:cNvSpPr/>
          <p:nvPr/>
        </p:nvSpPr>
        <p:spPr>
          <a:xfrm>
            <a:off x="8144135" y="2286000"/>
            <a:ext cx="2523865" cy="297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DF165F-7FA1-466F-A985-74D6B8FCF9E2}"/>
              </a:ext>
            </a:extLst>
          </p:cNvPr>
          <p:cNvSpPr/>
          <p:nvPr/>
        </p:nvSpPr>
        <p:spPr>
          <a:xfrm>
            <a:off x="7315200" y="6019800"/>
            <a:ext cx="1496748" cy="297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E3E4266-8EC2-4AFC-97D3-AD40CCB08559}"/>
              </a:ext>
            </a:extLst>
          </p:cNvPr>
          <p:cNvSpPr/>
          <p:nvPr/>
        </p:nvSpPr>
        <p:spPr>
          <a:xfrm rot="20470672">
            <a:off x="9720506" y="5562997"/>
            <a:ext cx="1496748" cy="297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F35366E-AE79-41C8-99D1-4548EA07E3E1}"/>
              </a:ext>
            </a:extLst>
          </p:cNvPr>
          <p:cNvSpPr/>
          <p:nvPr/>
        </p:nvSpPr>
        <p:spPr>
          <a:xfrm>
            <a:off x="11224016" y="3980525"/>
            <a:ext cx="921932" cy="3889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66756F5-4770-4719-89ED-D140AF8FFEEB}"/>
              </a:ext>
            </a:extLst>
          </p:cNvPr>
          <p:cNvSpPr/>
          <p:nvPr/>
        </p:nvSpPr>
        <p:spPr>
          <a:xfrm>
            <a:off x="7047535" y="5412842"/>
            <a:ext cx="1794959" cy="27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Gibraltar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bo‘g‘izi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B656C393-35FB-4485-BE5E-F6184633BD8E}"/>
              </a:ext>
            </a:extLst>
          </p:cNvPr>
          <p:cNvSpPr/>
          <p:nvPr/>
        </p:nvSpPr>
        <p:spPr>
          <a:xfrm rot="1274442">
            <a:off x="6985810" y="5656265"/>
            <a:ext cx="199185" cy="5615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C42CD59-4B3A-4CC3-9A80-61B05D852B4F}"/>
              </a:ext>
            </a:extLst>
          </p:cNvPr>
          <p:cNvSpPr/>
          <p:nvPr/>
        </p:nvSpPr>
        <p:spPr>
          <a:xfrm>
            <a:off x="6831496" y="1045885"/>
            <a:ext cx="5208104" cy="118710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2018-yil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ma’lumotlariga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746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salkam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10 %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967407" y="990600"/>
            <a:ext cx="1076076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xaritasida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Rossiya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Federatsiyasini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qo‘shganda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44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29071" y="1175923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DC24E63-D3CB-428F-A33E-73C2B7440DD5}"/>
              </a:ext>
            </a:extLst>
          </p:cNvPr>
          <p:cNvSpPr/>
          <p:nvPr/>
        </p:nvSpPr>
        <p:spPr>
          <a:xfrm>
            <a:off x="129071" y="2219532"/>
            <a:ext cx="652808" cy="59986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993907" y="1828800"/>
            <a:ext cx="10760765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(1914–1918),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(1939–1945)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sotsialistik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(1990-yillar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55575" y="3429000"/>
            <a:ext cx="652808" cy="59986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EACC91-7104-445A-9767-5D69BA4CFE9C}"/>
              </a:ext>
            </a:extLst>
          </p:cNvPr>
          <p:cNvSpPr/>
          <p:nvPr/>
        </p:nvSpPr>
        <p:spPr>
          <a:xfrm>
            <a:off x="974027" y="3352800"/>
            <a:ext cx="10760765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qit’asidir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Andorra, San-Marino, 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Monako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Vatikan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Lixtenshteyn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967405" y="4191000"/>
            <a:ext cx="1076076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ta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dan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kichikroqdir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Qit’adagi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C226E2DB-AD4C-421D-B7B6-6EA0AEFCC1AE}"/>
              </a:ext>
            </a:extLst>
          </p:cNvPr>
          <p:cNvSpPr/>
          <p:nvPr/>
        </p:nvSpPr>
        <p:spPr>
          <a:xfrm>
            <a:off x="129071" y="4419600"/>
            <a:ext cx="652808" cy="599868"/>
          </a:xfrm>
          <a:prstGeom prst="flowChartConnector">
            <a:avLst/>
          </a:prstGeom>
          <a:solidFill>
            <a:srgbClr val="00A24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F253D626-C1E3-48FA-9D0F-345E350C4898}"/>
              </a:ext>
            </a:extLst>
          </p:cNvPr>
          <p:cNvSpPr/>
          <p:nvPr/>
        </p:nvSpPr>
        <p:spPr>
          <a:xfrm>
            <a:off x="155575" y="5562600"/>
            <a:ext cx="652808" cy="59986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7096B-F47B-44B8-95E3-B9D5906BD1A4}"/>
              </a:ext>
            </a:extLst>
          </p:cNvPr>
          <p:cNvSpPr/>
          <p:nvPr/>
        </p:nvSpPr>
        <p:spPr>
          <a:xfrm>
            <a:off x="993907" y="5369004"/>
            <a:ext cx="10721007" cy="110799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navbatida,100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dan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152399" y="1066800"/>
            <a:ext cx="5181602" cy="14478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davlatdir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8A514FF-E771-4CC8-8AEC-E6326BC26CEC}"/>
              </a:ext>
            </a:extLst>
          </p:cNvPr>
          <p:cNvSpPr/>
          <p:nvPr/>
        </p:nvSpPr>
        <p:spPr>
          <a:xfrm>
            <a:off x="6705599" y="1066800"/>
            <a:ext cx="5311109" cy="115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yarimorol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1B774D2B-1037-4898-AC93-1C19930989DA}"/>
              </a:ext>
            </a:extLst>
          </p:cNvPr>
          <p:cNvSpPr/>
          <p:nvPr/>
        </p:nvSpPr>
        <p:spPr>
          <a:xfrm>
            <a:off x="6705599" y="2844241"/>
            <a:ext cx="5364119" cy="1346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Malta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865CF1-A119-433D-BC2F-89D756B313A7}"/>
              </a:ext>
            </a:extLst>
          </p:cNvPr>
          <p:cNvSpPr/>
          <p:nvPr/>
        </p:nvSpPr>
        <p:spPr>
          <a:xfrm>
            <a:off x="6705599" y="4953000"/>
            <a:ext cx="5311110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Yarimorol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Bolgariya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5FC98E58-A0F3-4BE4-BCFC-9E38670406A7}"/>
              </a:ext>
            </a:extLst>
          </p:cNvPr>
          <p:cNvSpPr/>
          <p:nvPr/>
        </p:nvSpPr>
        <p:spPr>
          <a:xfrm>
            <a:off x="5410200" y="1276278"/>
            <a:ext cx="1219200" cy="74060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195358" y="2257838"/>
            <a:ext cx="583082" cy="533401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C6240076-4D2E-46FB-8710-E77826944588}"/>
              </a:ext>
            </a:extLst>
          </p:cNvPr>
          <p:cNvSpPr/>
          <p:nvPr/>
        </p:nvSpPr>
        <p:spPr>
          <a:xfrm rot="5400000">
            <a:off x="9256611" y="4305322"/>
            <a:ext cx="611266" cy="531690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United States Map - Europe Map: Political Europe Map_">
            <a:extLst>
              <a:ext uri="{FF2B5EF4-FFF2-40B4-BE49-F238E27FC236}">
                <a16:creationId xmlns:a16="http://schemas.microsoft.com/office/drawing/2014/main" id="{43888704-D129-4561-A153-3ACD4506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6" y="2600739"/>
            <a:ext cx="59273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DFACE4-7281-4E11-9023-453E30EDDEEC}"/>
              </a:ext>
            </a:extLst>
          </p:cNvPr>
          <p:cNvSpPr/>
          <p:nvPr/>
        </p:nvSpPr>
        <p:spPr>
          <a:xfrm rot="17034010">
            <a:off x="1255075" y="4417279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endParaRPr lang="ru-RU" sz="14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A7651E-5985-4AA8-93A4-5EDEFBC370F4}"/>
              </a:ext>
            </a:extLst>
          </p:cNvPr>
          <p:cNvSpPr/>
          <p:nvPr/>
        </p:nvSpPr>
        <p:spPr>
          <a:xfrm>
            <a:off x="623635" y="4815509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endParaRPr lang="ru-RU" sz="1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A470BE-30C5-46A5-83BA-94D62A7B9CA7}"/>
              </a:ext>
            </a:extLst>
          </p:cNvPr>
          <p:cNvSpPr/>
          <p:nvPr/>
        </p:nvSpPr>
        <p:spPr>
          <a:xfrm>
            <a:off x="588346" y="3059668"/>
            <a:ext cx="949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Islandiya</a:t>
            </a:r>
            <a:endParaRPr lang="ru-RU" sz="14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82FE61-A6B0-4ADD-AAC8-DB5F41AD7A24}"/>
              </a:ext>
            </a:extLst>
          </p:cNvPr>
          <p:cNvSpPr/>
          <p:nvPr/>
        </p:nvSpPr>
        <p:spPr>
          <a:xfrm rot="17744003">
            <a:off x="2394837" y="3598578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Norvegiya</a:t>
            </a:r>
            <a:endParaRPr lang="ru-RU" sz="1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3CC2E4-EA22-4070-85AF-75D14F9DCABA}"/>
              </a:ext>
            </a:extLst>
          </p:cNvPr>
          <p:cNvSpPr/>
          <p:nvPr/>
        </p:nvSpPr>
        <p:spPr>
          <a:xfrm rot="17774871">
            <a:off x="2869695" y="3699200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Shvetsiya</a:t>
            </a:r>
            <a:endParaRPr lang="ru-RU" sz="14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81371E-A457-412F-BFA1-F624CF938D1A}"/>
              </a:ext>
            </a:extLst>
          </p:cNvPr>
          <p:cNvSpPr/>
          <p:nvPr/>
        </p:nvSpPr>
        <p:spPr>
          <a:xfrm>
            <a:off x="2280565" y="4288624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Daniya</a:t>
            </a:r>
            <a:endParaRPr lang="ru-RU" sz="14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8E93583-879A-470E-B9C8-5FA3AD9C8023}"/>
              </a:ext>
            </a:extLst>
          </p:cNvPr>
          <p:cNvSpPr/>
          <p:nvPr/>
        </p:nvSpPr>
        <p:spPr>
          <a:xfrm>
            <a:off x="3051930" y="6550223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Malta </a:t>
            </a:r>
            <a:endParaRPr lang="ru-RU" sz="14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8AEB19-7C2B-49E1-A5A3-C69348D14E56}"/>
              </a:ext>
            </a:extLst>
          </p:cNvPr>
          <p:cNvSpPr/>
          <p:nvPr/>
        </p:nvSpPr>
        <p:spPr>
          <a:xfrm>
            <a:off x="1657449" y="6096000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endParaRPr lang="ru-RU" sz="14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65D1412-5D18-45FE-B656-31140779768B}"/>
              </a:ext>
            </a:extLst>
          </p:cNvPr>
          <p:cNvSpPr/>
          <p:nvPr/>
        </p:nvSpPr>
        <p:spPr>
          <a:xfrm>
            <a:off x="411292" y="6138734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Portugaliya</a:t>
            </a:r>
            <a:endParaRPr lang="ru-RU" sz="14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0B9CEB-AE01-4A5E-AF3A-FCABF896A107}"/>
              </a:ext>
            </a:extLst>
          </p:cNvPr>
          <p:cNvSpPr/>
          <p:nvPr/>
        </p:nvSpPr>
        <p:spPr>
          <a:xfrm rot="2669755">
            <a:off x="2825175" y="5744008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endParaRPr lang="ru-RU" sz="14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045FD1-D25D-40F7-B7B1-16DF12A1A8F9}"/>
              </a:ext>
            </a:extLst>
          </p:cNvPr>
          <p:cNvSpPr/>
          <p:nvPr/>
        </p:nvSpPr>
        <p:spPr>
          <a:xfrm>
            <a:off x="3425317" y="6355370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endParaRPr lang="ru-RU" sz="14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DBA7825-D29A-4016-8F25-480D7D7358F9}"/>
              </a:ext>
            </a:extLst>
          </p:cNvPr>
          <p:cNvSpPr/>
          <p:nvPr/>
        </p:nvSpPr>
        <p:spPr>
          <a:xfrm>
            <a:off x="3718938" y="5975139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Albaniya</a:t>
            </a:r>
            <a:endParaRPr lang="ru-RU" sz="14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D63570-E3C7-4F2F-B732-64B80F6BA167}"/>
              </a:ext>
            </a:extLst>
          </p:cNvPr>
          <p:cNvSpPr/>
          <p:nvPr/>
        </p:nvSpPr>
        <p:spPr>
          <a:xfrm>
            <a:off x="4195426" y="5802168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Bolgariya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07876B-2D56-4B1F-A0F6-1042C6159303}"/>
              </a:ext>
            </a:extLst>
          </p:cNvPr>
          <p:cNvSpPr/>
          <p:nvPr/>
        </p:nvSpPr>
        <p:spPr>
          <a:xfrm>
            <a:off x="6172200" y="1066800"/>
            <a:ext cx="5635487" cy="55092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davlatda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qatorida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Belarus,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Vengriya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Chexiya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Andorra,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Lixtenshteyn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Lyuksemburg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San-Marino,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Vatikan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joy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uropean city breaks - Realistic Road Trips and City Breaks">
            <a:extLst>
              <a:ext uri="{FF2B5EF4-FFF2-40B4-BE49-F238E27FC236}">
                <a16:creationId xmlns:a16="http://schemas.microsoft.com/office/drawing/2014/main" id="{C8AAC38B-1016-4682-B9DF-B4F0A047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486400" cy="566733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AC9675-C53C-4C2B-B1FD-00863BE89267}"/>
              </a:ext>
            </a:extLst>
          </p:cNvPr>
          <p:cNvSpPr/>
          <p:nvPr/>
        </p:nvSpPr>
        <p:spPr>
          <a:xfrm>
            <a:off x="4648200" y="3560951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Belarus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176756-BBDB-4BF8-B7AF-76BC1DF13CEB}"/>
              </a:ext>
            </a:extLst>
          </p:cNvPr>
          <p:cNvSpPr/>
          <p:nvPr/>
        </p:nvSpPr>
        <p:spPr>
          <a:xfrm>
            <a:off x="4238334" y="4595190"/>
            <a:ext cx="934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Vengriya</a:t>
            </a:r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88E965-B06A-46EB-ADEA-C523DEC85512}"/>
              </a:ext>
            </a:extLst>
          </p:cNvPr>
          <p:cNvSpPr/>
          <p:nvPr/>
        </p:nvSpPr>
        <p:spPr>
          <a:xfrm>
            <a:off x="3433051" y="4595191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EAC865-CC56-4D63-8641-6A0BCEE3BCAE}"/>
              </a:ext>
            </a:extLst>
          </p:cNvPr>
          <p:cNvSpPr/>
          <p:nvPr/>
        </p:nvSpPr>
        <p:spPr>
          <a:xfrm>
            <a:off x="3595894" y="4287412"/>
            <a:ext cx="870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Chexiya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2" y="3059585"/>
            <a:ext cx="4876798" cy="1207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0C0D391-6528-4AC6-ADB9-A77E2B67E719}"/>
              </a:ext>
            </a:extLst>
          </p:cNvPr>
          <p:cNvSpPr/>
          <p:nvPr/>
        </p:nvSpPr>
        <p:spPr>
          <a:xfrm>
            <a:off x="152402" y="990600"/>
            <a:ext cx="4876798" cy="120761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55EA176D-29E9-465F-938E-82DA649FF432}"/>
              </a:ext>
            </a:extLst>
          </p:cNvPr>
          <p:cNvSpPr/>
          <p:nvPr/>
        </p:nvSpPr>
        <p:spPr>
          <a:xfrm>
            <a:off x="6324600" y="914400"/>
            <a:ext cx="5562599" cy="1715104"/>
          </a:xfrm>
          <a:prstGeom prst="roundRect">
            <a:avLst/>
          </a:prstGeom>
          <a:solidFill>
            <a:srgbClr val="43CE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Andorra,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Lixtenshteyn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Lyuksemburg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Monako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Niderlandiya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152402" y="5075605"/>
            <a:ext cx="4876798" cy="15537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Vatikan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davlati esa mutlaq  teokratik monarxiya.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35D362EC-099B-406C-B4A1-652560A94A2C}"/>
              </a:ext>
            </a:extLst>
          </p:cNvPr>
          <p:cNvSpPr/>
          <p:nvPr/>
        </p:nvSpPr>
        <p:spPr>
          <a:xfrm>
            <a:off x="6324600" y="4742632"/>
            <a:ext cx="5562598" cy="1962968"/>
          </a:xfrm>
          <a:prstGeom prst="roundRect">
            <a:avLst/>
          </a:prstGeom>
          <a:solidFill>
            <a:srgbClr val="15F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Ma’muriy-hududiy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Gersegovina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Rossiya,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Shveysariya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D9AC4642-55CC-44E4-9FFA-837652E6FB82}"/>
              </a:ext>
            </a:extLst>
          </p:cNvPr>
          <p:cNvSpPr/>
          <p:nvPr/>
        </p:nvSpPr>
        <p:spPr>
          <a:xfrm>
            <a:off x="2286000" y="4343400"/>
            <a:ext cx="533400" cy="65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34749860-4B49-4054-87EE-D9080E79B6E7}"/>
              </a:ext>
            </a:extLst>
          </p:cNvPr>
          <p:cNvSpPr/>
          <p:nvPr/>
        </p:nvSpPr>
        <p:spPr>
          <a:xfrm rot="10800000">
            <a:off x="2286000" y="2315794"/>
            <a:ext cx="533400" cy="65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36B08D0-7457-41B7-A7D0-CE940F538D16}"/>
              </a:ext>
            </a:extLst>
          </p:cNvPr>
          <p:cNvSpPr/>
          <p:nvPr/>
        </p:nvSpPr>
        <p:spPr>
          <a:xfrm rot="14759927">
            <a:off x="5431193" y="2209044"/>
            <a:ext cx="533400" cy="1313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93E1EB8A-407F-4801-AD67-F72B2B5DCF53}"/>
              </a:ext>
            </a:extLst>
          </p:cNvPr>
          <p:cNvSpPr/>
          <p:nvPr/>
        </p:nvSpPr>
        <p:spPr>
          <a:xfrm rot="17978951">
            <a:off x="5390318" y="3866551"/>
            <a:ext cx="533400" cy="1360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id="{44C8FE19-634A-4977-9426-F3BD55568C03}"/>
              </a:ext>
            </a:extLst>
          </p:cNvPr>
          <p:cNvSpPr/>
          <p:nvPr/>
        </p:nvSpPr>
        <p:spPr>
          <a:xfrm>
            <a:off x="6324600" y="2865804"/>
            <a:ext cx="5562598" cy="1553796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respublikalarning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respublikalar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1327A12E-D71C-4A14-BE54-D35C34208E76}"/>
              </a:ext>
            </a:extLst>
          </p:cNvPr>
          <p:cNvSpPr/>
          <p:nvPr/>
        </p:nvSpPr>
        <p:spPr>
          <a:xfrm rot="16200000">
            <a:off x="5400467" y="3082158"/>
            <a:ext cx="533400" cy="116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3904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629400" y="926432"/>
            <a:ext cx="5410200" cy="2719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ile:European sub-regions (according to EuroVoc, the thesaurus of the  EU).png - Wikipedia">
            <a:extLst>
              <a:ext uri="{FF2B5EF4-FFF2-40B4-BE49-F238E27FC236}">
                <a16:creationId xmlns:a16="http://schemas.microsoft.com/office/drawing/2014/main" id="{C4A90202-42E7-481E-9CC4-DC7D4265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926432"/>
            <a:ext cx="6389687" cy="57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8F3212-0EA8-4B15-885B-0F5A708A351C}"/>
              </a:ext>
            </a:extLst>
          </p:cNvPr>
          <p:cNvSpPr/>
          <p:nvPr/>
        </p:nvSpPr>
        <p:spPr>
          <a:xfrm>
            <a:off x="7391400" y="3744907"/>
            <a:ext cx="4648200" cy="2884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2FCCE6-0347-4BF3-AE32-6FCAE2441069}"/>
              </a:ext>
            </a:extLst>
          </p:cNvPr>
          <p:cNvSpPr/>
          <p:nvPr/>
        </p:nvSpPr>
        <p:spPr>
          <a:xfrm>
            <a:off x="6992178" y="4541205"/>
            <a:ext cx="824948" cy="381000"/>
          </a:xfrm>
          <a:prstGeom prst="rect">
            <a:avLst/>
          </a:prstGeom>
          <a:solidFill>
            <a:srgbClr val="2A65A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3B73D-6C9B-4FC5-931F-20EC3504308A}"/>
              </a:ext>
            </a:extLst>
          </p:cNvPr>
          <p:cNvSpPr/>
          <p:nvPr/>
        </p:nvSpPr>
        <p:spPr>
          <a:xfrm>
            <a:off x="6992178" y="5091903"/>
            <a:ext cx="824948" cy="381000"/>
          </a:xfrm>
          <a:prstGeom prst="rect">
            <a:avLst/>
          </a:prstGeom>
          <a:solidFill>
            <a:srgbClr val="00EA6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5DB5C8-34AF-4EAB-ADD6-C91ECC2AE62A}"/>
              </a:ext>
            </a:extLst>
          </p:cNvPr>
          <p:cNvSpPr/>
          <p:nvPr/>
        </p:nvSpPr>
        <p:spPr>
          <a:xfrm>
            <a:off x="6992178" y="5642601"/>
            <a:ext cx="824948" cy="381000"/>
          </a:xfrm>
          <a:prstGeom prst="rect">
            <a:avLst/>
          </a:prstGeom>
          <a:solidFill>
            <a:srgbClr val="FFCB2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80CE1B-5D56-44B2-A412-4DD6395A9A4A}"/>
              </a:ext>
            </a:extLst>
          </p:cNvPr>
          <p:cNvSpPr/>
          <p:nvPr/>
        </p:nvSpPr>
        <p:spPr>
          <a:xfrm>
            <a:off x="6992178" y="6193299"/>
            <a:ext cx="824948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3B3F894F-9BF5-41DC-A488-24F4543D8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53843"/>
              </p:ext>
            </p:extLst>
          </p:nvPr>
        </p:nvGraphicFramePr>
        <p:xfrm>
          <a:off x="228600" y="914400"/>
          <a:ext cx="11811001" cy="577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373">
                  <a:extLst>
                    <a:ext uri="{9D8B030D-6E8A-4147-A177-3AD203B41FA5}">
                      <a16:colId xmlns:a16="http://schemas.microsoft.com/office/drawing/2014/main" val="1075403244"/>
                    </a:ext>
                  </a:extLst>
                </a:gridCol>
                <a:gridCol w="9289427">
                  <a:extLst>
                    <a:ext uri="{9D8B030D-6E8A-4147-A177-3AD203B41FA5}">
                      <a16:colId xmlns:a16="http://schemas.microsoft.com/office/drawing/2014/main" val="87573732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854627538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358177965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uz-Cyrl-UZ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Ta’rif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0708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qit’asining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km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bo‘lib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shundan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4,1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km hudud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Rossiyaning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Yevropadagi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qismiga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keladi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7346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qit’asi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shimoldan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Atlantika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g‘arbdan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Muz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chegaralanadi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3652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hozirgi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siyosiy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xaritasida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 ta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bor. 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4438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Yevropadagi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Andorra, Malta,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Monako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Vatikan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Avstriya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Vengriya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kiradi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4572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Yevropadagi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ta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kv.km dan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kichikroqdir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92108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Buyuk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Britaniya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mutlaq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teokratik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monarxiya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boshqaruv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45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qit’asi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G‘arbiy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O‘rta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Janubiy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Sharqiy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subregionlariga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bo‘linadi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652"/>
                  </a:ext>
                </a:extLst>
              </a:tr>
            </a:tbl>
          </a:graphicData>
        </a:graphic>
      </p:graphicFrame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8A7627D2-478B-43F7-868A-BC4C17F57839}"/>
              </a:ext>
            </a:extLst>
          </p:cNvPr>
          <p:cNvSpPr/>
          <p:nvPr/>
        </p:nvSpPr>
        <p:spPr>
          <a:xfrm>
            <a:off x="10287000" y="16002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07AAC9EE-2314-4726-AC34-97DD50CDF0BF}"/>
              </a:ext>
            </a:extLst>
          </p:cNvPr>
          <p:cNvSpPr/>
          <p:nvPr/>
        </p:nvSpPr>
        <p:spPr>
          <a:xfrm>
            <a:off x="10287000" y="31242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64EB9B2A-1AB1-4618-85DA-07ADBE691FEA}"/>
              </a:ext>
            </a:extLst>
          </p:cNvPr>
          <p:cNvSpPr/>
          <p:nvPr/>
        </p:nvSpPr>
        <p:spPr>
          <a:xfrm>
            <a:off x="10287000" y="45720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плюс'' 16">
            <a:extLst>
              <a:ext uri="{FF2B5EF4-FFF2-40B4-BE49-F238E27FC236}">
                <a16:creationId xmlns:a16="http://schemas.microsoft.com/office/drawing/2014/main" id="{37A0B0B2-D8D0-437D-93E7-2DCF19D7F32E}"/>
              </a:ext>
            </a:extLst>
          </p:cNvPr>
          <p:cNvSpPr/>
          <p:nvPr/>
        </p:nvSpPr>
        <p:spPr>
          <a:xfrm>
            <a:off x="10287000" y="60198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F48D6571-72BE-4130-824C-BEDF38CA656C}"/>
              </a:ext>
            </a:extLst>
          </p:cNvPr>
          <p:cNvSpPr/>
          <p:nvPr/>
        </p:nvSpPr>
        <p:spPr>
          <a:xfrm>
            <a:off x="11201400" y="2438400"/>
            <a:ext cx="533400" cy="304800"/>
          </a:xfrm>
          <a:prstGeom prst="mathMin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''минус'' 18">
            <a:extLst>
              <a:ext uri="{FF2B5EF4-FFF2-40B4-BE49-F238E27FC236}">
                <a16:creationId xmlns:a16="http://schemas.microsoft.com/office/drawing/2014/main" id="{AA28E018-5E31-4AB6-BB65-D906F459C05A}"/>
              </a:ext>
            </a:extLst>
          </p:cNvPr>
          <p:cNvSpPr/>
          <p:nvPr/>
        </p:nvSpPr>
        <p:spPr>
          <a:xfrm>
            <a:off x="11201400" y="3922644"/>
            <a:ext cx="533400" cy="304800"/>
          </a:xfrm>
          <a:prstGeom prst="mathMin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B82216DC-3356-410A-A7BF-93B5B0FB3D10}"/>
              </a:ext>
            </a:extLst>
          </p:cNvPr>
          <p:cNvSpPr/>
          <p:nvPr/>
        </p:nvSpPr>
        <p:spPr>
          <a:xfrm>
            <a:off x="11201400" y="5410200"/>
            <a:ext cx="533400" cy="304800"/>
          </a:xfrm>
          <a:prstGeom prst="mathMin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839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Yevropa </vt:lpstr>
      <vt:lpstr>Yevropa </vt:lpstr>
      <vt:lpstr>Mustahkamlash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244</cp:revision>
  <dcterms:created xsi:type="dcterms:W3CDTF">2020-06-30T15:34:35Z</dcterms:created>
  <dcterms:modified xsi:type="dcterms:W3CDTF">2021-02-19T09:29:25Z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