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92" r:id="rId2"/>
    <p:sldId id="348" r:id="rId3"/>
    <p:sldId id="335" r:id="rId4"/>
    <p:sldId id="289" r:id="rId5"/>
    <p:sldId id="326" r:id="rId6"/>
    <p:sldId id="329" r:id="rId7"/>
    <p:sldId id="332" r:id="rId8"/>
    <p:sldId id="349" r:id="rId9"/>
    <p:sldId id="331" r:id="rId10"/>
    <p:sldId id="333" r:id="rId11"/>
    <p:sldId id="258" r:id="rId12"/>
    <p:sldId id="350" r:id="rId13"/>
    <p:sldId id="293" r:id="rId14"/>
    <p:sldId id="337" r:id="rId15"/>
    <p:sldId id="338" r:id="rId16"/>
    <p:sldId id="351" r:id="rId17"/>
    <p:sldId id="345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41FC28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849" autoAdjust="0"/>
  </p:normalViewPr>
  <p:slideViewPr>
    <p:cSldViewPr>
      <p:cViewPr varScale="1">
        <p:scale>
          <a:sx n="135" d="100"/>
          <a:sy n="135" d="100"/>
        </p:scale>
        <p:origin x="63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ACBD9-36D8-462F-A7AB-FD7B91955672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A53CF-DDFA-4E42-ADFB-0073EAAC6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49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1" y="720763"/>
            <a:ext cx="1824355" cy="1781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18" y="1056309"/>
            <a:ext cx="2621915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4" y="1342199"/>
            <a:ext cx="1611071" cy="433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88" y="982370"/>
            <a:ext cx="3978823" cy="1638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6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1300" y="217906"/>
            <a:ext cx="23901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5" dirty="0" err="1" smtClean="0"/>
              <a:t>Geografiya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74330" y="1141073"/>
            <a:ext cx="4575724" cy="15042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415">
              <a:spcBef>
                <a:spcPts val="110"/>
              </a:spcBef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ru-RU" sz="2400" b="1" spc="1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095" y="1173139"/>
            <a:ext cx="344170" cy="7858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095" y="2198489"/>
            <a:ext cx="344170" cy="7858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444500" y="119993"/>
            <a:ext cx="512666" cy="73015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https://upload.wikimedia.org/wikipedia/commons/thumb/c/c4/%D0%9F%D1%80%D0%BE%D0%B8%D0%B7%D0%B2%D0%BE%D0%B4%D1%81%D1%82%D0%B2%D0%BE_%D1%80%D0%B0%D0%BA%D0%B5%D1%82-%D0%BD%D0%BE%D1%81%D0%B8%D1%82%D0%B5%D0%BB%D0%B5%D0%B9_%22%D0%90%D0%BD%D0%B3%D0%B0%D1%80%D0%B0%22.jpg/300px-%D0%9F%D1%80%D0%BE%D0%B8%D0%B7%D0%B2%D0%BE%D0%B4%D1%81%D1%82%D0%B2%D0%BE_%D1%80%D0%B0%D0%BA%D0%B5%D1%82-%D0%BD%D0%BE%D1%81%D0%B8%D1%82%D0%B5%D0%BB%D0%B5%D0%B9_%22%D0%90%D0%BD%D0%B3%D0%B0%D1%80%D0%B0%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2" y="1694433"/>
            <a:ext cx="170119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67076" y="277177"/>
            <a:ext cx="1008112" cy="597153"/>
          </a:xfrm>
          <a:prstGeom prst="rect">
            <a:avLst/>
          </a:prstGeom>
          <a:solidFill>
            <a:srgbClr val="00A8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95956" y="326929"/>
            <a:ext cx="115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9-sinf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6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1" y="0"/>
            <a:ext cx="5765800" cy="47029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588" y="510452"/>
            <a:ext cx="30063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latin typeface="Arial "/>
              </a:rPr>
              <a:t>Avtomobilsozlik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sanoatining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eng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muhim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tarmog‘i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hisob­lanadi</a:t>
            </a:r>
            <a:r>
              <a:rPr lang="en-US" sz="1400" dirty="0">
                <a:latin typeface="Arial "/>
              </a:rPr>
              <a:t>. </a:t>
            </a:r>
            <a:r>
              <a:rPr lang="en-US" sz="1400" dirty="0" err="1">
                <a:latin typeface="Arial "/>
              </a:rPr>
              <a:t>Jahonning</a:t>
            </a:r>
            <a:r>
              <a:rPr lang="en-US" sz="1400" dirty="0">
                <a:latin typeface="Arial "/>
              </a:rPr>
              <a:t> 30 </a:t>
            </a:r>
            <a:r>
              <a:rPr lang="en-US" sz="1400" dirty="0" err="1">
                <a:latin typeface="Arial "/>
              </a:rPr>
              <a:t>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yaqin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davlatlarida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avtomobillar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ishlab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chiqarilib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ular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orasida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Xitoy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Yaponiya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Germaniya</a:t>
            </a:r>
            <a:r>
              <a:rPr lang="en-US" sz="1400" dirty="0">
                <a:latin typeface="Arial "/>
              </a:rPr>
              <a:t>, AQSH, </a:t>
            </a:r>
            <a:r>
              <a:rPr lang="en-US" sz="1400" dirty="0" err="1">
                <a:latin typeface="Arial "/>
              </a:rPr>
              <a:t>Koreya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Respublikasi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kabi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yetakchilik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qiladi</a:t>
            </a:r>
            <a:r>
              <a:rPr lang="en-US" sz="1400" dirty="0">
                <a:latin typeface="Arial "/>
              </a:rPr>
              <a:t>. </a:t>
            </a:r>
            <a:r>
              <a:rPr lang="en-US" sz="1400" dirty="0" err="1">
                <a:latin typeface="Arial "/>
              </a:rPr>
              <a:t>Rossiya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smtClean="0">
                <a:latin typeface="Arial "/>
              </a:rPr>
              <a:t>     AQSH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Fransiya</a:t>
            </a:r>
            <a:r>
              <a:rPr lang="en-US" sz="1400" dirty="0">
                <a:latin typeface="Arial "/>
              </a:rPr>
              <a:t>, XXR, </a:t>
            </a:r>
            <a:r>
              <a:rPr lang="en-US" sz="1400" dirty="0" smtClean="0">
                <a:latin typeface="Arial "/>
              </a:rPr>
              <a:t>            </a:t>
            </a:r>
            <a:r>
              <a:rPr lang="en-US" sz="1400" dirty="0" err="1" smtClean="0">
                <a:latin typeface="Arial "/>
              </a:rPr>
              <a:t>Yapo­niya</a:t>
            </a:r>
            <a:r>
              <a:rPr lang="en-US" sz="1400" dirty="0" smtClean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aviaraketa-kosmik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sanoati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rivojlangan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qatoridan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o‘rin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oladi</a:t>
            </a:r>
            <a:r>
              <a:rPr lang="en-US" sz="1400" dirty="0">
                <a:latin typeface="Arial "/>
              </a:rPr>
              <a:t>.</a:t>
            </a:r>
            <a:endParaRPr lang="ru-RU" sz="1400" dirty="0">
              <a:latin typeface="Arial "/>
            </a:endParaRPr>
          </a:p>
        </p:txBody>
      </p:sp>
      <p:pic>
        <p:nvPicPr>
          <p:cNvPr id="5" name="Рисунок 4" descr="http://smolapo.ru/sites/default/files/news/2005/NTTM-05/batm.files/image01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 t="14576" r="107" b="9492"/>
          <a:stretch/>
        </p:blipFill>
        <p:spPr bwMode="auto">
          <a:xfrm>
            <a:off x="3189198" y="542305"/>
            <a:ext cx="2502014" cy="25922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2659" y="8632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 "/>
              </a:rPr>
              <a:t>Avtomobilsozlik</a:t>
            </a:r>
            <a:r>
              <a:rPr lang="en-US" sz="24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"/>
              </a:rPr>
              <a:t>mashinasozlik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5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937"/>
            <a:ext cx="38164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 "/>
              </a:rPr>
              <a:t>Shu </a:t>
            </a:r>
            <a:r>
              <a:rPr lang="en-US" sz="1400" dirty="0" err="1">
                <a:latin typeface="Arial "/>
              </a:rPr>
              <a:t>bilan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birga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ushbu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hududlarda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jahonning</a:t>
            </a:r>
            <a:r>
              <a:rPr lang="en-US" sz="1400" dirty="0">
                <a:latin typeface="Arial "/>
              </a:rPr>
              <a:t> 4 ta </a:t>
            </a:r>
            <a:r>
              <a:rPr lang="en-US" sz="1400" dirty="0" err="1">
                <a:latin typeface="Arial "/>
              </a:rPr>
              <a:t>yirik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markazlari</a:t>
            </a:r>
            <a:r>
              <a:rPr lang="en-US" sz="1400" dirty="0">
                <a:latin typeface="Arial "/>
              </a:rPr>
              <a:t> ham </a:t>
            </a:r>
            <a:r>
              <a:rPr lang="en-US" sz="1400" dirty="0" err="1">
                <a:latin typeface="Arial "/>
              </a:rPr>
              <a:t>shakllangan</a:t>
            </a:r>
            <a:r>
              <a:rPr lang="en-US" sz="1400" dirty="0">
                <a:latin typeface="Arial "/>
              </a:rPr>
              <a:t>. </a:t>
            </a:r>
            <a:r>
              <a:rPr lang="en-US" sz="1400" dirty="0" err="1">
                <a:latin typeface="Arial "/>
              </a:rPr>
              <a:t>Ular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orasida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Shimoliy</a:t>
            </a:r>
            <a:r>
              <a:rPr lang="en-US" sz="1400" dirty="0">
                <a:latin typeface="Arial "/>
              </a:rPr>
              <a:t> Amerika </a:t>
            </a:r>
            <a:r>
              <a:rPr lang="en-US" sz="1400" dirty="0" err="1">
                <a:latin typeface="Arial "/>
              </a:rPr>
              <a:t>mintaqasi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barcha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tarmoqlari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rivojlanganligi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bilan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ajralib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turadi</a:t>
            </a:r>
            <a:r>
              <a:rPr lang="en-US" sz="1400" dirty="0">
                <a:latin typeface="Arial "/>
              </a:rPr>
              <a:t>. </a:t>
            </a:r>
            <a:r>
              <a:rPr lang="en-US" sz="1400" dirty="0" err="1">
                <a:latin typeface="Arial "/>
              </a:rPr>
              <a:t>G‘arbiy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Yevropa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ommaviy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mahsulotlari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ishlab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chiqarishga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ixtisoslashgan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bo‘lsa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Shar­qiy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va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Janubi-sharqiy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Osiyo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an’anaviy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smtClean="0">
                <a:latin typeface="Arial "/>
              </a:rPr>
              <a:t>        </a:t>
            </a:r>
            <a:r>
              <a:rPr lang="en-US" sz="1400" dirty="0" err="1" smtClean="0">
                <a:latin typeface="Arial "/>
              </a:rPr>
              <a:t>mahsulotlari</a:t>
            </a:r>
            <a:r>
              <a:rPr lang="en-US" sz="1400" dirty="0" smtClean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bilan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birga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yuqori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texnologiyaga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asoslangan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fantalab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mahsulotlarni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ishlab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chiqaradi</a:t>
            </a:r>
            <a:r>
              <a:rPr lang="en-US" sz="1400" dirty="0">
                <a:latin typeface="Arial "/>
              </a:rPr>
              <a:t> (radio-</a:t>
            </a:r>
            <a:r>
              <a:rPr lang="en-US" sz="1400" dirty="0" err="1">
                <a:latin typeface="Arial "/>
              </a:rPr>
              <a:t>telemexanika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maishiy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xizmat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texnikasi</a:t>
            </a:r>
            <a:r>
              <a:rPr lang="en-US" sz="1400" dirty="0">
                <a:latin typeface="Arial "/>
              </a:rPr>
              <a:t>). MDH </a:t>
            </a:r>
            <a:r>
              <a:rPr lang="en-US" sz="1400" dirty="0" err="1">
                <a:latin typeface="Arial "/>
              </a:rPr>
              <a:t>davlatlari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mashinasozligida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og‘ir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va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o‘rta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katta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o‘rin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tutadi</a:t>
            </a:r>
            <a:r>
              <a:rPr lang="en-US" sz="1400" dirty="0">
                <a:latin typeface="Arial "/>
              </a:rPr>
              <a:t>.</a:t>
            </a:r>
            <a:endParaRPr lang="ru-RU" sz="1400" dirty="0">
              <a:latin typeface="Arial "/>
            </a:endParaRPr>
          </a:p>
          <a:p>
            <a:pPr algn="just"/>
            <a:r>
              <a:rPr lang="ru-RU" sz="1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Загрязнение окружающей среды и экологические проблемы Япо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6" descr="Металлургическая база Китая — Мегаобучал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Население и политическая карта Северной Амери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Карта (Географический атлас для учителей средней школы)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" t="4427" r="9752" b="6901"/>
          <a:stretch/>
        </p:blipFill>
        <p:spPr bwMode="auto">
          <a:xfrm>
            <a:off x="3819666" y="143442"/>
            <a:ext cx="1874788" cy="128835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4" descr="Физическая карта Западной Европы ﻿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666" y="1656751"/>
            <a:ext cx="1874788" cy="132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48" y="589596"/>
            <a:ext cx="3032076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en-US" sz="1400" dirty="0" err="1" smtClean="0">
                <a:latin typeface="Arial "/>
              </a:rPr>
              <a:t>Shar­qiy</a:t>
            </a:r>
            <a:r>
              <a:rPr lang="en-US" sz="1400" dirty="0" smtClean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va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Janubi-sharqiy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Osiyo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davlatlari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an’anaviy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 smtClean="0">
                <a:latin typeface="Arial "/>
              </a:rPr>
              <a:t>mahsulotlari</a:t>
            </a:r>
            <a:r>
              <a:rPr lang="en-US" sz="1400" dirty="0" smtClean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bilan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birga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yuqori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texnologiyaga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asoslangan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fantalab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mahsulotlarni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ishlab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chiqaradi</a:t>
            </a:r>
            <a:r>
              <a:rPr lang="en-US" sz="1400" dirty="0">
                <a:latin typeface="Arial "/>
              </a:rPr>
              <a:t> (radio-</a:t>
            </a:r>
            <a:r>
              <a:rPr lang="en-US" sz="1400" dirty="0" err="1">
                <a:latin typeface="Arial "/>
              </a:rPr>
              <a:t>telemexanika</a:t>
            </a:r>
            <a:r>
              <a:rPr lang="en-US" sz="1400" dirty="0">
                <a:latin typeface="Arial "/>
              </a:rPr>
              <a:t>, </a:t>
            </a:r>
            <a:r>
              <a:rPr lang="en-US" sz="1400" dirty="0" err="1">
                <a:latin typeface="Arial "/>
              </a:rPr>
              <a:t>maishiy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xizmat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texnikasi</a:t>
            </a:r>
            <a:r>
              <a:rPr lang="en-US" sz="1400" dirty="0">
                <a:latin typeface="Arial "/>
              </a:rPr>
              <a:t>). </a:t>
            </a:r>
            <a:r>
              <a:rPr lang="en-US" sz="1400" dirty="0" smtClean="0">
                <a:latin typeface="Arial "/>
              </a:rPr>
              <a:t>      MDH </a:t>
            </a:r>
            <a:r>
              <a:rPr lang="en-US" sz="1400" dirty="0" err="1">
                <a:latin typeface="Arial "/>
              </a:rPr>
              <a:t>davlatlari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mashinasozligida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og‘ir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va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o‘rta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mashinasozlik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katta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o‘rin</a:t>
            </a:r>
            <a:r>
              <a:rPr lang="en-US" sz="1400" dirty="0">
                <a:latin typeface="Arial "/>
              </a:rPr>
              <a:t> </a:t>
            </a:r>
            <a:r>
              <a:rPr lang="en-US" sz="1400" dirty="0" err="1">
                <a:latin typeface="Arial "/>
              </a:rPr>
              <a:t>tutadi</a:t>
            </a:r>
            <a:r>
              <a:rPr lang="en-US" sz="1200" dirty="0">
                <a:latin typeface="Arial "/>
              </a:rPr>
              <a:t>.</a:t>
            </a:r>
            <a:endParaRPr lang="ru-RU" sz="1200" dirty="0">
              <a:latin typeface="Arial "/>
            </a:endParaRPr>
          </a:p>
          <a:p>
            <a:pPr algn="just"/>
            <a:r>
              <a:rPr lang="ru-RU" sz="105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050" b="1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 descr="Загрязнение окружающей среды и экологические проблемы Япо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6" descr="Металлургическая база Китая — Мегаобучал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Население и политическая карта Северной Амери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Юго-Восточная Азия превращается в безжизненную пустыню: Мир: Lent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24" y="622320"/>
            <a:ext cx="2493779" cy="119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остсоветское пространство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852" y="1873631"/>
            <a:ext cx="2536675" cy="119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раснодарский край, Новороссийск, производство, обувь, легкая промышленнос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618742"/>
            <a:ext cx="1697145" cy="118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995268" y="84126"/>
            <a:ext cx="3572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Yengil</a:t>
            </a:r>
            <a:r>
              <a:rPr lang="en-US" sz="2400" dirty="0"/>
              <a:t> </a:t>
            </a:r>
            <a:r>
              <a:rPr lang="en-US" sz="2400" dirty="0" err="1"/>
              <a:t>sanoat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818" y="550855"/>
            <a:ext cx="30741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Центр испытаний продукции легкой промышленности появится в Ро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205" y="1920163"/>
            <a:ext cx="1705080" cy="118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Легкое производство – ТОП-35 бизнес-идей мини производства для малого  бизнеса — Ульяновск сегодня — городская газе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06" y="1954511"/>
            <a:ext cx="2163962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63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5773340" cy="4455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150367" y="-1967"/>
            <a:ext cx="5472607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30"/>
              </a:spcBef>
            </a:pPr>
            <a:r>
              <a:rPr lang="en-US" sz="2800" dirty="0" err="1"/>
              <a:t>Yengil</a:t>
            </a:r>
            <a:r>
              <a:rPr lang="en-US" sz="2800" dirty="0"/>
              <a:t> </a:t>
            </a:r>
            <a:r>
              <a:rPr lang="en-US" sz="2800" dirty="0" err="1"/>
              <a:t>sanoat</a:t>
            </a:r>
            <a:endParaRPr sz="28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93763" y="1719263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239" y="614313"/>
            <a:ext cx="540060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indent="215900" algn="just">
              <a:lnSpc>
                <a:spcPts val="149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600" dirty="0" err="1">
                <a:latin typeface="Arial "/>
              </a:rPr>
              <a:t>Yengil</a:t>
            </a:r>
            <a:r>
              <a:rPr lang="en-US" sz="1600" dirty="0">
                <a:latin typeface="Arial "/>
              </a:rPr>
              <a:t> </a:t>
            </a:r>
            <a:r>
              <a:rPr lang="en-US" sz="1600" dirty="0" err="1" smtClean="0">
                <a:latin typeface="Arial "/>
              </a:rPr>
              <a:t>sanoatning</a:t>
            </a:r>
            <a:r>
              <a:rPr lang="en-US" sz="1600" dirty="0" smtClean="0">
                <a:latin typeface="Arial 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xomashyosi</a:t>
            </a:r>
            <a:r>
              <a:rPr lang="en-US" sz="1600" dirty="0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mahsulotlaridan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Xomashyo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mehnat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resurslari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omillari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tarmoq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rivojlanishida</a:t>
            </a:r>
            <a:r>
              <a:rPr lang="en-US" sz="1600" dirty="0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sanoatda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yetakchi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to‘qimachilik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tikuvchilik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charm-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poyabzal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tarmoqlari</a:t>
            </a:r>
            <a:r>
              <a:rPr lang="en-US" sz="1600" dirty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1600" dirty="0" smtClean="0">
                <a:solidFill>
                  <a:srgbClr val="000000"/>
                </a:solidFill>
                <a:latin typeface="Arial 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"/>
              <a:ea typeface="Times New Roman" panose="02020603050405020304" pitchFamily="18" charset="0"/>
            </a:endParaRPr>
          </a:p>
        </p:txBody>
      </p:sp>
      <p:pic>
        <p:nvPicPr>
          <p:cNvPr id="12290" name="Picture 2" descr="Особенности текстильной промышленности | Промышленность. Отрасли  промышлен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60" y="1814872"/>
            <a:ext cx="2590279" cy="131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Узбекистан предложил Афганистану помощь в восстановлении текстильной  промышлен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071" y="1797094"/>
            <a:ext cx="2592349" cy="134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6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995268" y="84126"/>
            <a:ext cx="3572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To‘qimachilik</a:t>
            </a:r>
            <a:r>
              <a:rPr lang="en-US" sz="2400" dirty="0"/>
              <a:t> </a:t>
            </a:r>
            <a:r>
              <a:rPr lang="en-US" sz="2400" dirty="0" err="1"/>
              <a:t>sanoati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141" y="513680"/>
            <a:ext cx="23337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sa­babli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tolalardan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Титан и его спла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В Узбекистане будут выдавать Skills-паспор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53" y="588630"/>
            <a:ext cx="3168352" cy="12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Где выращивают хлопок - хлопковое волокно для производства одежды,  постельного белья, домашнего текстил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52" y="1852508"/>
            <a:ext cx="3168353" cy="123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8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995268" y="84126"/>
            <a:ext cx="3572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To‘qimachilik</a:t>
            </a:r>
            <a:r>
              <a:rPr lang="en-US" sz="2400" dirty="0"/>
              <a:t> </a:t>
            </a:r>
            <a:r>
              <a:rPr lang="en-US" sz="2400" dirty="0" err="1"/>
              <a:t>sanoati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141" y="592816"/>
            <a:ext cx="3074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matolar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Титан и его спла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Синтетические волок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61" y="1546923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Слова на букву В Волокна синтетические стеклянные текстильные триацетатные  углеродные химические штапельные Волокнистость металла Волокниты Волокно  Волокноотделитель Волокноотделительная маш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80" y="588630"/>
            <a:ext cx="2442945" cy="24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53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6795" y="1766441"/>
            <a:ext cx="1758707" cy="134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0" y="84126"/>
            <a:ext cx="5765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818" y="550855"/>
            <a:ext cx="5522386" cy="1767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52413">
              <a:spcBef>
                <a:spcPts val="110"/>
              </a:spcBef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415">
              <a:spcBef>
                <a:spcPts val="110"/>
              </a:spcBef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 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ru-RU" spc="1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7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0085" cy="5161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0732" y="152216"/>
            <a:ext cx="3528392" cy="26096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600" spc="5" dirty="0" err="1" smtClean="0"/>
              <a:t>O‘tilgan</a:t>
            </a:r>
            <a:r>
              <a:rPr lang="en-US" sz="1600" spc="5" dirty="0" smtClean="0"/>
              <a:t> </a:t>
            </a:r>
            <a:r>
              <a:rPr lang="en-US" sz="1600" spc="5" dirty="0" err="1" smtClean="0"/>
              <a:t>manzuni</a:t>
            </a:r>
            <a:r>
              <a:rPr lang="en-US" sz="1600" spc="5" dirty="0" smtClean="0"/>
              <a:t> </a:t>
            </a:r>
            <a:r>
              <a:rPr lang="en-US" sz="1600" spc="5" dirty="0" err="1" smtClean="0"/>
              <a:t>takrorlash</a:t>
            </a:r>
            <a:endParaRPr sz="1600" dirty="0"/>
          </a:p>
        </p:txBody>
      </p:sp>
      <p:sp>
        <p:nvSpPr>
          <p:cNvPr id="14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146596" y="2"/>
            <a:ext cx="512666" cy="480572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782" y="2762692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Xitoy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,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Yaponiya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Hindiston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,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Rossiya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,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Koreya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Respublikasi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.</a:t>
            </a:r>
            <a:endParaRPr lang="ru-RU" sz="1400" b="1" dirty="0">
              <a:solidFill>
                <a:srgbClr val="00B050"/>
              </a:solidFill>
              <a:latin typeface="Arial 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3548" y="510238"/>
            <a:ext cx="5979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1.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Metallurgiya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majmuasi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sanoatning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qanday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tarmog‘i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hisoblanadi</a:t>
            </a:r>
            <a:r>
              <a:rPr lang="ru-RU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?</a:t>
            </a:r>
            <a:r>
              <a:rPr lang="en-US" sz="1400" b="1" dirty="0">
                <a:solidFill>
                  <a:srgbClr val="00206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588" y="777129"/>
            <a:ext cx="56277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Tayanch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tarmog‘laridan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biri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bo‘lib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rudalarni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qazib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oluvchi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ularni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boyituvchi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metall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va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metall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qotishmalarga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ishlov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beruvchi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soha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hisoblanadi</a:t>
            </a:r>
            <a:r>
              <a:rPr lang="en-US" sz="1400" b="1" dirty="0">
                <a:solidFill>
                  <a:srgbClr val="00B050"/>
                </a:solidFill>
                <a:latin typeface="Arial 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518088"/>
            <a:ext cx="5702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 "/>
              </a:rPr>
              <a:t>2.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Mazkur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majmua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nechta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 "/>
              </a:rPr>
              <a:t>mustaqil</a:t>
            </a:r>
            <a:r>
              <a:rPr lang="en-US" sz="1400" b="1" dirty="0" smtClean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tarmoqga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 "/>
              </a:rPr>
              <a:t>bo‘linadi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?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993" y="1763032"/>
            <a:ext cx="59532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Foydalanadigan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xomashyo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va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ishlab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chiqaradigan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mahsulotlar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xususiyatlariga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ko‘ra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ikki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mustaqil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tarmoqqa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-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qora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va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rangli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B050"/>
                </a:solidFill>
                <a:latin typeface="Arial "/>
              </a:rPr>
              <a:t>metallurgiyaga</a:t>
            </a:r>
            <a:r>
              <a:rPr lang="en-US" sz="1400" b="1" dirty="0">
                <a:solidFill>
                  <a:srgbClr val="00B050"/>
                </a:solidFill>
                <a:latin typeface="Arial "/>
              </a:rPr>
              <a:t> </a:t>
            </a:r>
            <a:r>
              <a:rPr lang="en-US" sz="1400" b="1" dirty="0" err="1" smtClean="0">
                <a:solidFill>
                  <a:srgbClr val="00B050"/>
                </a:solidFill>
                <a:latin typeface="Arial "/>
              </a:rPr>
              <a:t>bo‘linadi</a:t>
            </a:r>
            <a:r>
              <a:rPr lang="en-US" sz="1400" b="1" dirty="0" smtClean="0">
                <a:solidFill>
                  <a:srgbClr val="00B050"/>
                </a:solidFill>
                <a:latin typeface="Arial "/>
              </a:rPr>
              <a:t>.</a:t>
            </a:r>
            <a:endParaRPr lang="ru-RU" sz="1400" b="1" dirty="0">
              <a:solidFill>
                <a:srgbClr val="00B050"/>
              </a:solidFill>
              <a:latin typeface="Arial 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12" y="2460810"/>
            <a:ext cx="5407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 "/>
              </a:rPr>
              <a:t>3.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Qora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metallurgiya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sanoatining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yetakchi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 "/>
              </a:rPr>
              <a:t>davlatlari</a:t>
            </a:r>
            <a:r>
              <a:rPr lang="en-US" sz="1400" b="1" dirty="0">
                <a:solidFill>
                  <a:srgbClr val="002060"/>
                </a:solidFill>
                <a:latin typeface="Arial "/>
              </a:rPr>
              <a:t>? 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7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2">
            <a:extLst>
              <a:ext uri="{FF2B5EF4-FFF2-40B4-BE49-F238E27FC236}">
                <a16:creationId xmlns="" xmlns:a16="http://schemas.microsoft.com/office/drawing/2014/main" id="{73774CD0-5826-437E-BFD7-606B97E803E3}"/>
              </a:ext>
            </a:extLst>
          </p:cNvPr>
          <p:cNvSpPr/>
          <p:nvPr/>
        </p:nvSpPr>
        <p:spPr>
          <a:xfrm>
            <a:off x="691399" y="744227"/>
            <a:ext cx="2068028" cy="903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: Shape 85">
            <a:extLst>
              <a:ext uri="{FF2B5EF4-FFF2-40B4-BE49-F238E27FC236}">
                <a16:creationId xmlns="" xmlns:a16="http://schemas.microsoft.com/office/drawing/2014/main" id="{9E92DBE7-1FA5-446E-9009-308AB169F425}"/>
              </a:ext>
            </a:extLst>
          </p:cNvPr>
          <p:cNvSpPr/>
          <p:nvPr/>
        </p:nvSpPr>
        <p:spPr>
          <a:xfrm>
            <a:off x="208232" y="905386"/>
            <a:ext cx="482009" cy="631472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endParaRPr lang="en-U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A78B08A-67FD-404D-A2EB-944DAE0839B7}"/>
              </a:ext>
            </a:extLst>
          </p:cNvPr>
          <p:cNvSpPr txBox="1"/>
          <p:nvPr/>
        </p:nvSpPr>
        <p:spPr>
          <a:xfrm>
            <a:off x="286788" y="970916"/>
            <a:ext cx="452381" cy="4001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2600" dirty="0" smtClean="0">
                <a:solidFill>
                  <a:schemeClr val="bg1"/>
                </a:solidFill>
              </a:rPr>
              <a:t>1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1" name="Rectangle 82">
            <a:extLst>
              <a:ext uri="{FF2B5EF4-FFF2-40B4-BE49-F238E27FC236}">
                <a16:creationId xmlns="" xmlns:a16="http://schemas.microsoft.com/office/drawing/2014/main" id="{375C7A3F-21E7-40AD-A7B7-5EBFB3A1E210}"/>
              </a:ext>
            </a:extLst>
          </p:cNvPr>
          <p:cNvSpPr/>
          <p:nvPr/>
        </p:nvSpPr>
        <p:spPr>
          <a:xfrm>
            <a:off x="3386956" y="791093"/>
            <a:ext cx="2232247" cy="809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Freeform: Shape 85">
            <a:extLst>
              <a:ext uri="{FF2B5EF4-FFF2-40B4-BE49-F238E27FC236}">
                <a16:creationId xmlns="" xmlns:a16="http://schemas.microsoft.com/office/drawing/2014/main" id="{2A834A8B-4ED5-4F84-9ABF-5255D0D1FAF8}"/>
              </a:ext>
            </a:extLst>
          </p:cNvPr>
          <p:cNvSpPr/>
          <p:nvPr/>
        </p:nvSpPr>
        <p:spPr>
          <a:xfrm>
            <a:off x="2914389" y="880027"/>
            <a:ext cx="482009" cy="631472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endParaRPr lang="en-US" sz="26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49724D5-39DF-4A7C-938C-90DF17ECBB1A}"/>
              </a:ext>
            </a:extLst>
          </p:cNvPr>
          <p:cNvSpPr txBox="1"/>
          <p:nvPr/>
        </p:nvSpPr>
        <p:spPr>
          <a:xfrm>
            <a:off x="2924482" y="949481"/>
            <a:ext cx="452381" cy="4368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2800" dirty="0" smtClean="0">
                <a:solidFill>
                  <a:schemeClr val="bg1"/>
                </a:solidFill>
              </a:rPr>
              <a:t>2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object 2"/>
          <p:cNvSpPr/>
          <p:nvPr/>
        </p:nvSpPr>
        <p:spPr>
          <a:xfrm>
            <a:off x="5715" y="0"/>
            <a:ext cx="5760085" cy="44934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dirty="0"/>
              <a:t> </a:t>
            </a:r>
            <a:r>
              <a:rPr lang="en-US" dirty="0" smtClean="0"/>
              <a:t>                                        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REJA: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82">
            <a:extLst>
              <a:ext uri="{FF2B5EF4-FFF2-40B4-BE49-F238E27FC236}">
                <a16:creationId xmlns="" xmlns:a16="http://schemas.microsoft.com/office/drawing/2014/main" id="{0E6523CA-AA02-4EBA-9901-F3310829A459}"/>
              </a:ext>
            </a:extLst>
          </p:cNvPr>
          <p:cNvSpPr/>
          <p:nvPr/>
        </p:nvSpPr>
        <p:spPr>
          <a:xfrm>
            <a:off x="852979" y="2172946"/>
            <a:ext cx="1447405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Freeform: Shape 85">
            <a:extLst>
              <a:ext uri="{FF2B5EF4-FFF2-40B4-BE49-F238E27FC236}">
                <a16:creationId xmlns="" xmlns:a16="http://schemas.microsoft.com/office/drawing/2014/main" id="{E38B5593-EB50-4B54-BF93-9D6C0B928144}"/>
              </a:ext>
            </a:extLst>
          </p:cNvPr>
          <p:cNvSpPr/>
          <p:nvPr/>
        </p:nvSpPr>
        <p:spPr>
          <a:xfrm>
            <a:off x="370970" y="2119863"/>
            <a:ext cx="482009" cy="631472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endParaRPr lang="en-US" sz="1100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A78B08A-67FD-404D-A2EB-944DAE0839B7}"/>
              </a:ext>
            </a:extLst>
          </p:cNvPr>
          <p:cNvSpPr txBox="1"/>
          <p:nvPr/>
        </p:nvSpPr>
        <p:spPr>
          <a:xfrm>
            <a:off x="343075" y="2224919"/>
            <a:ext cx="452381" cy="4001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2600" dirty="0" smtClean="0">
                <a:solidFill>
                  <a:schemeClr val="bg1"/>
                </a:solidFill>
              </a:rPr>
              <a:t>3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14" name="Freeform: Shape 85">
            <a:extLst>
              <a:ext uri="{FF2B5EF4-FFF2-40B4-BE49-F238E27FC236}">
                <a16:creationId xmlns="" xmlns:a16="http://schemas.microsoft.com/office/drawing/2014/main" id="{E38B5593-EB50-4B54-BF93-9D6C0B928144}"/>
              </a:ext>
            </a:extLst>
          </p:cNvPr>
          <p:cNvSpPr/>
          <p:nvPr/>
        </p:nvSpPr>
        <p:spPr>
          <a:xfrm>
            <a:off x="2904947" y="2119863"/>
            <a:ext cx="482009" cy="631472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endParaRPr lang="en-US" sz="1100" dirty="0"/>
          </a:p>
        </p:txBody>
      </p:sp>
      <p:sp>
        <p:nvSpPr>
          <p:cNvPr id="15" name="Rectangle 82">
            <a:extLst>
              <a:ext uri="{FF2B5EF4-FFF2-40B4-BE49-F238E27FC236}">
                <a16:creationId xmlns="" xmlns:a16="http://schemas.microsoft.com/office/drawing/2014/main" id="{0E6523CA-AA02-4EBA-9901-F3310829A459}"/>
              </a:ext>
            </a:extLst>
          </p:cNvPr>
          <p:cNvSpPr/>
          <p:nvPr/>
        </p:nvSpPr>
        <p:spPr>
          <a:xfrm>
            <a:off x="3396398" y="2197246"/>
            <a:ext cx="187682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47" tIns="21623" rIns="43247" bIns="21623"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A78B08A-67FD-404D-A2EB-944DAE0839B7}"/>
              </a:ext>
            </a:extLst>
          </p:cNvPr>
          <p:cNvSpPr txBox="1"/>
          <p:nvPr/>
        </p:nvSpPr>
        <p:spPr>
          <a:xfrm>
            <a:off x="2944017" y="2208798"/>
            <a:ext cx="452381" cy="4001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26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2548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290612" y="0"/>
            <a:ext cx="531661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2000" dirty="0" err="1"/>
              <a:t>Mashinasozlik</a:t>
            </a:r>
            <a:endParaRPr lang="en-US" sz="20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9667" y="527634"/>
            <a:ext cx="23068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7" y="567194"/>
            <a:ext cx="3240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 "/>
              </a:rPr>
              <a:t>Mashinasozlik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sanoatining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asosiy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vazifasi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iqtisodiyotning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hamma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sohalarini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mashina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va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asbob-uskunalar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bilan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ta’minlashdan</a:t>
            </a:r>
            <a:r>
              <a:rPr lang="en-US" sz="2400" dirty="0">
                <a:latin typeface="Arial "/>
              </a:rPr>
              <a:t> </a:t>
            </a:r>
            <a:r>
              <a:rPr lang="en-US" sz="2400" dirty="0" err="1">
                <a:latin typeface="Arial "/>
              </a:rPr>
              <a:t>iborat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3074" name="Picture 2" descr="Final assembly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64" y="1941785"/>
            <a:ext cx="214826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akville Assemb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63" y="614313"/>
            <a:ext cx="214826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8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9252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596" y="585236"/>
            <a:ext cx="35283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15900" algn="just">
              <a:spcBef>
                <a:spcPts val="1200"/>
              </a:spcBef>
              <a:spcAft>
                <a:spcPts val="0"/>
              </a:spcAft>
            </a:pPr>
            <a:r>
              <a:rPr lang="en-US" sz="2000" dirty="0" err="1">
                <a:latin typeface="Arial "/>
              </a:rPr>
              <a:t>Mashinasozlik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majmuasi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korxonalarining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hududiy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joylashuvida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bir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qator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omillarning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ta’siri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mavjud</a:t>
            </a:r>
            <a:r>
              <a:rPr lang="en-US" sz="2000" dirty="0">
                <a:latin typeface="Arial "/>
              </a:rPr>
              <a:t>. </a:t>
            </a:r>
            <a:r>
              <a:rPr lang="en-US" sz="2000" dirty="0" err="1">
                <a:latin typeface="Arial "/>
              </a:rPr>
              <a:t>Ko‘pgina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tarmoqlarda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bo‘lgani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kabi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mehnat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resursi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omili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korxonalar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joylashuvida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ahamiyatli</a:t>
            </a:r>
            <a:r>
              <a:rPr lang="en-US" sz="2000" dirty="0">
                <a:latin typeface="Arial "/>
              </a:rPr>
              <a:t> </a:t>
            </a:r>
            <a:r>
              <a:rPr lang="en-US" sz="2000" dirty="0" err="1">
                <a:latin typeface="Arial "/>
              </a:rPr>
              <a:t>hisoblanadi</a:t>
            </a:r>
            <a:r>
              <a:rPr lang="en-US" sz="2000" dirty="0">
                <a:latin typeface="Arial "/>
              </a:rPr>
              <a:t>.</a:t>
            </a:r>
            <a:endParaRPr lang="ru-RU" sz="2000" dirty="0">
              <a:latin typeface="Arial "/>
              <a:ea typeface="Times New Roman" panose="02020603050405020304" pitchFamily="18" charset="0"/>
            </a:endParaRPr>
          </a:p>
        </p:txBody>
      </p:sp>
      <p:pic>
        <p:nvPicPr>
          <p:cNvPr id="4100" name="Picture 4" descr="https://upload.wikimedia.org/wikipedia/commons/thumb/d/d9/Rostekh2018.jpeg/800px-Rostekh201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8" y="587797"/>
            <a:ext cx="194421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26716" y="-32406"/>
            <a:ext cx="3525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 "/>
              </a:rPr>
              <a:t>Mashinasozlik</a:t>
            </a:r>
            <a:r>
              <a:rPr lang="en-US" sz="24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"/>
              </a:rPr>
              <a:t>majmuasi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18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000" dirty="0">
              <a:solidFill>
                <a:schemeClr val="bg1"/>
              </a:solidFill>
              <a:latin typeface="Arial 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589" y="614457"/>
            <a:ext cx="36003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 "/>
              </a:rPr>
              <a:t> FTI </a:t>
            </a:r>
            <a:r>
              <a:rPr lang="en-US" dirty="0" err="1">
                <a:latin typeface="Arial "/>
              </a:rPr>
              <a:t>davrida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jahon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mashinasozligi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fantalab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tarmoqlardan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biriga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aylandi</a:t>
            </a:r>
            <a:r>
              <a:rPr lang="en-US" dirty="0">
                <a:latin typeface="Arial "/>
              </a:rPr>
              <a:t>. </a:t>
            </a:r>
            <a:r>
              <a:rPr lang="en-US" dirty="0" err="1">
                <a:latin typeface="Arial "/>
              </a:rPr>
              <a:t>Natijada</a:t>
            </a:r>
            <a:r>
              <a:rPr lang="en-US" dirty="0">
                <a:latin typeface="Arial "/>
              </a:rPr>
              <a:t>, </a:t>
            </a:r>
            <a:r>
              <a:rPr lang="en-US" dirty="0" err="1">
                <a:latin typeface="Arial "/>
              </a:rPr>
              <a:t>tarmoqning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zamonaviy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sohalari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tez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rivojlana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boshladi</a:t>
            </a:r>
            <a:r>
              <a:rPr lang="en-US" dirty="0">
                <a:latin typeface="Arial "/>
              </a:rPr>
              <a:t>. Shu </a:t>
            </a:r>
            <a:r>
              <a:rPr lang="en-US" dirty="0" err="1">
                <a:latin typeface="Arial "/>
              </a:rPr>
              <a:t>bilan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birga</a:t>
            </a:r>
            <a:r>
              <a:rPr lang="en-US" dirty="0">
                <a:latin typeface="Arial "/>
              </a:rPr>
              <a:t> </a:t>
            </a:r>
            <a:r>
              <a:rPr lang="en-US" dirty="0" smtClean="0">
                <a:latin typeface="Arial "/>
              </a:rPr>
              <a:t>transport, </a:t>
            </a:r>
            <a:r>
              <a:rPr lang="en-US" dirty="0" err="1" smtClean="0">
                <a:latin typeface="Arial "/>
              </a:rPr>
              <a:t>iste’mol</a:t>
            </a:r>
            <a:r>
              <a:rPr lang="en-US" dirty="0" smtClean="0">
                <a:latin typeface="Arial "/>
              </a:rPr>
              <a:t>, </a:t>
            </a:r>
            <a:r>
              <a:rPr lang="en-US" dirty="0" err="1">
                <a:latin typeface="Arial "/>
              </a:rPr>
              <a:t>xomashyo</a:t>
            </a:r>
            <a:r>
              <a:rPr lang="en-US" dirty="0">
                <a:latin typeface="Arial "/>
              </a:rPr>
              <a:t> </a:t>
            </a:r>
            <a:r>
              <a:rPr lang="en-US" dirty="0" err="1" smtClean="0">
                <a:latin typeface="Arial "/>
              </a:rPr>
              <a:t>omillari</a:t>
            </a:r>
            <a:r>
              <a:rPr lang="en-US" dirty="0" smtClean="0">
                <a:latin typeface="Arial "/>
              </a:rPr>
              <a:t> </a:t>
            </a:r>
            <a:r>
              <a:rPr lang="en-US" dirty="0" err="1">
                <a:latin typeface="Arial "/>
              </a:rPr>
              <a:t>ta’siri</a:t>
            </a:r>
            <a:r>
              <a:rPr lang="en-US" dirty="0">
                <a:latin typeface="Arial "/>
              </a:rPr>
              <a:t> ham </a:t>
            </a:r>
            <a:r>
              <a:rPr lang="en-US" dirty="0" err="1">
                <a:latin typeface="Arial "/>
              </a:rPr>
              <a:t>mashinasozlik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korxonalarining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hududiy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joylashuvida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e’tiborga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olinadi</a:t>
            </a:r>
            <a:r>
              <a:rPr lang="en-US" dirty="0">
                <a:latin typeface="Arial "/>
              </a:rPr>
              <a:t>.</a:t>
            </a:r>
            <a:endParaRPr lang="ru-RU" dirty="0">
              <a:latin typeface="Arial "/>
            </a:endParaRPr>
          </a:p>
        </p:txBody>
      </p:sp>
      <p:pic>
        <p:nvPicPr>
          <p:cNvPr id="5122" name="Picture 2" descr="Где найти каталог металлургических заводов России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7" y="614457"/>
            <a:ext cx="1944217" cy="24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88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269" y="580048"/>
            <a:ext cx="31046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tarmoqlarni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jamlaydi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kemasozlik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Судоходство в Арктике – баланс между надежностью и экологичностью |  PRO-ARC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948" y="580048"/>
            <a:ext cx="2304256" cy="125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Автомобилестроение | DAIFUK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948" y="1860808"/>
            <a:ext cx="2304256" cy="127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Аэрокосмическая техник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Аэрокосмическая техник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33" y="1262385"/>
            <a:ext cx="1872771" cy="185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Элтехпром Узбекистана в 2022 году намерен довести экспорт до $ 500  миллионов - Новости Узбекистана сегодня: nuz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587" y="1251631"/>
            <a:ext cx="1656184" cy="185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612" y="570222"/>
            <a:ext cx="5452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Aviakosmik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8" name="Picture 10" descr="Россия: сможет ли российская электроника потеснить иностранных гигантов? |  Eurasia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69" y="1251631"/>
            <a:ext cx="1996318" cy="18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1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0"/>
            <a:ext cx="576580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356" y="530683"/>
            <a:ext cx="2659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 "/>
              </a:rPr>
              <a:t>Kemasozlik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tarmog‘i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mahsulotlari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dengiz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transportida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xalqaro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yuklarni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tashishda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katta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ahamiyatga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ega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bo‘lib</a:t>
            </a:r>
            <a:r>
              <a:rPr lang="en-US" dirty="0">
                <a:latin typeface="Arial "/>
              </a:rPr>
              <a:t>, </a:t>
            </a:r>
            <a:r>
              <a:rPr lang="en-US" dirty="0" err="1">
                <a:latin typeface="Arial "/>
              </a:rPr>
              <a:t>Yaponiya</a:t>
            </a:r>
            <a:r>
              <a:rPr lang="en-US" dirty="0">
                <a:latin typeface="Arial "/>
              </a:rPr>
              <a:t>, </a:t>
            </a:r>
            <a:r>
              <a:rPr lang="en-US" dirty="0" err="1">
                <a:latin typeface="Arial "/>
              </a:rPr>
              <a:t>Koreya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Respublikasi</a:t>
            </a:r>
            <a:r>
              <a:rPr lang="en-US" dirty="0">
                <a:latin typeface="Arial "/>
              </a:rPr>
              <a:t>, </a:t>
            </a:r>
            <a:r>
              <a:rPr lang="en-US" dirty="0" err="1">
                <a:latin typeface="Arial "/>
              </a:rPr>
              <a:t>Xitoy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ushbu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sohaning</a:t>
            </a:r>
            <a:r>
              <a:rPr lang="en-US" dirty="0">
                <a:latin typeface="Arial "/>
              </a:rPr>
              <a:t> </a:t>
            </a:r>
            <a:r>
              <a:rPr lang="en-US" dirty="0" err="1">
                <a:latin typeface="Arial "/>
              </a:rPr>
              <a:t>yetakchilari</a:t>
            </a:r>
            <a:r>
              <a:rPr lang="en-US" dirty="0">
                <a:latin typeface="Arial "/>
              </a:rPr>
              <a:t> </a:t>
            </a:r>
            <a:r>
              <a:rPr lang="en-US" dirty="0" err="1" smtClean="0">
                <a:latin typeface="Arial "/>
              </a:rPr>
              <a:t>hisoblanadi</a:t>
            </a:r>
            <a:r>
              <a:rPr lang="en-US" dirty="0" smtClean="0">
                <a:latin typeface="Arial "/>
              </a:rPr>
              <a:t>.</a:t>
            </a:r>
            <a:endParaRPr lang="ru-RU" dirty="0">
              <a:latin typeface="Arial "/>
            </a:endParaRPr>
          </a:p>
        </p:txBody>
      </p:sp>
      <p:pic>
        <p:nvPicPr>
          <p:cNvPr id="8194" name="Picture 2" descr="Карта Японии на русском языке с городами - AnnaMap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73" y="670728"/>
            <a:ext cx="1634449" cy="109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осток в средние века. Карта 6. Корея в VII в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60" y="608501"/>
            <a:ext cx="1333453" cy="250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ы Китая глазами жителей разных провинций — Магазе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359" y="1871120"/>
            <a:ext cx="1634449" cy="109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1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7472</TotalTime>
  <Words>566</Words>
  <Application>Microsoft Office PowerPoint</Application>
  <PresentationFormat>Произвольный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</vt:lpstr>
      <vt:lpstr>Calibri</vt:lpstr>
      <vt:lpstr>Courier New</vt:lpstr>
      <vt:lpstr>Times New Roman</vt:lpstr>
      <vt:lpstr>Wingdings</vt:lpstr>
      <vt:lpstr>Office Theme</vt:lpstr>
      <vt:lpstr>Geografiya</vt:lpstr>
      <vt:lpstr>O‘tilgan manzuni takrorlash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Yengil sanoat</vt:lpstr>
      <vt:lpstr>Yengil sanoat</vt:lpstr>
      <vt:lpstr>To‘qimachilik sanoati</vt:lpstr>
      <vt:lpstr>To‘qimachilik sanoati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412</cp:revision>
  <dcterms:created xsi:type="dcterms:W3CDTF">2020-04-09T07:32:19Z</dcterms:created>
  <dcterms:modified xsi:type="dcterms:W3CDTF">2020-11-10T04:59:46Z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