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2" r:id="rId2"/>
    <p:sldId id="348" r:id="rId3"/>
    <p:sldId id="335" r:id="rId4"/>
    <p:sldId id="289" r:id="rId5"/>
    <p:sldId id="326" r:id="rId6"/>
    <p:sldId id="329" r:id="rId7"/>
    <p:sldId id="332" r:id="rId8"/>
    <p:sldId id="349" r:id="rId9"/>
    <p:sldId id="331" r:id="rId10"/>
    <p:sldId id="333" r:id="rId11"/>
    <p:sldId id="258" r:id="rId12"/>
    <p:sldId id="350" r:id="rId13"/>
    <p:sldId id="293" r:id="rId14"/>
    <p:sldId id="337" r:id="rId15"/>
    <p:sldId id="338" r:id="rId16"/>
    <p:sldId id="351" r:id="rId17"/>
    <p:sldId id="345" r:id="rId1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41FC2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849" autoAdjust="0"/>
  </p:normalViewPr>
  <p:slideViewPr>
    <p:cSldViewPr>
      <p:cViewPr varScale="1">
        <p:scale>
          <a:sx n="135" d="100"/>
          <a:sy n="135" d="100"/>
        </p:scale>
        <p:origin x="63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ACBD9-36D8-462F-A7AB-FD7B9195567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A53CF-DDFA-4E42-ADFB-0073EAAC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4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58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11" y="720763"/>
            <a:ext cx="1824355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81518" y="1056309"/>
            <a:ext cx="2621915" cy="1034415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4" y="1342199"/>
            <a:ext cx="1611071" cy="433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488" y="982370"/>
            <a:ext cx="3978823" cy="163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6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1300" y="217906"/>
            <a:ext cx="2390140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00" spc="5" dirty="0" err="1" smtClean="0"/>
              <a:t>Geografiya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474330" y="1141073"/>
            <a:ext cx="4575724" cy="150425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spcBef>
                <a:spcPts val="110"/>
              </a:spcBef>
            </a:pPr>
            <a:r>
              <a:rPr lang="en-US" sz="24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415">
              <a:spcBef>
                <a:spcPts val="110"/>
              </a:spcBef>
            </a:pP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ru-RU" sz="2400" b="1" spc="1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095" y="1173139"/>
            <a:ext cx="344170" cy="7858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095" y="2198489"/>
            <a:ext cx="344170" cy="7858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=""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44500" y="119993"/>
            <a:ext cx="512666" cy="73015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https://upload.wikimedia.org/wikipedia/commons/thumb/c/c4/%D0%9F%D1%80%D0%BE%D0%B8%D0%B7%D0%B2%D0%BE%D0%B4%D1%81%D1%82%D0%B2%D0%BE_%D1%80%D0%B0%D0%BA%D0%B5%D1%82-%D0%BD%D0%BE%D1%81%D0%B8%D1%82%D0%B5%D0%BB%D0%B5%D0%B9_%22%D0%90%D0%BD%D0%B3%D0%B0%D1%80%D0%B0%22.jpg/300px-%D0%9F%D1%80%D0%BE%D0%B8%D0%B7%D0%B2%D0%BE%D0%B4%D1%81%D1%82%D0%B2%D0%BE_%D1%80%D0%B0%D0%BA%D0%B5%D1%82-%D0%BD%D0%BE%D1%81%D0%B8%D1%82%D0%B5%D0%BB%D0%B5%D0%B9_%22%D0%90%D0%BD%D0%B3%D0%B0%D1%80%D0%B0%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32" y="1694433"/>
            <a:ext cx="170119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67076" y="277177"/>
            <a:ext cx="1008112" cy="597153"/>
          </a:xfrm>
          <a:prstGeom prst="rect">
            <a:avLst/>
          </a:prstGeom>
          <a:solidFill>
            <a:srgbClr val="00A8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95956" y="326929"/>
            <a:ext cx="115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9-sinf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" y="0"/>
            <a:ext cx="5765800" cy="47029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88" y="510452"/>
            <a:ext cx="30063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latin typeface="Arial "/>
              </a:rPr>
              <a:t>Avtomobilsozlik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mashinasozlik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sanoatining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eng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muhim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tarmog‘i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hisob­lanadi</a:t>
            </a:r>
            <a:r>
              <a:rPr lang="en-US" sz="1400" dirty="0">
                <a:latin typeface="Arial "/>
              </a:rPr>
              <a:t>. </a:t>
            </a:r>
            <a:r>
              <a:rPr lang="en-US" sz="1400" dirty="0" err="1">
                <a:latin typeface="Arial "/>
              </a:rPr>
              <a:t>Jahonning</a:t>
            </a:r>
            <a:r>
              <a:rPr lang="en-US" sz="1400" dirty="0">
                <a:latin typeface="Arial "/>
              </a:rPr>
              <a:t> 30 </a:t>
            </a:r>
            <a:r>
              <a:rPr lang="en-US" sz="1400" dirty="0" err="1">
                <a:latin typeface="Arial "/>
              </a:rPr>
              <a:t>ga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yaqin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davlatlarida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avtomobillar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ishlab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chiqarilib</a:t>
            </a:r>
            <a:r>
              <a:rPr lang="en-US" sz="1400" dirty="0">
                <a:latin typeface="Arial "/>
              </a:rPr>
              <a:t>, </a:t>
            </a:r>
            <a:r>
              <a:rPr lang="en-US" sz="1400" dirty="0" err="1">
                <a:latin typeface="Arial "/>
              </a:rPr>
              <a:t>ular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orasida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Xitoy</a:t>
            </a:r>
            <a:r>
              <a:rPr lang="en-US" sz="1400" dirty="0">
                <a:latin typeface="Arial "/>
              </a:rPr>
              <a:t>, </a:t>
            </a:r>
            <a:r>
              <a:rPr lang="en-US" sz="1400" dirty="0" err="1">
                <a:latin typeface="Arial "/>
              </a:rPr>
              <a:t>Yaponiya</a:t>
            </a:r>
            <a:r>
              <a:rPr lang="en-US" sz="1400" dirty="0">
                <a:latin typeface="Arial "/>
              </a:rPr>
              <a:t>, </a:t>
            </a:r>
            <a:r>
              <a:rPr lang="en-US" sz="1400" dirty="0" err="1">
                <a:latin typeface="Arial "/>
              </a:rPr>
              <a:t>Germaniya</a:t>
            </a:r>
            <a:r>
              <a:rPr lang="en-US" sz="1400" dirty="0">
                <a:latin typeface="Arial "/>
              </a:rPr>
              <a:t>, AQSH, </a:t>
            </a:r>
            <a:r>
              <a:rPr lang="en-US" sz="1400" dirty="0" err="1">
                <a:latin typeface="Arial "/>
              </a:rPr>
              <a:t>Koreya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Respublikasi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kabi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davlatlar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yetakchilik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qiladi</a:t>
            </a:r>
            <a:r>
              <a:rPr lang="en-US" sz="1400" dirty="0">
                <a:latin typeface="Arial "/>
              </a:rPr>
              <a:t>. </a:t>
            </a:r>
            <a:r>
              <a:rPr lang="en-US" sz="1400" dirty="0" err="1">
                <a:latin typeface="Arial "/>
              </a:rPr>
              <a:t>Rossiya</a:t>
            </a:r>
            <a:r>
              <a:rPr lang="en-US" sz="1400" dirty="0">
                <a:latin typeface="Arial "/>
              </a:rPr>
              <a:t>, </a:t>
            </a:r>
            <a:r>
              <a:rPr lang="en-US" sz="1400" dirty="0" smtClean="0">
                <a:latin typeface="Arial "/>
              </a:rPr>
              <a:t>     AQSH</a:t>
            </a:r>
            <a:r>
              <a:rPr lang="en-US" sz="1400" dirty="0">
                <a:latin typeface="Arial "/>
              </a:rPr>
              <a:t>, </a:t>
            </a:r>
            <a:r>
              <a:rPr lang="en-US" sz="1400" dirty="0" err="1">
                <a:latin typeface="Arial "/>
              </a:rPr>
              <a:t>Fransiya</a:t>
            </a:r>
            <a:r>
              <a:rPr lang="en-US" sz="1400" dirty="0">
                <a:latin typeface="Arial "/>
              </a:rPr>
              <a:t>, XXR, </a:t>
            </a:r>
            <a:r>
              <a:rPr lang="en-US" sz="1400" dirty="0" smtClean="0">
                <a:latin typeface="Arial "/>
              </a:rPr>
              <a:t>            </a:t>
            </a:r>
            <a:r>
              <a:rPr lang="en-US" sz="1400" dirty="0" err="1" smtClean="0">
                <a:latin typeface="Arial "/>
              </a:rPr>
              <a:t>Yapo­niya</a:t>
            </a:r>
            <a:r>
              <a:rPr lang="en-US" sz="1400" dirty="0" smtClean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aviaraketa-kosmik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sanoati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rivojlangan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davlatlar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qatoridan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o‘rin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oladi</a:t>
            </a:r>
            <a:r>
              <a:rPr lang="en-US" sz="1400" dirty="0">
                <a:latin typeface="Arial "/>
              </a:rPr>
              <a:t>.</a:t>
            </a:r>
            <a:endParaRPr lang="ru-RU" sz="1400" dirty="0">
              <a:latin typeface="Arial "/>
            </a:endParaRPr>
          </a:p>
        </p:txBody>
      </p:sp>
      <p:pic>
        <p:nvPicPr>
          <p:cNvPr id="5" name="Рисунок 4" descr="http://smolapo.ru/sites/default/files/news/2005/NTTM-05/batm.files/image0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4576" r="107" b="9492"/>
          <a:stretch/>
        </p:blipFill>
        <p:spPr bwMode="auto">
          <a:xfrm>
            <a:off x="3189198" y="542305"/>
            <a:ext cx="2502014" cy="2592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2659" y="863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 "/>
              </a:rPr>
              <a:t>Avtomobilsozlik</a:t>
            </a:r>
            <a:r>
              <a:rPr lang="en-US" sz="2400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"/>
              </a:rPr>
              <a:t>mashinasozlik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937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"/>
              </a:rPr>
              <a:t>Shu </a:t>
            </a:r>
            <a:r>
              <a:rPr lang="en-US" sz="1400" dirty="0" err="1">
                <a:latin typeface="Arial "/>
              </a:rPr>
              <a:t>bilan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birga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ushbu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hududlarda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jahonning</a:t>
            </a:r>
            <a:r>
              <a:rPr lang="en-US" sz="1400" dirty="0">
                <a:latin typeface="Arial "/>
              </a:rPr>
              <a:t> 4 ta </a:t>
            </a:r>
            <a:r>
              <a:rPr lang="en-US" sz="1400" dirty="0" err="1">
                <a:latin typeface="Arial "/>
              </a:rPr>
              <a:t>yirik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mashinasozlik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markazlari</a:t>
            </a:r>
            <a:r>
              <a:rPr lang="en-US" sz="1400" dirty="0">
                <a:latin typeface="Arial "/>
              </a:rPr>
              <a:t> ham </a:t>
            </a:r>
            <a:r>
              <a:rPr lang="en-US" sz="1400" dirty="0" err="1">
                <a:latin typeface="Arial "/>
              </a:rPr>
              <a:t>shakllangan</a:t>
            </a:r>
            <a:r>
              <a:rPr lang="en-US" sz="1400" dirty="0">
                <a:latin typeface="Arial "/>
              </a:rPr>
              <a:t>. </a:t>
            </a:r>
            <a:r>
              <a:rPr lang="en-US" sz="1400" dirty="0" err="1">
                <a:latin typeface="Arial "/>
              </a:rPr>
              <a:t>Ular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orasida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Shimoliy</a:t>
            </a:r>
            <a:r>
              <a:rPr lang="en-US" sz="1400" dirty="0">
                <a:latin typeface="Arial "/>
              </a:rPr>
              <a:t> Amerika </a:t>
            </a:r>
            <a:r>
              <a:rPr lang="en-US" sz="1400" dirty="0" err="1">
                <a:latin typeface="Arial "/>
              </a:rPr>
              <a:t>mintaqasi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barcha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mashinasozlik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tarmoqlari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rivojlanganligi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bilan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ajralib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turadi</a:t>
            </a:r>
            <a:r>
              <a:rPr lang="en-US" sz="1400" dirty="0">
                <a:latin typeface="Arial "/>
              </a:rPr>
              <a:t>. </a:t>
            </a:r>
            <a:r>
              <a:rPr lang="en-US" sz="1400" dirty="0" err="1">
                <a:latin typeface="Arial "/>
              </a:rPr>
              <a:t>G‘arbiy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Yevropa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davlatlari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ommaviy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mashinasozlik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mahsulotlari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ishlab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chiqarishga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ixtisoslashgan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bo‘lsa</a:t>
            </a:r>
            <a:r>
              <a:rPr lang="en-US" sz="1400" dirty="0">
                <a:latin typeface="Arial "/>
              </a:rPr>
              <a:t>, </a:t>
            </a:r>
            <a:r>
              <a:rPr lang="en-US" sz="1400" dirty="0" err="1">
                <a:latin typeface="Arial "/>
              </a:rPr>
              <a:t>Shar­qiy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va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Janubi-sharqiy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Osiyo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davlatlari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an’anaviy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mashinasozlik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smtClean="0">
                <a:latin typeface="Arial "/>
              </a:rPr>
              <a:t>        </a:t>
            </a:r>
            <a:r>
              <a:rPr lang="en-US" sz="1400" dirty="0" err="1" smtClean="0">
                <a:latin typeface="Arial "/>
              </a:rPr>
              <a:t>mahsulotlari</a:t>
            </a:r>
            <a:r>
              <a:rPr lang="en-US" sz="1400" dirty="0" smtClean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bilan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birga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yuqori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texnologiyaga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asoslangan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fantalab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mahsulotlarni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ishlab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chiqaradi</a:t>
            </a:r>
            <a:r>
              <a:rPr lang="en-US" sz="1400" dirty="0">
                <a:latin typeface="Arial "/>
              </a:rPr>
              <a:t> (radio-</a:t>
            </a:r>
            <a:r>
              <a:rPr lang="en-US" sz="1400" dirty="0" err="1">
                <a:latin typeface="Arial "/>
              </a:rPr>
              <a:t>telemexanika</a:t>
            </a:r>
            <a:r>
              <a:rPr lang="en-US" sz="1400" dirty="0">
                <a:latin typeface="Arial "/>
              </a:rPr>
              <a:t>, </a:t>
            </a:r>
            <a:r>
              <a:rPr lang="en-US" sz="1400" dirty="0" err="1">
                <a:latin typeface="Arial "/>
              </a:rPr>
              <a:t>maishiy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xizmat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texnikasi</a:t>
            </a:r>
            <a:r>
              <a:rPr lang="en-US" sz="1400" dirty="0">
                <a:latin typeface="Arial "/>
              </a:rPr>
              <a:t>). MDH </a:t>
            </a:r>
            <a:r>
              <a:rPr lang="en-US" sz="1400" dirty="0" err="1">
                <a:latin typeface="Arial "/>
              </a:rPr>
              <a:t>davlatlari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mashinasozligida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og‘ir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va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o‘rta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mashinasozlik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katta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o‘rin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tutadi</a:t>
            </a:r>
            <a:r>
              <a:rPr lang="en-US" sz="1400" dirty="0">
                <a:latin typeface="Arial "/>
              </a:rPr>
              <a:t>.</a:t>
            </a:r>
            <a:endParaRPr lang="ru-RU" sz="1400" dirty="0">
              <a:latin typeface="Arial "/>
            </a:endParaRPr>
          </a:p>
          <a:p>
            <a:pPr algn="just"/>
            <a:r>
              <a:rPr lang="ru-RU" sz="1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6" descr="Загрязнение окружающей среды и экологические проблемы Япо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Металлургическая база Китая — Мегаобучал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Население и политическая карта Северной Амери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Карта (Географический атлас для учителей средней школы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4427" r="9752" b="6901"/>
          <a:stretch/>
        </p:blipFill>
        <p:spPr bwMode="auto">
          <a:xfrm>
            <a:off x="3819666" y="143442"/>
            <a:ext cx="1874788" cy="12883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 descr="Физическая карта Западной Европы 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66" y="1656751"/>
            <a:ext cx="1874788" cy="132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58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48" y="589596"/>
            <a:ext cx="3032076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400" dirty="0" err="1" smtClean="0">
                <a:latin typeface="Arial "/>
              </a:rPr>
              <a:t>Shar­qiy</a:t>
            </a:r>
            <a:r>
              <a:rPr lang="en-US" sz="1400" dirty="0" smtClean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va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Janubi-sharqiy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Osiyo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davlatlari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an’anaviy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mashinasozlik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 smtClean="0">
                <a:latin typeface="Arial "/>
              </a:rPr>
              <a:t>mahsulotlari</a:t>
            </a:r>
            <a:r>
              <a:rPr lang="en-US" sz="1400" dirty="0" smtClean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bilan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birga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yuqori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texnologiyaga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asoslangan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fantalab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mahsulotlarni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ishlab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chiqaradi</a:t>
            </a:r>
            <a:r>
              <a:rPr lang="en-US" sz="1400" dirty="0">
                <a:latin typeface="Arial "/>
              </a:rPr>
              <a:t> (radio-</a:t>
            </a:r>
            <a:r>
              <a:rPr lang="en-US" sz="1400" dirty="0" err="1">
                <a:latin typeface="Arial "/>
              </a:rPr>
              <a:t>telemexanika</a:t>
            </a:r>
            <a:r>
              <a:rPr lang="en-US" sz="1400" dirty="0">
                <a:latin typeface="Arial "/>
              </a:rPr>
              <a:t>, </a:t>
            </a:r>
            <a:r>
              <a:rPr lang="en-US" sz="1400" dirty="0" err="1">
                <a:latin typeface="Arial "/>
              </a:rPr>
              <a:t>maishiy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xizmat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texnikasi</a:t>
            </a:r>
            <a:r>
              <a:rPr lang="en-US" sz="1400" dirty="0">
                <a:latin typeface="Arial "/>
              </a:rPr>
              <a:t>). </a:t>
            </a:r>
            <a:r>
              <a:rPr lang="en-US" sz="1400" dirty="0" smtClean="0">
                <a:latin typeface="Arial "/>
              </a:rPr>
              <a:t>      MDH </a:t>
            </a:r>
            <a:r>
              <a:rPr lang="en-US" sz="1400" dirty="0" err="1">
                <a:latin typeface="Arial "/>
              </a:rPr>
              <a:t>davlatlari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mashinasozligida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og‘ir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va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o‘rta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mashinasozlik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katta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o‘rin</a:t>
            </a:r>
            <a:r>
              <a:rPr lang="en-US" sz="1400" dirty="0">
                <a:latin typeface="Arial "/>
              </a:rPr>
              <a:t> </a:t>
            </a:r>
            <a:r>
              <a:rPr lang="en-US" sz="1400" dirty="0" err="1">
                <a:latin typeface="Arial "/>
              </a:rPr>
              <a:t>tutadi</a:t>
            </a:r>
            <a:r>
              <a:rPr lang="en-US" sz="1200" dirty="0">
                <a:latin typeface="Arial "/>
              </a:rPr>
              <a:t>.</a:t>
            </a:r>
            <a:endParaRPr lang="ru-RU" sz="1200" dirty="0">
              <a:latin typeface="Arial "/>
            </a:endParaRPr>
          </a:p>
          <a:p>
            <a:pPr algn="just"/>
            <a:r>
              <a:rPr lang="ru-RU" sz="105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5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6" descr="Загрязнение окружающей среды и экологические проблемы Япо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Металлургическая база Китая — Мегаобучал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Население и политическая карта Северной Амери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Юго-Восточная Азия превращается в безжизненную пустыню: Мир: Lent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24" y="622320"/>
            <a:ext cx="2493779" cy="11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остсоветское пространство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52" y="1873631"/>
            <a:ext cx="2536675" cy="11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раснодарский край, Новороссийск, производство, обувь, легкая промышлен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0" y="618742"/>
            <a:ext cx="1697145" cy="118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66848" y="71158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995268" y="84126"/>
            <a:ext cx="35727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Yengil</a:t>
            </a:r>
            <a:r>
              <a:rPr lang="en-US" sz="2400" dirty="0"/>
              <a:t> </a:t>
            </a:r>
            <a:r>
              <a:rPr lang="en-US" sz="2400" dirty="0" err="1"/>
              <a:t>sanoat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818" y="550855"/>
            <a:ext cx="3074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aholini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kiyim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poyabzal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Центр испытаний продукции легкой промышленности появится в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05" y="1920163"/>
            <a:ext cx="1705080" cy="118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Легкое производство – ТОП-35 бизнес-идей мини производства для малого  бизнеса — Ульяновск сегодня — городская газ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6" y="1954511"/>
            <a:ext cx="2163962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5773340" cy="44559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150367" y="-1967"/>
            <a:ext cx="5472607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spcBef>
                <a:spcPts val="130"/>
              </a:spcBef>
            </a:pPr>
            <a:r>
              <a:rPr lang="en-US" sz="2800" dirty="0" err="1"/>
              <a:t>Yengil</a:t>
            </a:r>
            <a:r>
              <a:rPr lang="en-US" sz="2800" dirty="0"/>
              <a:t> </a:t>
            </a:r>
            <a:r>
              <a:rPr lang="en-US" sz="2800" dirty="0" err="1"/>
              <a:t>sanoat</a:t>
            </a:r>
            <a:endParaRPr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3763" y="1719263"/>
            <a:ext cx="5765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239" y="614313"/>
            <a:ext cx="540060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215900" algn="just">
              <a:lnSpc>
                <a:spcPts val="149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600" dirty="0" err="1">
                <a:latin typeface="Arial "/>
              </a:rPr>
              <a:t>Yengil</a:t>
            </a:r>
            <a:r>
              <a:rPr lang="en-US" sz="1600" dirty="0">
                <a:latin typeface="Arial "/>
              </a:rPr>
              <a:t> </a:t>
            </a:r>
            <a:r>
              <a:rPr lang="en-US" sz="1600" dirty="0" err="1" smtClean="0">
                <a:latin typeface="Arial "/>
              </a:rPr>
              <a:t>sanoatning</a:t>
            </a:r>
            <a:r>
              <a:rPr lang="en-US" sz="1600" dirty="0" smtClean="0">
                <a:latin typeface="Arial 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xomashyosi</a:t>
            </a:r>
            <a:r>
              <a:rPr lang="en-US" sz="160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xo‘jalik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mahsulotlaridan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foydalanadi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Xomashyo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iste’mol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mehnat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resurslari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omillari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rivojlanishida</a:t>
            </a:r>
            <a:r>
              <a:rPr lang="en-US" sz="160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ahamiyatga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Yengil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sanoatda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yetakchi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tarmoqlar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to‘qimachilik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tikuvchilik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charm-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poyabzal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tarmoqlari</a:t>
            </a:r>
            <a:r>
              <a:rPr lang="en-US" sz="16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160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"/>
              <a:ea typeface="Times New Roman" panose="02020603050405020304" pitchFamily="18" charset="0"/>
            </a:endParaRPr>
          </a:p>
        </p:txBody>
      </p:sp>
      <p:pic>
        <p:nvPicPr>
          <p:cNvPr id="12290" name="Picture 2" descr="Особенности текстильной промышленности | Промышленность. Отрасли  промышлен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0" y="1814872"/>
            <a:ext cx="2590279" cy="13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Узбекистан предложил Афганистану помощь в восстановлении текстильной  промышлен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71" y="1797094"/>
            <a:ext cx="2592349" cy="13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58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995268" y="84126"/>
            <a:ext cx="35727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To‘qimachilik</a:t>
            </a:r>
            <a:r>
              <a:rPr lang="en-US" sz="2400" dirty="0"/>
              <a:t> </a:t>
            </a:r>
            <a:r>
              <a:rPr lang="en-US" sz="2400" dirty="0" err="1"/>
              <a:t>sanoati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141" y="513680"/>
            <a:ext cx="23337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sa­babli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arzon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kuchiga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rivojlanayotgan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mamlakatlarda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sur’atlar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rivojlanmoqda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To‘qimachilikda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zig‘ir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tolalardan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tayyorlanadi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Титан и его спла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В Узбекистане будут выдавать Skills-паспо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53" y="588630"/>
            <a:ext cx="3168352" cy="12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де выращивают хлопок - хлопковое волокно для производства одежды,  постельного белья, домашнего текстил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52" y="1852508"/>
            <a:ext cx="3168353" cy="12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58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995268" y="84126"/>
            <a:ext cx="35727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To‘qimachilik</a:t>
            </a:r>
            <a:r>
              <a:rPr lang="en-US" sz="2400" dirty="0"/>
              <a:t> </a:t>
            </a:r>
            <a:r>
              <a:rPr lang="en-US" sz="2400" dirty="0" err="1"/>
              <a:t>sanoati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141" y="592816"/>
            <a:ext cx="3074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sintetik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tolali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matolar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oshib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Титан и его спла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Синтетические волок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1" y="154692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Слова на букву В Волокна синтетические стеклянные текстильные триацетатные  углеродные химические штапельные Волокнистость металла Волокниты Волокно  Волокноотделитель Волокноотделительная маш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80" y="588630"/>
            <a:ext cx="2442945" cy="24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6795" y="1766441"/>
            <a:ext cx="1758707" cy="13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66848" y="71158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0" y="84126"/>
            <a:ext cx="5765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818" y="550855"/>
            <a:ext cx="5522386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52413">
              <a:spcBef>
                <a:spcPts val="11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betidagi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geografiyasi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415">
              <a:spcBef>
                <a:spcPts val="11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 -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betdagi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ru-RU" spc="1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7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60085" cy="5161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0732" y="152216"/>
            <a:ext cx="3528392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600" spc="5" dirty="0" err="1" smtClean="0"/>
              <a:t>O‘tilgan</a:t>
            </a:r>
            <a:r>
              <a:rPr lang="en-US" sz="1600" spc="5" dirty="0" smtClean="0"/>
              <a:t> </a:t>
            </a:r>
            <a:r>
              <a:rPr lang="en-US" sz="1600" spc="5" dirty="0" err="1" smtClean="0"/>
              <a:t>manzuni</a:t>
            </a:r>
            <a:r>
              <a:rPr lang="en-US" sz="1600" spc="5" dirty="0" smtClean="0"/>
              <a:t> </a:t>
            </a:r>
            <a:r>
              <a:rPr lang="en-US" sz="1600" spc="5" dirty="0" err="1" smtClean="0"/>
              <a:t>takrorlash</a:t>
            </a:r>
            <a:endParaRPr sz="1600" dirty="0"/>
          </a:p>
        </p:txBody>
      </p:sp>
      <p:sp>
        <p:nvSpPr>
          <p:cNvPr id="14" name="object 11">
            <a:extLst>
              <a:ext uri="{FF2B5EF4-FFF2-40B4-BE49-F238E27FC236}">
                <a16:creationId xmlns=""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146596" y="2"/>
            <a:ext cx="512666" cy="480572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782" y="2762692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B050"/>
                </a:solidFill>
                <a:latin typeface="Arial "/>
              </a:rPr>
              <a:t>Xitoy</a:t>
            </a:r>
            <a:r>
              <a:rPr lang="en-US" sz="1400" b="1" dirty="0" smtClean="0">
                <a:solidFill>
                  <a:srgbClr val="00B050"/>
                </a:solidFill>
                <a:latin typeface="Arial "/>
              </a:rPr>
              <a:t>, </a:t>
            </a:r>
            <a:r>
              <a:rPr lang="en-US" sz="1400" b="1" dirty="0" err="1" smtClean="0">
                <a:solidFill>
                  <a:srgbClr val="00B050"/>
                </a:solidFill>
                <a:latin typeface="Arial "/>
              </a:rPr>
              <a:t>Yaponiya</a:t>
            </a:r>
            <a:r>
              <a:rPr lang="en-US" sz="1400" b="1" dirty="0" smtClean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  <a:latin typeface="Arial "/>
              </a:rPr>
              <a:t>Hindiston</a:t>
            </a:r>
            <a:r>
              <a:rPr lang="en-US" sz="1400" b="1" dirty="0" smtClean="0">
                <a:solidFill>
                  <a:srgbClr val="00B050"/>
                </a:solidFill>
                <a:latin typeface="Arial "/>
              </a:rPr>
              <a:t>,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  <a:latin typeface="Arial "/>
              </a:rPr>
              <a:t>Rossiya</a:t>
            </a:r>
            <a:r>
              <a:rPr lang="en-US" sz="1400" b="1" dirty="0" smtClean="0">
                <a:solidFill>
                  <a:srgbClr val="00B050"/>
                </a:solidFill>
                <a:latin typeface="Arial "/>
              </a:rPr>
              <a:t>, </a:t>
            </a:r>
            <a:r>
              <a:rPr lang="en-US" sz="1400" b="1" dirty="0" err="1" smtClean="0">
                <a:solidFill>
                  <a:srgbClr val="00B050"/>
                </a:solidFill>
                <a:latin typeface="Arial "/>
              </a:rPr>
              <a:t>Koreya</a:t>
            </a:r>
            <a:r>
              <a:rPr lang="en-US" sz="1400" b="1" dirty="0" smtClean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  <a:latin typeface="Arial "/>
              </a:rPr>
              <a:t>Respublikasi</a:t>
            </a:r>
            <a:r>
              <a:rPr lang="en-US" sz="1400" b="1" dirty="0" smtClean="0">
                <a:solidFill>
                  <a:srgbClr val="00B050"/>
                </a:solidFill>
                <a:latin typeface="Arial "/>
              </a:rPr>
              <a:t>.</a:t>
            </a:r>
            <a:endParaRPr lang="ru-RU" sz="1400" b="1" dirty="0">
              <a:solidFill>
                <a:srgbClr val="00B050"/>
              </a:solidFill>
              <a:latin typeface="Arial 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3548" y="510238"/>
            <a:ext cx="5979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1. </a:t>
            </a:r>
            <a:r>
              <a:rPr lang="en-US" sz="1400" b="1" dirty="0" err="1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Metallurgiya</a:t>
            </a:r>
            <a:r>
              <a:rPr lang="en-US" sz="1400" b="1" dirty="0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majmuasi</a:t>
            </a:r>
            <a:r>
              <a:rPr lang="en-US" sz="1400" b="1" dirty="0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sanoatning</a:t>
            </a:r>
            <a:r>
              <a:rPr lang="en-US" sz="1400" b="1" dirty="0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qanday</a:t>
            </a:r>
            <a:r>
              <a:rPr lang="en-US" sz="1400" b="1" dirty="0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tarmog‘i</a:t>
            </a:r>
            <a:r>
              <a:rPr lang="en-US" sz="1400" b="1" dirty="0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hisoblanadi</a:t>
            </a:r>
            <a:r>
              <a:rPr lang="ru-RU" sz="1400" b="1" dirty="0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r>
              <a:rPr lang="en-US" sz="1400" b="1" dirty="0">
                <a:solidFill>
                  <a:srgbClr val="00206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88" y="777129"/>
            <a:ext cx="5627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Tayanch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tarmog‘laridan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biri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bo‘lib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rudalarni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qazib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oluvchi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ularni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boyituvchi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metall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va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metall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qotishmalarga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ishlov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beruvchi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soha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hisoblanadi</a:t>
            </a:r>
            <a:r>
              <a:rPr lang="en-US" sz="1400" b="1" dirty="0">
                <a:solidFill>
                  <a:srgbClr val="00B050"/>
                </a:solidFill>
                <a:latin typeface="Arial 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518088"/>
            <a:ext cx="5702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 "/>
              </a:rPr>
              <a:t>2. </a:t>
            </a:r>
            <a:r>
              <a:rPr lang="en-US" sz="1400" b="1" dirty="0" err="1">
                <a:solidFill>
                  <a:srgbClr val="002060"/>
                </a:solidFill>
                <a:latin typeface="Arial "/>
              </a:rPr>
              <a:t>Mazkur</a:t>
            </a:r>
            <a:r>
              <a:rPr lang="en-US" sz="1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</a:rPr>
              <a:t>majmua</a:t>
            </a:r>
            <a:r>
              <a:rPr lang="en-US" sz="1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</a:rPr>
              <a:t>nechta</a:t>
            </a:r>
            <a:r>
              <a:rPr lang="en-US" sz="1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 "/>
              </a:rPr>
              <a:t>mustaqil</a:t>
            </a:r>
            <a:r>
              <a:rPr lang="en-US" sz="1400" b="1" dirty="0" smtClean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</a:rPr>
              <a:t>tarmoqga</a:t>
            </a:r>
            <a:r>
              <a:rPr lang="en-US" sz="1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 "/>
              </a:rPr>
              <a:t>bo‘linadi</a:t>
            </a:r>
            <a:r>
              <a:rPr lang="en-US" sz="1400" b="1" dirty="0">
                <a:solidFill>
                  <a:srgbClr val="002060"/>
                </a:solidFill>
                <a:latin typeface="Arial "/>
              </a:rPr>
              <a:t>?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993" y="1763032"/>
            <a:ext cx="59532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Foydalanadigan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xomashyo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va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ishlab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chiqaradigan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mahsulotlar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xususiyatlariga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ko‘ra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ikki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mustaqil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tarmoqqa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-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qora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va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rangli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 "/>
              </a:rPr>
              <a:t>metallurgiyaga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  <a:latin typeface="Arial "/>
              </a:rPr>
              <a:t>bo‘linadi</a:t>
            </a:r>
            <a:r>
              <a:rPr lang="en-US" sz="1400" b="1" dirty="0" smtClean="0">
                <a:solidFill>
                  <a:srgbClr val="00B050"/>
                </a:solidFill>
                <a:latin typeface="Arial "/>
              </a:rPr>
              <a:t>.</a:t>
            </a:r>
            <a:endParaRPr lang="ru-RU" sz="1400" b="1" dirty="0">
              <a:solidFill>
                <a:srgbClr val="00B050"/>
              </a:solidFill>
              <a:latin typeface="Arial 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12" y="2460810"/>
            <a:ext cx="5407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 "/>
              </a:rPr>
              <a:t>3. </a:t>
            </a:r>
            <a:r>
              <a:rPr lang="en-US" sz="1400" b="1" dirty="0" err="1">
                <a:solidFill>
                  <a:srgbClr val="002060"/>
                </a:solidFill>
                <a:latin typeface="Arial "/>
              </a:rPr>
              <a:t>Qora</a:t>
            </a:r>
            <a:r>
              <a:rPr lang="en-US" sz="1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</a:rPr>
              <a:t>metallurgiya</a:t>
            </a:r>
            <a:r>
              <a:rPr lang="en-US" sz="1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</a:rPr>
              <a:t>sanoatining</a:t>
            </a:r>
            <a:r>
              <a:rPr lang="en-US" sz="1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</a:rPr>
              <a:t>yetakchi</a:t>
            </a:r>
            <a:r>
              <a:rPr lang="en-US" sz="1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 "/>
              </a:rPr>
              <a:t>davlatlari</a:t>
            </a:r>
            <a:r>
              <a:rPr lang="en-US" sz="1400" b="1" dirty="0">
                <a:solidFill>
                  <a:srgbClr val="002060"/>
                </a:solidFill>
                <a:latin typeface="Arial "/>
              </a:rPr>
              <a:t>? 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2">
            <a:extLst>
              <a:ext uri="{FF2B5EF4-FFF2-40B4-BE49-F238E27FC236}">
                <a16:creationId xmlns="" xmlns:a16="http://schemas.microsoft.com/office/drawing/2014/main" id="{73774CD0-5826-437E-BFD7-606B97E803E3}"/>
              </a:ext>
            </a:extLst>
          </p:cNvPr>
          <p:cNvSpPr/>
          <p:nvPr/>
        </p:nvSpPr>
        <p:spPr>
          <a:xfrm>
            <a:off x="691399" y="744227"/>
            <a:ext cx="2068028" cy="903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47" tIns="21623" rIns="43247" bIns="21623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5">
            <a:extLst>
              <a:ext uri="{FF2B5EF4-FFF2-40B4-BE49-F238E27FC236}">
                <a16:creationId xmlns="" xmlns:a16="http://schemas.microsoft.com/office/drawing/2014/main" id="{9E92DBE7-1FA5-446E-9009-308AB169F425}"/>
              </a:ext>
            </a:extLst>
          </p:cNvPr>
          <p:cNvSpPr/>
          <p:nvPr/>
        </p:nvSpPr>
        <p:spPr>
          <a:xfrm>
            <a:off x="208232" y="905386"/>
            <a:ext cx="482009" cy="631472"/>
          </a:xfrm>
          <a:custGeom>
            <a:avLst/>
            <a:gdLst>
              <a:gd name="connsiteX0" fmla="*/ 667309 w 1019226"/>
              <a:gd name="connsiteY0" fmla="*/ 0 h 1334618"/>
              <a:gd name="connsiteX1" fmla="*/ 927056 w 1019226"/>
              <a:gd name="connsiteY1" fmla="*/ 52440 h 1334618"/>
              <a:gd name="connsiteX2" fmla="*/ 1019226 w 1019226"/>
              <a:gd name="connsiteY2" fmla="*/ 102469 h 1334618"/>
              <a:gd name="connsiteX3" fmla="*/ 1019226 w 1019226"/>
              <a:gd name="connsiteY3" fmla="*/ 1232149 h 1334618"/>
              <a:gd name="connsiteX4" fmla="*/ 927056 w 1019226"/>
              <a:gd name="connsiteY4" fmla="*/ 1282178 h 1334618"/>
              <a:gd name="connsiteX5" fmla="*/ 667309 w 1019226"/>
              <a:gd name="connsiteY5" fmla="*/ 1334618 h 1334618"/>
              <a:gd name="connsiteX6" fmla="*/ 0 w 1019226"/>
              <a:gd name="connsiteY6" fmla="*/ 667309 h 1334618"/>
              <a:gd name="connsiteX7" fmla="*/ 667309 w 1019226"/>
              <a:gd name="connsiteY7" fmla="*/ 0 h 133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26" h="1334618">
                <a:moveTo>
                  <a:pt x="667309" y="0"/>
                </a:moveTo>
                <a:cubicBezTo>
                  <a:pt x="759445" y="0"/>
                  <a:pt x="847220" y="18673"/>
                  <a:pt x="927056" y="52440"/>
                </a:cubicBezTo>
                <a:lnTo>
                  <a:pt x="1019226" y="102469"/>
                </a:lnTo>
                <a:lnTo>
                  <a:pt x="1019226" y="1232149"/>
                </a:lnTo>
                <a:lnTo>
                  <a:pt x="927056" y="1282178"/>
                </a:lnTo>
                <a:cubicBezTo>
                  <a:pt x="847220" y="1315945"/>
                  <a:pt x="759445" y="1334618"/>
                  <a:pt x="667309" y="1334618"/>
                </a:cubicBezTo>
                <a:cubicBezTo>
                  <a:pt x="298764" y="1334618"/>
                  <a:pt x="0" y="1035854"/>
                  <a:pt x="0" y="667309"/>
                </a:cubicBezTo>
                <a:cubicBezTo>
                  <a:pt x="0" y="298764"/>
                  <a:pt x="298764" y="0"/>
                  <a:pt x="667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47" tIns="21623" rIns="43247" bIns="21623" rtlCol="0" anchor="ctr"/>
          <a:lstStyle/>
          <a:p>
            <a:pPr algn="ctr"/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A78B08A-67FD-404D-A2EB-944DAE0839B7}"/>
              </a:ext>
            </a:extLst>
          </p:cNvPr>
          <p:cNvSpPr txBox="1"/>
          <p:nvPr/>
        </p:nvSpPr>
        <p:spPr>
          <a:xfrm>
            <a:off x="286788" y="970916"/>
            <a:ext cx="45238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1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1" name="Rectangle 82">
            <a:extLst>
              <a:ext uri="{FF2B5EF4-FFF2-40B4-BE49-F238E27FC236}">
                <a16:creationId xmlns="" xmlns:a16="http://schemas.microsoft.com/office/drawing/2014/main" id="{375C7A3F-21E7-40AD-A7B7-5EBFB3A1E210}"/>
              </a:ext>
            </a:extLst>
          </p:cNvPr>
          <p:cNvSpPr/>
          <p:nvPr/>
        </p:nvSpPr>
        <p:spPr>
          <a:xfrm>
            <a:off x="3386956" y="791093"/>
            <a:ext cx="2232247" cy="809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47" tIns="21623" rIns="43247" bIns="21623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Avtomobilsozlik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Freeform: Shape 85">
            <a:extLst>
              <a:ext uri="{FF2B5EF4-FFF2-40B4-BE49-F238E27FC236}">
                <a16:creationId xmlns="" xmlns:a16="http://schemas.microsoft.com/office/drawing/2014/main" id="{2A834A8B-4ED5-4F84-9ABF-5255D0D1FAF8}"/>
              </a:ext>
            </a:extLst>
          </p:cNvPr>
          <p:cNvSpPr/>
          <p:nvPr/>
        </p:nvSpPr>
        <p:spPr>
          <a:xfrm>
            <a:off x="2914389" y="880027"/>
            <a:ext cx="482009" cy="631472"/>
          </a:xfrm>
          <a:custGeom>
            <a:avLst/>
            <a:gdLst>
              <a:gd name="connsiteX0" fmla="*/ 667309 w 1019226"/>
              <a:gd name="connsiteY0" fmla="*/ 0 h 1334618"/>
              <a:gd name="connsiteX1" fmla="*/ 927056 w 1019226"/>
              <a:gd name="connsiteY1" fmla="*/ 52440 h 1334618"/>
              <a:gd name="connsiteX2" fmla="*/ 1019226 w 1019226"/>
              <a:gd name="connsiteY2" fmla="*/ 102469 h 1334618"/>
              <a:gd name="connsiteX3" fmla="*/ 1019226 w 1019226"/>
              <a:gd name="connsiteY3" fmla="*/ 1232149 h 1334618"/>
              <a:gd name="connsiteX4" fmla="*/ 927056 w 1019226"/>
              <a:gd name="connsiteY4" fmla="*/ 1282178 h 1334618"/>
              <a:gd name="connsiteX5" fmla="*/ 667309 w 1019226"/>
              <a:gd name="connsiteY5" fmla="*/ 1334618 h 1334618"/>
              <a:gd name="connsiteX6" fmla="*/ 0 w 1019226"/>
              <a:gd name="connsiteY6" fmla="*/ 667309 h 1334618"/>
              <a:gd name="connsiteX7" fmla="*/ 667309 w 1019226"/>
              <a:gd name="connsiteY7" fmla="*/ 0 h 133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26" h="1334618">
                <a:moveTo>
                  <a:pt x="667309" y="0"/>
                </a:moveTo>
                <a:cubicBezTo>
                  <a:pt x="759445" y="0"/>
                  <a:pt x="847220" y="18673"/>
                  <a:pt x="927056" y="52440"/>
                </a:cubicBezTo>
                <a:lnTo>
                  <a:pt x="1019226" y="102469"/>
                </a:lnTo>
                <a:lnTo>
                  <a:pt x="1019226" y="1232149"/>
                </a:lnTo>
                <a:lnTo>
                  <a:pt x="927056" y="1282178"/>
                </a:lnTo>
                <a:cubicBezTo>
                  <a:pt x="847220" y="1315945"/>
                  <a:pt x="759445" y="1334618"/>
                  <a:pt x="667309" y="1334618"/>
                </a:cubicBezTo>
                <a:cubicBezTo>
                  <a:pt x="298764" y="1334618"/>
                  <a:pt x="0" y="1035854"/>
                  <a:pt x="0" y="667309"/>
                </a:cubicBezTo>
                <a:cubicBezTo>
                  <a:pt x="0" y="298764"/>
                  <a:pt x="298764" y="0"/>
                  <a:pt x="6673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47" tIns="21623" rIns="43247" bIns="21623" rtlCol="0" anchor="ctr"/>
          <a:lstStyle/>
          <a:p>
            <a:pPr algn="ctr"/>
            <a:endParaRPr lang="en-US" sz="2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9724D5-39DF-4A7C-938C-90DF17ECBB1A}"/>
              </a:ext>
            </a:extLst>
          </p:cNvPr>
          <p:cNvSpPr txBox="1"/>
          <p:nvPr/>
        </p:nvSpPr>
        <p:spPr>
          <a:xfrm>
            <a:off x="2924482" y="949481"/>
            <a:ext cx="452381" cy="4368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object 2"/>
          <p:cNvSpPr/>
          <p:nvPr/>
        </p:nvSpPr>
        <p:spPr>
          <a:xfrm>
            <a:off x="5715" y="0"/>
            <a:ext cx="5760085" cy="44934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     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REJA: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82">
            <a:extLst>
              <a:ext uri="{FF2B5EF4-FFF2-40B4-BE49-F238E27FC236}">
                <a16:creationId xmlns="" xmlns:a16="http://schemas.microsoft.com/office/drawing/2014/main" id="{0E6523CA-AA02-4EBA-9901-F3310829A459}"/>
              </a:ext>
            </a:extLst>
          </p:cNvPr>
          <p:cNvSpPr/>
          <p:nvPr/>
        </p:nvSpPr>
        <p:spPr>
          <a:xfrm>
            <a:off x="852979" y="2172946"/>
            <a:ext cx="1447405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47" tIns="21623" rIns="43247" bIns="21623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Freeform: Shape 85">
            <a:extLst>
              <a:ext uri="{FF2B5EF4-FFF2-40B4-BE49-F238E27FC236}">
                <a16:creationId xmlns="" xmlns:a16="http://schemas.microsoft.com/office/drawing/2014/main" id="{E38B5593-EB50-4B54-BF93-9D6C0B928144}"/>
              </a:ext>
            </a:extLst>
          </p:cNvPr>
          <p:cNvSpPr/>
          <p:nvPr/>
        </p:nvSpPr>
        <p:spPr>
          <a:xfrm>
            <a:off x="370970" y="2119863"/>
            <a:ext cx="482009" cy="631472"/>
          </a:xfrm>
          <a:custGeom>
            <a:avLst/>
            <a:gdLst>
              <a:gd name="connsiteX0" fmla="*/ 667309 w 1019226"/>
              <a:gd name="connsiteY0" fmla="*/ 0 h 1334618"/>
              <a:gd name="connsiteX1" fmla="*/ 927056 w 1019226"/>
              <a:gd name="connsiteY1" fmla="*/ 52440 h 1334618"/>
              <a:gd name="connsiteX2" fmla="*/ 1019226 w 1019226"/>
              <a:gd name="connsiteY2" fmla="*/ 102469 h 1334618"/>
              <a:gd name="connsiteX3" fmla="*/ 1019226 w 1019226"/>
              <a:gd name="connsiteY3" fmla="*/ 1232149 h 1334618"/>
              <a:gd name="connsiteX4" fmla="*/ 927056 w 1019226"/>
              <a:gd name="connsiteY4" fmla="*/ 1282178 h 1334618"/>
              <a:gd name="connsiteX5" fmla="*/ 667309 w 1019226"/>
              <a:gd name="connsiteY5" fmla="*/ 1334618 h 1334618"/>
              <a:gd name="connsiteX6" fmla="*/ 0 w 1019226"/>
              <a:gd name="connsiteY6" fmla="*/ 667309 h 1334618"/>
              <a:gd name="connsiteX7" fmla="*/ 667309 w 1019226"/>
              <a:gd name="connsiteY7" fmla="*/ 0 h 133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26" h="1334618">
                <a:moveTo>
                  <a:pt x="667309" y="0"/>
                </a:moveTo>
                <a:cubicBezTo>
                  <a:pt x="759445" y="0"/>
                  <a:pt x="847220" y="18673"/>
                  <a:pt x="927056" y="52440"/>
                </a:cubicBezTo>
                <a:lnTo>
                  <a:pt x="1019226" y="102469"/>
                </a:lnTo>
                <a:lnTo>
                  <a:pt x="1019226" y="1232149"/>
                </a:lnTo>
                <a:lnTo>
                  <a:pt x="927056" y="1282178"/>
                </a:lnTo>
                <a:cubicBezTo>
                  <a:pt x="847220" y="1315945"/>
                  <a:pt x="759445" y="1334618"/>
                  <a:pt x="667309" y="1334618"/>
                </a:cubicBezTo>
                <a:cubicBezTo>
                  <a:pt x="298764" y="1334618"/>
                  <a:pt x="0" y="1035854"/>
                  <a:pt x="0" y="667309"/>
                </a:cubicBezTo>
                <a:cubicBezTo>
                  <a:pt x="0" y="298764"/>
                  <a:pt x="298764" y="0"/>
                  <a:pt x="6673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47" tIns="21623" rIns="43247" bIns="21623" rtlCol="0" anchor="ctr"/>
          <a:lstStyle/>
          <a:p>
            <a:pPr algn="ctr"/>
            <a:endParaRPr lang="en-US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78B08A-67FD-404D-A2EB-944DAE0839B7}"/>
              </a:ext>
            </a:extLst>
          </p:cNvPr>
          <p:cNvSpPr txBox="1"/>
          <p:nvPr/>
        </p:nvSpPr>
        <p:spPr>
          <a:xfrm>
            <a:off x="343075" y="2224919"/>
            <a:ext cx="45238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3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4" name="Freeform: Shape 85">
            <a:extLst>
              <a:ext uri="{FF2B5EF4-FFF2-40B4-BE49-F238E27FC236}">
                <a16:creationId xmlns="" xmlns:a16="http://schemas.microsoft.com/office/drawing/2014/main" id="{E38B5593-EB50-4B54-BF93-9D6C0B928144}"/>
              </a:ext>
            </a:extLst>
          </p:cNvPr>
          <p:cNvSpPr/>
          <p:nvPr/>
        </p:nvSpPr>
        <p:spPr>
          <a:xfrm>
            <a:off x="2904947" y="2119863"/>
            <a:ext cx="482009" cy="631472"/>
          </a:xfrm>
          <a:custGeom>
            <a:avLst/>
            <a:gdLst>
              <a:gd name="connsiteX0" fmla="*/ 667309 w 1019226"/>
              <a:gd name="connsiteY0" fmla="*/ 0 h 1334618"/>
              <a:gd name="connsiteX1" fmla="*/ 927056 w 1019226"/>
              <a:gd name="connsiteY1" fmla="*/ 52440 h 1334618"/>
              <a:gd name="connsiteX2" fmla="*/ 1019226 w 1019226"/>
              <a:gd name="connsiteY2" fmla="*/ 102469 h 1334618"/>
              <a:gd name="connsiteX3" fmla="*/ 1019226 w 1019226"/>
              <a:gd name="connsiteY3" fmla="*/ 1232149 h 1334618"/>
              <a:gd name="connsiteX4" fmla="*/ 927056 w 1019226"/>
              <a:gd name="connsiteY4" fmla="*/ 1282178 h 1334618"/>
              <a:gd name="connsiteX5" fmla="*/ 667309 w 1019226"/>
              <a:gd name="connsiteY5" fmla="*/ 1334618 h 1334618"/>
              <a:gd name="connsiteX6" fmla="*/ 0 w 1019226"/>
              <a:gd name="connsiteY6" fmla="*/ 667309 h 1334618"/>
              <a:gd name="connsiteX7" fmla="*/ 667309 w 1019226"/>
              <a:gd name="connsiteY7" fmla="*/ 0 h 133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226" h="1334618">
                <a:moveTo>
                  <a:pt x="667309" y="0"/>
                </a:moveTo>
                <a:cubicBezTo>
                  <a:pt x="759445" y="0"/>
                  <a:pt x="847220" y="18673"/>
                  <a:pt x="927056" y="52440"/>
                </a:cubicBezTo>
                <a:lnTo>
                  <a:pt x="1019226" y="102469"/>
                </a:lnTo>
                <a:lnTo>
                  <a:pt x="1019226" y="1232149"/>
                </a:lnTo>
                <a:lnTo>
                  <a:pt x="927056" y="1282178"/>
                </a:lnTo>
                <a:cubicBezTo>
                  <a:pt x="847220" y="1315945"/>
                  <a:pt x="759445" y="1334618"/>
                  <a:pt x="667309" y="1334618"/>
                </a:cubicBezTo>
                <a:cubicBezTo>
                  <a:pt x="298764" y="1334618"/>
                  <a:pt x="0" y="1035854"/>
                  <a:pt x="0" y="667309"/>
                </a:cubicBezTo>
                <a:cubicBezTo>
                  <a:pt x="0" y="298764"/>
                  <a:pt x="298764" y="0"/>
                  <a:pt x="6673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47" tIns="21623" rIns="43247" bIns="21623" rtlCol="0" anchor="ctr"/>
          <a:lstStyle/>
          <a:p>
            <a:pPr algn="ctr"/>
            <a:endParaRPr lang="en-US" sz="1100" dirty="0"/>
          </a:p>
        </p:txBody>
      </p:sp>
      <p:sp>
        <p:nvSpPr>
          <p:cNvPr id="15" name="Rectangle 82">
            <a:extLst>
              <a:ext uri="{FF2B5EF4-FFF2-40B4-BE49-F238E27FC236}">
                <a16:creationId xmlns="" xmlns:a16="http://schemas.microsoft.com/office/drawing/2014/main" id="{0E6523CA-AA02-4EBA-9901-F3310829A459}"/>
              </a:ext>
            </a:extLst>
          </p:cNvPr>
          <p:cNvSpPr/>
          <p:nvPr/>
        </p:nvSpPr>
        <p:spPr>
          <a:xfrm>
            <a:off x="3396398" y="2197246"/>
            <a:ext cx="187682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47" tIns="21623" rIns="43247" bIns="21623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Tikuvchilik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A78B08A-67FD-404D-A2EB-944DAE0839B7}"/>
              </a:ext>
            </a:extLst>
          </p:cNvPr>
          <p:cNvSpPr txBox="1"/>
          <p:nvPr/>
        </p:nvSpPr>
        <p:spPr>
          <a:xfrm>
            <a:off x="2944017" y="2208798"/>
            <a:ext cx="45238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6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54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" y="0"/>
            <a:ext cx="5765800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290612" y="0"/>
            <a:ext cx="5316616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2000" dirty="0" err="1"/>
              <a:t>Mashinasozlik</a:t>
            </a:r>
            <a:endParaRPr lang="en-US" sz="20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667" y="527634"/>
            <a:ext cx="2306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97" y="567194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 "/>
              </a:rPr>
              <a:t>Mashinasozlik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sanoatining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asosiy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vazifasi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iqtisodiyotning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hamma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sohalarini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mashina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va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asbob-uskunalar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bilan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ta’minlashdan</a:t>
            </a:r>
            <a:r>
              <a:rPr lang="en-US" sz="2400" dirty="0">
                <a:latin typeface="Arial "/>
              </a:rPr>
              <a:t> </a:t>
            </a:r>
            <a:r>
              <a:rPr lang="en-US" sz="2400" dirty="0" err="1">
                <a:latin typeface="Arial "/>
              </a:rPr>
              <a:t>iborat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3074" name="Picture 2" descr="Final assembly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64" y="1941785"/>
            <a:ext cx="214826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akville Assemb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63" y="614313"/>
            <a:ext cx="214826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9252" y="0"/>
            <a:ext cx="5765800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596" y="585236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215900" algn="just">
              <a:spcBef>
                <a:spcPts val="1200"/>
              </a:spcBef>
              <a:spcAft>
                <a:spcPts val="0"/>
              </a:spcAft>
            </a:pPr>
            <a:r>
              <a:rPr lang="en-US" sz="2000" dirty="0" err="1">
                <a:latin typeface="Arial "/>
              </a:rPr>
              <a:t>Mashinasozlik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majmuasi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korxonalarining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hududiy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joylashuvida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bir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qator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omillarning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ta’siri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mavjud</a:t>
            </a:r>
            <a:r>
              <a:rPr lang="en-US" sz="2000" dirty="0">
                <a:latin typeface="Arial "/>
              </a:rPr>
              <a:t>. </a:t>
            </a:r>
            <a:r>
              <a:rPr lang="en-US" sz="2000" dirty="0" err="1">
                <a:latin typeface="Arial "/>
              </a:rPr>
              <a:t>Ko‘pgina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tarmoqlarda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bo‘lgani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kabi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mehnat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resursi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omili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korxonalar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joylashuvida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ahamiyatli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hisoblanadi</a:t>
            </a:r>
            <a:r>
              <a:rPr lang="en-US" sz="2000" dirty="0">
                <a:latin typeface="Arial "/>
              </a:rPr>
              <a:t>.</a:t>
            </a:r>
            <a:endParaRPr lang="ru-RU" sz="2000" dirty="0">
              <a:latin typeface="Arial "/>
              <a:ea typeface="Times New Roman" panose="02020603050405020304" pitchFamily="18" charset="0"/>
            </a:endParaRPr>
          </a:p>
        </p:txBody>
      </p:sp>
      <p:pic>
        <p:nvPicPr>
          <p:cNvPr id="4100" name="Picture 4" descr="https://upload.wikimedia.org/wikipedia/commons/thumb/d/d9/Rostekh2018.jpeg/800px-Rostekh20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88" y="587797"/>
            <a:ext cx="19442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6716" y="-32406"/>
            <a:ext cx="3525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 "/>
              </a:rPr>
              <a:t>Mashinasozlik</a:t>
            </a:r>
            <a:r>
              <a:rPr lang="en-US" sz="2400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"/>
              </a:rPr>
              <a:t>majmuasi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" y="0"/>
            <a:ext cx="5765800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000" dirty="0">
              <a:solidFill>
                <a:schemeClr val="bg1"/>
              </a:solidFill>
              <a:latin typeface="Arial 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89" y="614457"/>
            <a:ext cx="36003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 "/>
              </a:rPr>
              <a:t> FTI </a:t>
            </a:r>
            <a:r>
              <a:rPr lang="en-US" dirty="0" err="1">
                <a:latin typeface="Arial "/>
              </a:rPr>
              <a:t>davrida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jahon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mashinasozligi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fantalab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tarmoqlardan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biriga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aylandi</a:t>
            </a:r>
            <a:r>
              <a:rPr lang="en-US" dirty="0">
                <a:latin typeface="Arial "/>
              </a:rPr>
              <a:t>. </a:t>
            </a:r>
            <a:r>
              <a:rPr lang="en-US" dirty="0" err="1">
                <a:latin typeface="Arial "/>
              </a:rPr>
              <a:t>Natijada</a:t>
            </a:r>
            <a:r>
              <a:rPr lang="en-US" dirty="0">
                <a:latin typeface="Arial "/>
              </a:rPr>
              <a:t>, </a:t>
            </a:r>
            <a:r>
              <a:rPr lang="en-US" dirty="0" err="1">
                <a:latin typeface="Arial "/>
              </a:rPr>
              <a:t>tarmoqning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zamonaviy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sohalari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tez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rivojlana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boshladi</a:t>
            </a:r>
            <a:r>
              <a:rPr lang="en-US" dirty="0">
                <a:latin typeface="Arial "/>
              </a:rPr>
              <a:t>. Shu </a:t>
            </a:r>
            <a:r>
              <a:rPr lang="en-US" dirty="0" err="1">
                <a:latin typeface="Arial "/>
              </a:rPr>
              <a:t>bilan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birga</a:t>
            </a:r>
            <a:r>
              <a:rPr lang="en-US" dirty="0">
                <a:latin typeface="Arial "/>
              </a:rPr>
              <a:t> </a:t>
            </a:r>
            <a:r>
              <a:rPr lang="en-US" dirty="0" smtClean="0">
                <a:latin typeface="Arial "/>
              </a:rPr>
              <a:t>transport, </a:t>
            </a:r>
            <a:r>
              <a:rPr lang="en-US" dirty="0" err="1" smtClean="0">
                <a:latin typeface="Arial "/>
              </a:rPr>
              <a:t>iste’mol</a:t>
            </a:r>
            <a:r>
              <a:rPr lang="en-US" dirty="0" smtClean="0">
                <a:latin typeface="Arial "/>
              </a:rPr>
              <a:t>, </a:t>
            </a:r>
            <a:r>
              <a:rPr lang="en-US" dirty="0" err="1">
                <a:latin typeface="Arial "/>
              </a:rPr>
              <a:t>xomashyo</a:t>
            </a:r>
            <a:r>
              <a:rPr lang="en-US" dirty="0">
                <a:latin typeface="Arial "/>
              </a:rPr>
              <a:t> </a:t>
            </a:r>
            <a:r>
              <a:rPr lang="en-US" dirty="0" err="1" smtClean="0">
                <a:latin typeface="Arial "/>
              </a:rPr>
              <a:t>omillari</a:t>
            </a:r>
            <a:r>
              <a:rPr lang="en-US" dirty="0" smtClean="0">
                <a:latin typeface="Arial "/>
              </a:rPr>
              <a:t> </a:t>
            </a:r>
            <a:r>
              <a:rPr lang="en-US" dirty="0" err="1">
                <a:latin typeface="Arial "/>
              </a:rPr>
              <a:t>ta’siri</a:t>
            </a:r>
            <a:r>
              <a:rPr lang="en-US" dirty="0">
                <a:latin typeface="Arial "/>
              </a:rPr>
              <a:t> ham </a:t>
            </a:r>
            <a:r>
              <a:rPr lang="en-US" dirty="0" err="1">
                <a:latin typeface="Arial "/>
              </a:rPr>
              <a:t>mashinasozlik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korxonalarining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hududiy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joylashuvida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e’tiborga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olinadi</a:t>
            </a:r>
            <a:r>
              <a:rPr lang="en-US" dirty="0">
                <a:latin typeface="Arial "/>
              </a:rPr>
              <a:t>.</a:t>
            </a:r>
            <a:endParaRPr lang="ru-RU" dirty="0">
              <a:latin typeface="Arial "/>
            </a:endParaRPr>
          </a:p>
        </p:txBody>
      </p:sp>
      <p:pic>
        <p:nvPicPr>
          <p:cNvPr id="5122" name="Picture 2" descr="Где найти каталог металлургических заводов Росси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87" y="614457"/>
            <a:ext cx="1944217" cy="24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" y="0"/>
            <a:ext cx="5765800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269" y="580048"/>
            <a:ext cx="31046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ishlov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sohasi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tarmoqlarni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jamlaydi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kemasozlik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avtomobilsozlik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Судоходство в Арктике – баланс между надежностью и экологичностью |  PRO-ARC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48" y="580048"/>
            <a:ext cx="2304256" cy="12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Автомобилестроение | DAIFU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48" y="1860808"/>
            <a:ext cx="2304256" cy="12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" y="0"/>
            <a:ext cx="5765800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Аэрокосмическая техник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Аэрокосмическая техник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3" y="1262385"/>
            <a:ext cx="1872771" cy="18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Элтехпром Узбекистана в 2022 году намерен довести экспорт до $ 500  миллионов - Новости Узбекистана сегодня: nuz.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87" y="1251631"/>
            <a:ext cx="1656184" cy="18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612" y="570222"/>
            <a:ext cx="545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Aviakosmik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elektrotexnika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10" descr="Россия: сможет ли российская электроника потеснить иностранных гигантов? |  Eurasia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69" y="1251631"/>
            <a:ext cx="1996318" cy="18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" y="0"/>
            <a:ext cx="5765800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356" y="530683"/>
            <a:ext cx="2659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 "/>
              </a:rPr>
              <a:t>Kemasozlik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tarmog‘i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mahsulotlari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dengiz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transportida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xalqaro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yuklarni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tashishda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katta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ahamiyatga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ega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bo‘lib</a:t>
            </a:r>
            <a:r>
              <a:rPr lang="en-US" dirty="0">
                <a:latin typeface="Arial "/>
              </a:rPr>
              <a:t>, </a:t>
            </a:r>
            <a:r>
              <a:rPr lang="en-US" dirty="0" err="1">
                <a:latin typeface="Arial "/>
              </a:rPr>
              <a:t>Yaponiya</a:t>
            </a:r>
            <a:r>
              <a:rPr lang="en-US" dirty="0">
                <a:latin typeface="Arial "/>
              </a:rPr>
              <a:t>, </a:t>
            </a:r>
            <a:r>
              <a:rPr lang="en-US" dirty="0" err="1">
                <a:latin typeface="Arial "/>
              </a:rPr>
              <a:t>Koreya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Respublikasi</a:t>
            </a:r>
            <a:r>
              <a:rPr lang="en-US" dirty="0">
                <a:latin typeface="Arial "/>
              </a:rPr>
              <a:t>, </a:t>
            </a:r>
            <a:r>
              <a:rPr lang="en-US" dirty="0" err="1">
                <a:latin typeface="Arial "/>
              </a:rPr>
              <a:t>Xitoy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ushbu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sohaning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yetakchilari</a:t>
            </a:r>
            <a:r>
              <a:rPr lang="en-US" dirty="0">
                <a:latin typeface="Arial "/>
              </a:rPr>
              <a:t> </a:t>
            </a:r>
            <a:r>
              <a:rPr lang="en-US" dirty="0" err="1" smtClean="0">
                <a:latin typeface="Arial "/>
              </a:rPr>
              <a:t>hisoblanadi</a:t>
            </a:r>
            <a:r>
              <a:rPr lang="en-US" dirty="0" smtClean="0">
                <a:latin typeface="Arial "/>
              </a:rPr>
              <a:t>.</a:t>
            </a:r>
            <a:endParaRPr lang="ru-RU" dirty="0">
              <a:latin typeface="Arial "/>
            </a:endParaRPr>
          </a:p>
        </p:txBody>
      </p:sp>
      <p:pic>
        <p:nvPicPr>
          <p:cNvPr id="8194" name="Picture 2" descr="Карта Японии на русском языке с городами - AnnaMap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73" y="670728"/>
            <a:ext cx="1634449" cy="10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осток в средние века. Карта 6. Корея в VII 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60" y="608501"/>
            <a:ext cx="1333453" cy="25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ы Китая глазами жителей разных провинций — Магаз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59" y="1871120"/>
            <a:ext cx="1634449" cy="10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7472</TotalTime>
  <Words>566</Words>
  <Application>Microsoft Office PowerPoint</Application>
  <PresentationFormat>Произвольный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</vt:lpstr>
      <vt:lpstr>Calibri</vt:lpstr>
      <vt:lpstr>Courier New</vt:lpstr>
      <vt:lpstr>Times New Roman</vt:lpstr>
      <vt:lpstr>Wingdings</vt:lpstr>
      <vt:lpstr>Office Theme</vt:lpstr>
      <vt:lpstr>Geografiya</vt:lpstr>
      <vt:lpstr>O‘tilgan manzuni takrorlash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Yengil sanoat</vt:lpstr>
      <vt:lpstr>Yengil sanoat</vt:lpstr>
      <vt:lpstr>To‘qimachilik sanoati</vt:lpstr>
      <vt:lpstr>To‘qimachilik sanoati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412</cp:revision>
  <dcterms:created xsi:type="dcterms:W3CDTF">2020-04-09T07:32:19Z</dcterms:created>
  <dcterms:modified xsi:type="dcterms:W3CDTF">2020-11-10T04:59:46Z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