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40"/>
  </p:notesMasterIdLst>
  <p:sldIdLst>
    <p:sldId id="1378" r:id="rId2"/>
    <p:sldId id="1459" r:id="rId3"/>
    <p:sldId id="1444" r:id="rId4"/>
    <p:sldId id="1445" r:id="rId5"/>
    <p:sldId id="1446" r:id="rId6"/>
    <p:sldId id="1447" r:id="rId7"/>
    <p:sldId id="1448" r:id="rId8"/>
    <p:sldId id="1449" r:id="rId9"/>
    <p:sldId id="1460" r:id="rId10"/>
    <p:sldId id="1397" r:id="rId11"/>
    <p:sldId id="1398" r:id="rId12"/>
    <p:sldId id="1419" r:id="rId13"/>
    <p:sldId id="1420" r:id="rId14"/>
    <p:sldId id="1422" r:id="rId15"/>
    <p:sldId id="1423" r:id="rId16"/>
    <p:sldId id="1424" r:id="rId17"/>
    <p:sldId id="1452" r:id="rId18"/>
    <p:sldId id="1426" r:id="rId19"/>
    <p:sldId id="1425" r:id="rId20"/>
    <p:sldId id="1451" r:id="rId21"/>
    <p:sldId id="1428" r:id="rId22"/>
    <p:sldId id="1453" r:id="rId23"/>
    <p:sldId id="1454" r:id="rId24"/>
    <p:sldId id="1429" r:id="rId25"/>
    <p:sldId id="1456" r:id="rId26"/>
    <p:sldId id="1455" r:id="rId27"/>
    <p:sldId id="1432" r:id="rId28"/>
    <p:sldId id="1434" r:id="rId29"/>
    <p:sldId id="1457" r:id="rId30"/>
    <p:sldId id="1458" r:id="rId31"/>
    <p:sldId id="1438" r:id="rId32"/>
    <p:sldId id="1439" r:id="rId33"/>
    <p:sldId id="1440" r:id="rId34"/>
    <p:sldId id="1441" r:id="rId35"/>
    <p:sldId id="1442" r:id="rId36"/>
    <p:sldId id="1443" r:id="rId37"/>
    <p:sldId id="1416" r:id="rId38"/>
    <p:sldId id="1418" r:id="rId3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78"/>
            <p14:sldId id="1459"/>
            <p14:sldId id="1444"/>
            <p14:sldId id="1445"/>
            <p14:sldId id="1446"/>
            <p14:sldId id="1447"/>
            <p14:sldId id="1448"/>
            <p14:sldId id="1449"/>
            <p14:sldId id="1460"/>
            <p14:sldId id="1397"/>
            <p14:sldId id="1398"/>
            <p14:sldId id="1419"/>
            <p14:sldId id="1420"/>
            <p14:sldId id="1422"/>
            <p14:sldId id="1423"/>
            <p14:sldId id="1424"/>
            <p14:sldId id="1452"/>
            <p14:sldId id="1426"/>
            <p14:sldId id="1425"/>
            <p14:sldId id="1451"/>
            <p14:sldId id="1428"/>
            <p14:sldId id="1453"/>
            <p14:sldId id="1454"/>
            <p14:sldId id="1429"/>
            <p14:sldId id="1456"/>
            <p14:sldId id="1455"/>
            <p14:sldId id="1432"/>
            <p14:sldId id="1434"/>
            <p14:sldId id="1457"/>
            <p14:sldId id="1458"/>
            <p14:sldId id="1438"/>
            <p14:sldId id="1439"/>
            <p14:sldId id="1440"/>
            <p14:sldId id="1441"/>
            <p14:sldId id="1442"/>
            <p14:sldId id="1443"/>
            <p14:sldId id="1416"/>
            <p14:sldId id="14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CFF"/>
    <a:srgbClr val="CCFF99"/>
    <a:srgbClr val="FFFFCC"/>
    <a:srgbClr val="00FF99"/>
    <a:srgbClr val="66FF99"/>
    <a:srgbClr val="C2E49C"/>
    <a:srgbClr val="DDDDDD"/>
    <a:srgbClr val="B2B2B2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28" d="100"/>
          <a:sy n="128" d="100"/>
        </p:scale>
        <p:origin x="126" y="204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F969EF-A393-4A04-B80A-5561340F5127}" type="doc">
      <dgm:prSet loTypeId="urn:microsoft.com/office/officeart/2005/8/layout/hierarchy2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47B6117-0539-4A61-887D-06D5347FE906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</a:rPr>
            <a:t>Tugaydigan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tabiiy</a:t>
          </a:r>
          <a:r>
            <a:rPr lang="en-US" sz="2400" b="1" dirty="0" smtClean="0">
              <a:solidFill>
                <a:srgbClr val="000000"/>
              </a:solidFill>
            </a:rPr>
            <a:t> </a:t>
          </a:r>
          <a:r>
            <a:rPr lang="en-US" sz="2400" b="1" dirty="0" err="1" smtClean="0">
              <a:solidFill>
                <a:srgbClr val="000000"/>
              </a:solidFill>
            </a:rPr>
            <a:t>resurslar</a:t>
          </a:r>
          <a:endParaRPr lang="ru-RU" sz="2400" b="1" dirty="0">
            <a:solidFill>
              <a:srgbClr val="000000"/>
            </a:solidFill>
          </a:endParaRPr>
        </a:p>
      </dgm:t>
    </dgm:pt>
    <dgm:pt modelId="{AA3D119A-0045-48E8-BF43-6BB5E6F0EEE9}" type="parTrans" cxnId="{24B895A6-53E4-4E0B-89F7-8C7479F14357}">
      <dgm:prSet/>
      <dgm:spPr/>
      <dgm:t>
        <a:bodyPr/>
        <a:lstStyle/>
        <a:p>
          <a:endParaRPr lang="ru-RU" sz="1400" b="1">
            <a:solidFill>
              <a:srgbClr val="0070C0"/>
            </a:solidFill>
          </a:endParaRPr>
        </a:p>
      </dgm:t>
    </dgm:pt>
    <dgm:pt modelId="{D5E2EF0E-681D-4FC4-8F84-575B88006FF1}" type="sibTrans" cxnId="{24B895A6-53E4-4E0B-89F7-8C7479F14357}">
      <dgm:prSet/>
      <dgm:spPr/>
      <dgm:t>
        <a:bodyPr/>
        <a:lstStyle/>
        <a:p>
          <a:endParaRPr lang="ru-RU" sz="1400" b="1">
            <a:solidFill>
              <a:srgbClr val="0070C0"/>
            </a:solidFill>
          </a:endParaRPr>
        </a:p>
      </dgm:t>
    </dgm:pt>
    <dgm:pt modelId="{DB93423D-68D6-4C3C-A9A0-DFF7244B4004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</a:rPr>
            <a:t>Tiklanadigan</a:t>
          </a:r>
          <a:endParaRPr lang="ru-RU" sz="2400" b="1" dirty="0">
            <a:solidFill>
              <a:srgbClr val="000000"/>
            </a:solidFill>
          </a:endParaRPr>
        </a:p>
      </dgm:t>
    </dgm:pt>
    <dgm:pt modelId="{F0F2AB32-A1F0-4717-B833-E8F8AFC68B35}" type="parTrans" cxnId="{C946D202-FE96-48B4-A45D-2F01811A9AC6}">
      <dgm:prSet custT="1"/>
      <dgm:spPr/>
      <dgm:t>
        <a:bodyPr/>
        <a:lstStyle/>
        <a:p>
          <a:endParaRPr lang="ru-RU" sz="300" b="1">
            <a:solidFill>
              <a:srgbClr val="0070C0"/>
            </a:solidFill>
          </a:endParaRPr>
        </a:p>
      </dgm:t>
    </dgm:pt>
    <dgm:pt modelId="{FCFF644C-93C6-4684-9F39-C78A793C6ADE}" type="sibTrans" cxnId="{C946D202-FE96-48B4-A45D-2F01811A9AC6}">
      <dgm:prSet/>
      <dgm:spPr/>
      <dgm:t>
        <a:bodyPr/>
        <a:lstStyle/>
        <a:p>
          <a:endParaRPr lang="ru-RU" sz="1400" b="1">
            <a:solidFill>
              <a:srgbClr val="0070C0"/>
            </a:solidFill>
          </a:endParaRPr>
        </a:p>
      </dgm:t>
    </dgm:pt>
    <dgm:pt modelId="{B3DDF658-87D3-4FF3-B9A3-72FBCAAE83E2}">
      <dgm:prSet phldrT="[Текст]" custT="1"/>
      <dgm:spPr>
        <a:solidFill>
          <a:srgbClr val="CCFF99"/>
        </a:solidFill>
      </dgm:spPr>
      <dgm:t>
        <a:bodyPr/>
        <a:lstStyle/>
        <a:p>
          <a:r>
            <a:rPr lang="en-US" sz="2400" b="1" dirty="0" err="1" smtClean="0">
              <a:solidFill>
                <a:srgbClr val="000000"/>
              </a:solidFill>
            </a:rPr>
            <a:t>Tiklanmaydigan</a:t>
          </a:r>
          <a:endParaRPr lang="ru-RU" sz="2400" b="1" dirty="0">
            <a:solidFill>
              <a:srgbClr val="000000"/>
            </a:solidFill>
          </a:endParaRPr>
        </a:p>
      </dgm:t>
    </dgm:pt>
    <dgm:pt modelId="{67FBB359-41A8-4A94-98BC-1771207140FF}" type="parTrans" cxnId="{F77A6F1A-9407-4662-B84C-FC9A1D9C72AA}">
      <dgm:prSet custT="1"/>
      <dgm:spPr/>
      <dgm:t>
        <a:bodyPr/>
        <a:lstStyle/>
        <a:p>
          <a:endParaRPr lang="ru-RU" sz="300" b="1">
            <a:solidFill>
              <a:srgbClr val="0070C0"/>
            </a:solidFill>
          </a:endParaRPr>
        </a:p>
      </dgm:t>
    </dgm:pt>
    <dgm:pt modelId="{0AFCCDDE-4BDA-4051-A3FA-502EE223DDF5}" type="sibTrans" cxnId="{F77A6F1A-9407-4662-B84C-FC9A1D9C72AA}">
      <dgm:prSet/>
      <dgm:spPr/>
      <dgm:t>
        <a:bodyPr/>
        <a:lstStyle/>
        <a:p>
          <a:endParaRPr lang="ru-RU" sz="1400" b="1">
            <a:solidFill>
              <a:srgbClr val="0070C0"/>
            </a:solidFill>
          </a:endParaRPr>
        </a:p>
      </dgm:t>
    </dgm:pt>
    <dgm:pt modelId="{C7B23729-A870-4EDE-81FD-1620161234A4}" type="pres">
      <dgm:prSet presAssocID="{2EF969EF-A393-4A04-B80A-5561340F512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A26C5F-3930-4D2E-96A4-FD3807018DB6}" type="pres">
      <dgm:prSet presAssocID="{D47B6117-0539-4A61-887D-06D5347FE906}" presName="root1" presStyleCnt="0"/>
      <dgm:spPr/>
    </dgm:pt>
    <dgm:pt modelId="{01550481-241F-45D4-917E-A3A19051E380}" type="pres">
      <dgm:prSet presAssocID="{D47B6117-0539-4A61-887D-06D5347FE906}" presName="LevelOneTextNode" presStyleLbl="node0" presStyleIdx="0" presStyleCnt="1" custScaleX="794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8BC11E1-7FFA-438E-80FD-A6BDA5E6539B}" type="pres">
      <dgm:prSet presAssocID="{D47B6117-0539-4A61-887D-06D5347FE906}" presName="level2hierChild" presStyleCnt="0"/>
      <dgm:spPr/>
    </dgm:pt>
    <dgm:pt modelId="{CAB83670-DCAE-4BFC-9ED2-27650FE635E0}" type="pres">
      <dgm:prSet presAssocID="{F0F2AB32-A1F0-4717-B833-E8F8AFC68B35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F4269ED5-3AE6-4CC9-B56F-AE820F1DB9A1}" type="pres">
      <dgm:prSet presAssocID="{F0F2AB32-A1F0-4717-B833-E8F8AFC68B35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4A1FA5E-7E7F-4721-9086-14BE49CED660}" type="pres">
      <dgm:prSet presAssocID="{DB93423D-68D6-4C3C-A9A0-DFF7244B4004}" presName="root2" presStyleCnt="0"/>
      <dgm:spPr/>
    </dgm:pt>
    <dgm:pt modelId="{B07CF075-A030-481B-B3D5-F938E96F51EB}" type="pres">
      <dgm:prSet presAssocID="{DB93423D-68D6-4C3C-A9A0-DFF7244B4004}" presName="LevelTwoTextNode" presStyleLbl="node2" presStyleIdx="0" presStyleCnt="2" custScaleY="775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C7D7CF-58C2-4DCF-9541-9A08D9677537}" type="pres">
      <dgm:prSet presAssocID="{DB93423D-68D6-4C3C-A9A0-DFF7244B4004}" presName="level3hierChild" presStyleCnt="0"/>
      <dgm:spPr/>
    </dgm:pt>
    <dgm:pt modelId="{70D00E0A-17A2-4083-B55C-2FB48F5C264F}" type="pres">
      <dgm:prSet presAssocID="{67FBB359-41A8-4A94-98BC-1771207140F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8783FDDD-BD08-409F-8D7B-A83616C2F81F}" type="pres">
      <dgm:prSet presAssocID="{67FBB359-41A8-4A94-98BC-1771207140F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0402AA5A-21AA-47D8-BD22-004AD0667D28}" type="pres">
      <dgm:prSet presAssocID="{B3DDF658-87D3-4FF3-B9A3-72FBCAAE83E2}" presName="root2" presStyleCnt="0"/>
      <dgm:spPr/>
    </dgm:pt>
    <dgm:pt modelId="{07A14518-8D83-42F2-8C22-73AB21BE7900}" type="pres">
      <dgm:prSet presAssocID="{B3DDF658-87D3-4FF3-B9A3-72FBCAAE83E2}" presName="LevelTwoTextNode" presStyleLbl="node2" presStyleIdx="1" presStyleCnt="2" custScaleY="701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2D5CBF-43C0-4844-A33D-C6E467E5E6AB}" type="pres">
      <dgm:prSet presAssocID="{B3DDF658-87D3-4FF3-B9A3-72FBCAAE83E2}" presName="level3hierChild" presStyleCnt="0"/>
      <dgm:spPr/>
    </dgm:pt>
  </dgm:ptLst>
  <dgm:cxnLst>
    <dgm:cxn modelId="{F9ECF4FB-CEC2-4EC9-947E-50726DABB654}" type="presOf" srcId="{F0F2AB32-A1F0-4717-B833-E8F8AFC68B35}" destId="{CAB83670-DCAE-4BFC-9ED2-27650FE635E0}" srcOrd="0" destOrd="0" presId="urn:microsoft.com/office/officeart/2005/8/layout/hierarchy2"/>
    <dgm:cxn modelId="{6F6283EF-A80B-4706-8EB2-DCC20B96A24B}" type="presOf" srcId="{D47B6117-0539-4A61-887D-06D5347FE906}" destId="{01550481-241F-45D4-917E-A3A19051E380}" srcOrd="0" destOrd="0" presId="urn:microsoft.com/office/officeart/2005/8/layout/hierarchy2"/>
    <dgm:cxn modelId="{C946D202-FE96-48B4-A45D-2F01811A9AC6}" srcId="{D47B6117-0539-4A61-887D-06D5347FE906}" destId="{DB93423D-68D6-4C3C-A9A0-DFF7244B4004}" srcOrd="0" destOrd="0" parTransId="{F0F2AB32-A1F0-4717-B833-E8F8AFC68B35}" sibTransId="{FCFF644C-93C6-4684-9F39-C78A793C6ADE}"/>
    <dgm:cxn modelId="{F77A6F1A-9407-4662-B84C-FC9A1D9C72AA}" srcId="{D47B6117-0539-4A61-887D-06D5347FE906}" destId="{B3DDF658-87D3-4FF3-B9A3-72FBCAAE83E2}" srcOrd="1" destOrd="0" parTransId="{67FBB359-41A8-4A94-98BC-1771207140FF}" sibTransId="{0AFCCDDE-4BDA-4051-A3FA-502EE223DDF5}"/>
    <dgm:cxn modelId="{473AD3B7-8757-40C9-926E-8557B45B5436}" type="presOf" srcId="{F0F2AB32-A1F0-4717-B833-E8F8AFC68B35}" destId="{F4269ED5-3AE6-4CC9-B56F-AE820F1DB9A1}" srcOrd="1" destOrd="0" presId="urn:microsoft.com/office/officeart/2005/8/layout/hierarchy2"/>
    <dgm:cxn modelId="{825693E9-B06A-447B-BD8A-A51EBCA58858}" type="presOf" srcId="{2EF969EF-A393-4A04-B80A-5561340F5127}" destId="{C7B23729-A870-4EDE-81FD-1620161234A4}" srcOrd="0" destOrd="0" presId="urn:microsoft.com/office/officeart/2005/8/layout/hierarchy2"/>
    <dgm:cxn modelId="{24B895A6-53E4-4E0B-89F7-8C7479F14357}" srcId="{2EF969EF-A393-4A04-B80A-5561340F5127}" destId="{D47B6117-0539-4A61-887D-06D5347FE906}" srcOrd="0" destOrd="0" parTransId="{AA3D119A-0045-48E8-BF43-6BB5E6F0EEE9}" sibTransId="{D5E2EF0E-681D-4FC4-8F84-575B88006FF1}"/>
    <dgm:cxn modelId="{5DCC2521-73AF-4499-B252-FABD3BAE42B3}" type="presOf" srcId="{67FBB359-41A8-4A94-98BC-1771207140FF}" destId="{70D00E0A-17A2-4083-B55C-2FB48F5C264F}" srcOrd="0" destOrd="0" presId="urn:microsoft.com/office/officeart/2005/8/layout/hierarchy2"/>
    <dgm:cxn modelId="{09A0A50C-531E-4C8C-84BF-67922235AAA1}" type="presOf" srcId="{B3DDF658-87D3-4FF3-B9A3-72FBCAAE83E2}" destId="{07A14518-8D83-42F2-8C22-73AB21BE7900}" srcOrd="0" destOrd="0" presId="urn:microsoft.com/office/officeart/2005/8/layout/hierarchy2"/>
    <dgm:cxn modelId="{55885097-17A6-4630-BD8F-41D718161559}" type="presOf" srcId="{DB93423D-68D6-4C3C-A9A0-DFF7244B4004}" destId="{B07CF075-A030-481B-B3D5-F938E96F51EB}" srcOrd="0" destOrd="0" presId="urn:microsoft.com/office/officeart/2005/8/layout/hierarchy2"/>
    <dgm:cxn modelId="{14946B37-797A-4946-B92B-A4809CF856A8}" type="presOf" srcId="{67FBB359-41A8-4A94-98BC-1771207140FF}" destId="{8783FDDD-BD08-409F-8D7B-A83616C2F81F}" srcOrd="1" destOrd="0" presId="urn:microsoft.com/office/officeart/2005/8/layout/hierarchy2"/>
    <dgm:cxn modelId="{C3F406A0-91B6-4C6A-88F5-52DA5AB12C08}" type="presParOf" srcId="{C7B23729-A870-4EDE-81FD-1620161234A4}" destId="{35A26C5F-3930-4D2E-96A4-FD3807018DB6}" srcOrd="0" destOrd="0" presId="urn:microsoft.com/office/officeart/2005/8/layout/hierarchy2"/>
    <dgm:cxn modelId="{1C0165A4-A90D-45C7-A97E-AE20DAFD6776}" type="presParOf" srcId="{35A26C5F-3930-4D2E-96A4-FD3807018DB6}" destId="{01550481-241F-45D4-917E-A3A19051E380}" srcOrd="0" destOrd="0" presId="urn:microsoft.com/office/officeart/2005/8/layout/hierarchy2"/>
    <dgm:cxn modelId="{22AE0C54-F7A9-4376-85D8-7DEE17A1757E}" type="presParOf" srcId="{35A26C5F-3930-4D2E-96A4-FD3807018DB6}" destId="{18BC11E1-7FFA-438E-80FD-A6BDA5E6539B}" srcOrd="1" destOrd="0" presId="urn:microsoft.com/office/officeart/2005/8/layout/hierarchy2"/>
    <dgm:cxn modelId="{8BBBB592-05B0-44D4-9BFB-4B8C2DCC8F7E}" type="presParOf" srcId="{18BC11E1-7FFA-438E-80FD-A6BDA5E6539B}" destId="{CAB83670-DCAE-4BFC-9ED2-27650FE635E0}" srcOrd="0" destOrd="0" presId="urn:microsoft.com/office/officeart/2005/8/layout/hierarchy2"/>
    <dgm:cxn modelId="{FF4D13AC-34BA-4E81-B88F-03008C5447E8}" type="presParOf" srcId="{CAB83670-DCAE-4BFC-9ED2-27650FE635E0}" destId="{F4269ED5-3AE6-4CC9-B56F-AE820F1DB9A1}" srcOrd="0" destOrd="0" presId="urn:microsoft.com/office/officeart/2005/8/layout/hierarchy2"/>
    <dgm:cxn modelId="{062A9166-F2DB-4871-9D0E-EDAD0AD11B6E}" type="presParOf" srcId="{18BC11E1-7FFA-438E-80FD-A6BDA5E6539B}" destId="{34A1FA5E-7E7F-4721-9086-14BE49CED660}" srcOrd="1" destOrd="0" presId="urn:microsoft.com/office/officeart/2005/8/layout/hierarchy2"/>
    <dgm:cxn modelId="{C1E22C43-2273-4D73-8C04-4B51C76704F3}" type="presParOf" srcId="{34A1FA5E-7E7F-4721-9086-14BE49CED660}" destId="{B07CF075-A030-481B-B3D5-F938E96F51EB}" srcOrd="0" destOrd="0" presId="urn:microsoft.com/office/officeart/2005/8/layout/hierarchy2"/>
    <dgm:cxn modelId="{C239AF4F-A096-423A-B604-86A691356E11}" type="presParOf" srcId="{34A1FA5E-7E7F-4721-9086-14BE49CED660}" destId="{90C7D7CF-58C2-4DCF-9541-9A08D9677537}" srcOrd="1" destOrd="0" presId="urn:microsoft.com/office/officeart/2005/8/layout/hierarchy2"/>
    <dgm:cxn modelId="{5D2F554E-5C23-4FB9-8166-F26D485717FA}" type="presParOf" srcId="{18BC11E1-7FFA-438E-80FD-A6BDA5E6539B}" destId="{70D00E0A-17A2-4083-B55C-2FB48F5C264F}" srcOrd="2" destOrd="0" presId="urn:microsoft.com/office/officeart/2005/8/layout/hierarchy2"/>
    <dgm:cxn modelId="{2E007621-DCFA-4E5D-BD88-DACCC4734EAF}" type="presParOf" srcId="{70D00E0A-17A2-4083-B55C-2FB48F5C264F}" destId="{8783FDDD-BD08-409F-8D7B-A83616C2F81F}" srcOrd="0" destOrd="0" presId="urn:microsoft.com/office/officeart/2005/8/layout/hierarchy2"/>
    <dgm:cxn modelId="{11F001BD-92DE-4CBD-B705-90D3908F7BC9}" type="presParOf" srcId="{18BC11E1-7FFA-438E-80FD-A6BDA5E6539B}" destId="{0402AA5A-21AA-47D8-BD22-004AD0667D28}" srcOrd="3" destOrd="0" presId="urn:microsoft.com/office/officeart/2005/8/layout/hierarchy2"/>
    <dgm:cxn modelId="{357091D5-2E59-46C5-917F-7E2CB3DE066C}" type="presParOf" srcId="{0402AA5A-21AA-47D8-BD22-004AD0667D28}" destId="{07A14518-8D83-42F2-8C22-73AB21BE7900}" srcOrd="0" destOrd="0" presId="urn:microsoft.com/office/officeart/2005/8/layout/hierarchy2"/>
    <dgm:cxn modelId="{BBA3447F-F8BC-42A1-B29D-7378BEF7FD23}" type="presParOf" srcId="{0402AA5A-21AA-47D8-BD22-004AD0667D28}" destId="{9B2D5CBF-43C0-4844-A33D-C6E467E5E6A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9D08BB-4BB8-4CD7-988A-0BD11554EDDB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C2519E2-8EA7-46FF-89B0-B9948F2D7F03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Neft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tabiiy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gaz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A8F030E-53D3-4A00-937B-72A0EEDB90AF}" type="parTrans" cxnId="{C225117F-3C07-45DA-BEA6-41FF0F810CEC}">
      <dgm:prSet/>
      <dgm:spPr/>
      <dgm:t>
        <a:bodyPr/>
        <a:lstStyle/>
        <a:p>
          <a:endParaRPr lang="ru-RU" sz="2800"/>
        </a:p>
      </dgm:t>
    </dgm:pt>
    <dgm:pt modelId="{FF673C61-A6FA-4C45-A1D9-DD45BB5E2FD9}" type="sibTrans" cxnId="{C225117F-3C07-45DA-BEA6-41FF0F810CEC}">
      <dgm:prSet/>
      <dgm:spPr/>
      <dgm:t>
        <a:bodyPr/>
        <a:lstStyle/>
        <a:p>
          <a:endParaRPr lang="ru-RU" sz="2800"/>
        </a:p>
      </dgm:t>
    </dgm:pt>
    <dgm:pt modelId="{DC7119B4-B063-405C-9C9C-3BB71212855C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Ko‘mir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44E7160-1D4D-429E-B77D-3657B0394B87}" type="parTrans" cxnId="{7F833E5E-5695-4CB7-8388-EF2D7D46D380}">
      <dgm:prSet/>
      <dgm:spPr/>
      <dgm:t>
        <a:bodyPr/>
        <a:lstStyle/>
        <a:p>
          <a:endParaRPr lang="ru-RU" sz="2800"/>
        </a:p>
      </dgm:t>
    </dgm:pt>
    <dgm:pt modelId="{A915B4B8-4814-4A6A-9EA0-4C751B85355A}" type="sibTrans" cxnId="{7F833E5E-5695-4CB7-8388-EF2D7D46D380}">
      <dgm:prSet/>
      <dgm:spPr/>
      <dgm:t>
        <a:bodyPr/>
        <a:lstStyle/>
        <a:p>
          <a:endParaRPr lang="ru-RU" sz="2800"/>
        </a:p>
      </dgm:t>
    </dgm:pt>
    <dgm:pt modelId="{D3F2757B-4CD1-4B82-840E-17B99E7113BC}">
      <dgm:prSet phldrT="[Текст]" custT="1"/>
      <dgm:spPr>
        <a:solidFill>
          <a:srgbClr val="FFFFCC"/>
        </a:solidFill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Temir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rudalari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0380EE0-36E4-4ECA-B292-AD1EF47BDD19}" type="parTrans" cxnId="{ABAA2D57-5E9A-4B98-B893-EB1BA8B4AFBB}">
      <dgm:prSet/>
      <dgm:spPr/>
      <dgm:t>
        <a:bodyPr/>
        <a:lstStyle/>
        <a:p>
          <a:endParaRPr lang="ru-RU" sz="2800"/>
        </a:p>
      </dgm:t>
    </dgm:pt>
    <dgm:pt modelId="{A4C4D130-A214-45CC-8B38-8E308EBD8286}" type="sibTrans" cxnId="{ABAA2D57-5E9A-4B98-B893-EB1BA8B4AFBB}">
      <dgm:prSet/>
      <dgm:spPr/>
      <dgm:t>
        <a:bodyPr/>
        <a:lstStyle/>
        <a:p>
          <a:endParaRPr lang="ru-RU" sz="2800"/>
        </a:p>
      </dgm:t>
    </dgm:pt>
    <dgm:pt modelId="{21E1A051-9848-42A4-B48E-2C8B25C47890}">
      <dgm:prSet phldrT="[Текст]" custT="1"/>
      <dgm:spPr>
        <a:solidFill>
          <a:srgbClr val="CCFF99"/>
        </a:solidFill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Qurilish</a:t>
          </a:r>
          <a:r>
            <a:rPr lang="en-US" sz="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materiallari</a:t>
          </a:r>
          <a:endParaRPr lang="ru-RU" sz="2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BA6981C-61C2-489D-8E21-3B584860E9B9}" type="parTrans" cxnId="{BB6F5522-39CC-4435-BE55-51DFE3FA9B78}">
      <dgm:prSet/>
      <dgm:spPr/>
      <dgm:t>
        <a:bodyPr/>
        <a:lstStyle/>
        <a:p>
          <a:endParaRPr lang="ru-RU" sz="2800"/>
        </a:p>
      </dgm:t>
    </dgm:pt>
    <dgm:pt modelId="{EA813FDA-4993-4DAF-9E22-D3984470CB9E}" type="sibTrans" cxnId="{BB6F5522-39CC-4435-BE55-51DFE3FA9B78}">
      <dgm:prSet/>
      <dgm:spPr/>
      <dgm:t>
        <a:bodyPr/>
        <a:lstStyle/>
        <a:p>
          <a:endParaRPr lang="ru-RU" sz="2800"/>
        </a:p>
      </dgm:t>
    </dgm:pt>
    <dgm:pt modelId="{7ACC23FC-1447-41A8-804B-4D3642E045A7}" type="pres">
      <dgm:prSet presAssocID="{B39D08BB-4BB8-4CD7-988A-0BD11554EDD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554BE3D6-9683-41DD-AF41-BAD9C27E33B7}" type="pres">
      <dgm:prSet presAssocID="{B39D08BB-4BB8-4CD7-988A-0BD11554EDDB}" presName="Name1" presStyleCnt="0"/>
      <dgm:spPr/>
    </dgm:pt>
    <dgm:pt modelId="{F5E484CB-012E-48FD-A8EA-49CE89155BDB}" type="pres">
      <dgm:prSet presAssocID="{B39D08BB-4BB8-4CD7-988A-0BD11554EDDB}" presName="cycle" presStyleCnt="0"/>
      <dgm:spPr/>
    </dgm:pt>
    <dgm:pt modelId="{7C5E3CCA-8F72-47D2-965F-654A247627A3}" type="pres">
      <dgm:prSet presAssocID="{B39D08BB-4BB8-4CD7-988A-0BD11554EDDB}" presName="srcNode" presStyleLbl="node1" presStyleIdx="0" presStyleCnt="4"/>
      <dgm:spPr/>
    </dgm:pt>
    <dgm:pt modelId="{F3FBB7B6-EC45-413D-9077-F73C4FA335CF}" type="pres">
      <dgm:prSet presAssocID="{B39D08BB-4BB8-4CD7-988A-0BD11554EDDB}" presName="conn" presStyleLbl="parChTrans1D2" presStyleIdx="0" presStyleCnt="1"/>
      <dgm:spPr/>
      <dgm:t>
        <a:bodyPr/>
        <a:lstStyle/>
        <a:p>
          <a:endParaRPr lang="ru-RU"/>
        </a:p>
      </dgm:t>
    </dgm:pt>
    <dgm:pt modelId="{5A36EE98-6D69-4DAA-AD00-463B6A787540}" type="pres">
      <dgm:prSet presAssocID="{B39D08BB-4BB8-4CD7-988A-0BD11554EDDB}" presName="extraNode" presStyleLbl="node1" presStyleIdx="0" presStyleCnt="4"/>
      <dgm:spPr/>
    </dgm:pt>
    <dgm:pt modelId="{D656880D-3B15-42F0-B917-E2EAC7A36E01}" type="pres">
      <dgm:prSet presAssocID="{B39D08BB-4BB8-4CD7-988A-0BD11554EDDB}" presName="dstNode" presStyleLbl="node1" presStyleIdx="0" presStyleCnt="4"/>
      <dgm:spPr/>
    </dgm:pt>
    <dgm:pt modelId="{C00BC035-BFEC-476D-85AF-981C40A28636}" type="pres">
      <dgm:prSet presAssocID="{3C2519E2-8EA7-46FF-89B0-B9948F2D7F03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DC7B0-DE90-4D57-87AD-F1BF202F35D3}" type="pres">
      <dgm:prSet presAssocID="{3C2519E2-8EA7-46FF-89B0-B9948F2D7F03}" presName="accent_1" presStyleCnt="0"/>
      <dgm:spPr/>
    </dgm:pt>
    <dgm:pt modelId="{55781804-75CD-4D33-ADA1-525AD947C346}" type="pres">
      <dgm:prSet presAssocID="{3C2519E2-8EA7-46FF-89B0-B9948F2D7F03}" presName="accentRepeatNode" presStyleLbl="solidFgAcc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A28B225E-0E05-4715-A1BF-7EE6C2306C78}" type="pres">
      <dgm:prSet presAssocID="{DC7119B4-B063-405C-9C9C-3BB71212855C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6C0D8-B138-47FC-89C8-C7A1EE285FB8}" type="pres">
      <dgm:prSet presAssocID="{DC7119B4-B063-405C-9C9C-3BB71212855C}" presName="accent_2" presStyleCnt="0"/>
      <dgm:spPr/>
    </dgm:pt>
    <dgm:pt modelId="{15509BF6-2056-4C6D-AD09-532E44890D44}" type="pres">
      <dgm:prSet presAssocID="{DC7119B4-B063-405C-9C9C-3BB71212855C}" presName="accentRepeatNode" presStyleLbl="solidFgAcc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64AE117-AB4E-43FB-AD10-CDB3B85591DA}" type="pres">
      <dgm:prSet presAssocID="{D3F2757B-4CD1-4B82-840E-17B99E7113B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F9CA6-F11B-458B-B2A2-228429872115}" type="pres">
      <dgm:prSet presAssocID="{D3F2757B-4CD1-4B82-840E-17B99E7113BC}" presName="accent_3" presStyleCnt="0"/>
      <dgm:spPr/>
    </dgm:pt>
    <dgm:pt modelId="{0AFBF524-5AED-42F0-96A2-F7353BED834D}" type="pres">
      <dgm:prSet presAssocID="{D3F2757B-4CD1-4B82-840E-17B99E7113BC}" presName="accentRepeatNode" presStyleLbl="solidFgAcc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1180E44-F235-4743-84BF-CA2AB3EDB641}" type="pres">
      <dgm:prSet presAssocID="{21E1A051-9848-42A4-B48E-2C8B25C47890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B8BC9B-3A83-4F0B-9E56-2A27CFB5B1DA}" type="pres">
      <dgm:prSet presAssocID="{21E1A051-9848-42A4-B48E-2C8B25C47890}" presName="accent_4" presStyleCnt="0"/>
      <dgm:spPr/>
    </dgm:pt>
    <dgm:pt modelId="{DA7D02D0-E45C-40FE-A09C-714D79933078}" type="pres">
      <dgm:prSet presAssocID="{21E1A051-9848-42A4-B48E-2C8B25C47890}" presName="accentRepeatNode" presStyleLbl="solidFgAcc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32DCA6F3-101E-405C-81D7-096A3A8E64BF}" type="presOf" srcId="{DC7119B4-B063-405C-9C9C-3BB71212855C}" destId="{A28B225E-0E05-4715-A1BF-7EE6C2306C78}" srcOrd="0" destOrd="0" presId="urn:microsoft.com/office/officeart/2008/layout/VerticalCurvedList"/>
    <dgm:cxn modelId="{0D33C8B3-5F8A-4A27-BB4B-165356ABDBA4}" type="presOf" srcId="{D3F2757B-4CD1-4B82-840E-17B99E7113BC}" destId="{164AE117-AB4E-43FB-AD10-CDB3B85591DA}" srcOrd="0" destOrd="0" presId="urn:microsoft.com/office/officeart/2008/layout/VerticalCurvedList"/>
    <dgm:cxn modelId="{394BCE13-B825-44FB-91E9-CD68428C5ECD}" type="presOf" srcId="{3C2519E2-8EA7-46FF-89B0-B9948F2D7F03}" destId="{C00BC035-BFEC-476D-85AF-981C40A28636}" srcOrd="0" destOrd="0" presId="urn:microsoft.com/office/officeart/2008/layout/VerticalCurvedList"/>
    <dgm:cxn modelId="{096FF357-95AC-40A5-8102-965031AD049E}" type="presOf" srcId="{21E1A051-9848-42A4-B48E-2C8B25C47890}" destId="{61180E44-F235-4743-84BF-CA2AB3EDB641}" srcOrd="0" destOrd="0" presId="urn:microsoft.com/office/officeart/2008/layout/VerticalCurvedList"/>
    <dgm:cxn modelId="{BB6F5522-39CC-4435-BE55-51DFE3FA9B78}" srcId="{B39D08BB-4BB8-4CD7-988A-0BD11554EDDB}" destId="{21E1A051-9848-42A4-B48E-2C8B25C47890}" srcOrd="3" destOrd="0" parTransId="{FBA6981C-61C2-489D-8E21-3B584860E9B9}" sibTransId="{EA813FDA-4993-4DAF-9E22-D3984470CB9E}"/>
    <dgm:cxn modelId="{C225117F-3C07-45DA-BEA6-41FF0F810CEC}" srcId="{B39D08BB-4BB8-4CD7-988A-0BD11554EDDB}" destId="{3C2519E2-8EA7-46FF-89B0-B9948F2D7F03}" srcOrd="0" destOrd="0" parTransId="{3A8F030E-53D3-4A00-937B-72A0EEDB90AF}" sibTransId="{FF673C61-A6FA-4C45-A1D9-DD45BB5E2FD9}"/>
    <dgm:cxn modelId="{830A5A5F-E341-4DD1-8731-C2556356CA44}" type="presOf" srcId="{B39D08BB-4BB8-4CD7-988A-0BD11554EDDB}" destId="{7ACC23FC-1447-41A8-804B-4D3642E045A7}" srcOrd="0" destOrd="0" presId="urn:microsoft.com/office/officeart/2008/layout/VerticalCurvedList"/>
    <dgm:cxn modelId="{8CA51D77-C5F6-4295-864A-C3CE987892BD}" type="presOf" srcId="{FF673C61-A6FA-4C45-A1D9-DD45BB5E2FD9}" destId="{F3FBB7B6-EC45-413D-9077-F73C4FA335CF}" srcOrd="0" destOrd="0" presId="urn:microsoft.com/office/officeart/2008/layout/VerticalCurvedList"/>
    <dgm:cxn modelId="{7F833E5E-5695-4CB7-8388-EF2D7D46D380}" srcId="{B39D08BB-4BB8-4CD7-988A-0BD11554EDDB}" destId="{DC7119B4-B063-405C-9C9C-3BB71212855C}" srcOrd="1" destOrd="0" parTransId="{444E7160-1D4D-429E-B77D-3657B0394B87}" sibTransId="{A915B4B8-4814-4A6A-9EA0-4C751B85355A}"/>
    <dgm:cxn modelId="{ABAA2D57-5E9A-4B98-B893-EB1BA8B4AFBB}" srcId="{B39D08BB-4BB8-4CD7-988A-0BD11554EDDB}" destId="{D3F2757B-4CD1-4B82-840E-17B99E7113BC}" srcOrd="2" destOrd="0" parTransId="{F0380EE0-36E4-4ECA-B292-AD1EF47BDD19}" sibTransId="{A4C4D130-A214-45CC-8B38-8E308EBD8286}"/>
    <dgm:cxn modelId="{A553A16D-25A9-4899-A778-5F91442D6F5A}" type="presParOf" srcId="{7ACC23FC-1447-41A8-804B-4D3642E045A7}" destId="{554BE3D6-9683-41DD-AF41-BAD9C27E33B7}" srcOrd="0" destOrd="0" presId="urn:microsoft.com/office/officeart/2008/layout/VerticalCurvedList"/>
    <dgm:cxn modelId="{CC6B89A0-4BEE-4319-BB3D-761ED9399ECB}" type="presParOf" srcId="{554BE3D6-9683-41DD-AF41-BAD9C27E33B7}" destId="{F5E484CB-012E-48FD-A8EA-49CE89155BDB}" srcOrd="0" destOrd="0" presId="urn:microsoft.com/office/officeart/2008/layout/VerticalCurvedList"/>
    <dgm:cxn modelId="{F1795011-0F19-44FC-A03B-48413FBAB705}" type="presParOf" srcId="{F5E484CB-012E-48FD-A8EA-49CE89155BDB}" destId="{7C5E3CCA-8F72-47D2-965F-654A247627A3}" srcOrd="0" destOrd="0" presId="urn:microsoft.com/office/officeart/2008/layout/VerticalCurvedList"/>
    <dgm:cxn modelId="{FC280510-026E-4BE9-9FA0-45F2021132B5}" type="presParOf" srcId="{F5E484CB-012E-48FD-A8EA-49CE89155BDB}" destId="{F3FBB7B6-EC45-413D-9077-F73C4FA335CF}" srcOrd="1" destOrd="0" presId="urn:microsoft.com/office/officeart/2008/layout/VerticalCurvedList"/>
    <dgm:cxn modelId="{1D379E58-5692-40A1-B710-734DCE04A314}" type="presParOf" srcId="{F5E484CB-012E-48FD-A8EA-49CE89155BDB}" destId="{5A36EE98-6D69-4DAA-AD00-463B6A787540}" srcOrd="2" destOrd="0" presId="urn:microsoft.com/office/officeart/2008/layout/VerticalCurvedList"/>
    <dgm:cxn modelId="{74D96648-5DA4-46E4-9EE9-FD30393D7129}" type="presParOf" srcId="{F5E484CB-012E-48FD-A8EA-49CE89155BDB}" destId="{D656880D-3B15-42F0-B917-E2EAC7A36E01}" srcOrd="3" destOrd="0" presId="urn:microsoft.com/office/officeart/2008/layout/VerticalCurvedList"/>
    <dgm:cxn modelId="{B5D69A8B-5AB9-4ACB-8625-EF0D058910E2}" type="presParOf" srcId="{554BE3D6-9683-41DD-AF41-BAD9C27E33B7}" destId="{C00BC035-BFEC-476D-85AF-981C40A28636}" srcOrd="1" destOrd="0" presId="urn:microsoft.com/office/officeart/2008/layout/VerticalCurvedList"/>
    <dgm:cxn modelId="{E8EB084A-05BE-40EC-94D4-7D7BF570C0DE}" type="presParOf" srcId="{554BE3D6-9683-41DD-AF41-BAD9C27E33B7}" destId="{B8CDC7B0-DE90-4D57-87AD-F1BF202F35D3}" srcOrd="2" destOrd="0" presId="urn:microsoft.com/office/officeart/2008/layout/VerticalCurvedList"/>
    <dgm:cxn modelId="{F8543A12-61F8-415E-A1F7-2043A26D51F0}" type="presParOf" srcId="{B8CDC7B0-DE90-4D57-87AD-F1BF202F35D3}" destId="{55781804-75CD-4D33-ADA1-525AD947C346}" srcOrd="0" destOrd="0" presId="urn:microsoft.com/office/officeart/2008/layout/VerticalCurvedList"/>
    <dgm:cxn modelId="{2B3FE5A5-FA35-47EF-A958-276FD17A3FB1}" type="presParOf" srcId="{554BE3D6-9683-41DD-AF41-BAD9C27E33B7}" destId="{A28B225E-0E05-4715-A1BF-7EE6C2306C78}" srcOrd="3" destOrd="0" presId="urn:microsoft.com/office/officeart/2008/layout/VerticalCurvedList"/>
    <dgm:cxn modelId="{BEB667DB-B42E-4169-B182-94CCBF1025EF}" type="presParOf" srcId="{554BE3D6-9683-41DD-AF41-BAD9C27E33B7}" destId="{C9A6C0D8-B138-47FC-89C8-C7A1EE285FB8}" srcOrd="4" destOrd="0" presId="urn:microsoft.com/office/officeart/2008/layout/VerticalCurvedList"/>
    <dgm:cxn modelId="{0132ABD2-665C-40B3-B0C1-3A5A17F87757}" type="presParOf" srcId="{C9A6C0D8-B138-47FC-89C8-C7A1EE285FB8}" destId="{15509BF6-2056-4C6D-AD09-532E44890D44}" srcOrd="0" destOrd="0" presId="urn:microsoft.com/office/officeart/2008/layout/VerticalCurvedList"/>
    <dgm:cxn modelId="{92E802DE-C92A-4720-BA9D-0EF39F84BA3C}" type="presParOf" srcId="{554BE3D6-9683-41DD-AF41-BAD9C27E33B7}" destId="{164AE117-AB4E-43FB-AD10-CDB3B85591DA}" srcOrd="5" destOrd="0" presId="urn:microsoft.com/office/officeart/2008/layout/VerticalCurvedList"/>
    <dgm:cxn modelId="{5D9D7568-86DD-4581-B4D9-8669276FAD96}" type="presParOf" srcId="{554BE3D6-9683-41DD-AF41-BAD9C27E33B7}" destId="{934F9CA6-F11B-458B-B2A2-228429872115}" srcOrd="6" destOrd="0" presId="urn:microsoft.com/office/officeart/2008/layout/VerticalCurvedList"/>
    <dgm:cxn modelId="{52CEB660-2F95-4E68-A358-8A8EDB233274}" type="presParOf" srcId="{934F9CA6-F11B-458B-B2A2-228429872115}" destId="{0AFBF524-5AED-42F0-96A2-F7353BED834D}" srcOrd="0" destOrd="0" presId="urn:microsoft.com/office/officeart/2008/layout/VerticalCurvedList"/>
    <dgm:cxn modelId="{E00692D8-8740-4E32-BAC8-ED1F324B8221}" type="presParOf" srcId="{554BE3D6-9683-41DD-AF41-BAD9C27E33B7}" destId="{61180E44-F235-4743-84BF-CA2AB3EDB641}" srcOrd="7" destOrd="0" presId="urn:microsoft.com/office/officeart/2008/layout/VerticalCurvedList"/>
    <dgm:cxn modelId="{06708784-4B91-4FD7-9691-F4A21570DF6A}" type="presParOf" srcId="{554BE3D6-9683-41DD-AF41-BAD9C27E33B7}" destId="{35B8BC9B-3A83-4F0B-9E56-2A27CFB5B1DA}" srcOrd="8" destOrd="0" presId="urn:microsoft.com/office/officeart/2008/layout/VerticalCurvedList"/>
    <dgm:cxn modelId="{7F7E5C86-F775-48A9-964C-54DF845763D7}" type="presParOf" srcId="{35B8BC9B-3A83-4F0B-9E56-2A27CFB5B1DA}" destId="{DA7D02D0-E45C-40FE-A09C-714D7993307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550481-241F-45D4-917E-A3A19051E380}">
      <dsp:nvSpPr>
        <dsp:cNvPr id="0" name=""/>
        <dsp:cNvSpPr/>
      </dsp:nvSpPr>
      <dsp:spPr>
        <a:xfrm>
          <a:off x="1484" y="793442"/>
          <a:ext cx="1915674" cy="1205160"/>
        </a:xfrm>
        <a:prstGeom prst="roundRect">
          <a:avLst>
            <a:gd name="adj" fmla="val 10000"/>
          </a:avLst>
        </a:prstGeom>
        <a:solidFill>
          <a:srgbClr val="FFCCFF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0000"/>
              </a:solidFill>
            </a:rPr>
            <a:t>Tugaydigan</a:t>
          </a:r>
          <a:r>
            <a:rPr lang="en-US" sz="2400" b="1" kern="1200" dirty="0" smtClean="0">
              <a:solidFill>
                <a:srgbClr val="000000"/>
              </a:solidFill>
            </a:rPr>
            <a:t> </a:t>
          </a:r>
          <a:r>
            <a:rPr lang="en-US" sz="2400" b="1" kern="1200" dirty="0" err="1" smtClean="0">
              <a:solidFill>
                <a:srgbClr val="000000"/>
              </a:solidFill>
            </a:rPr>
            <a:t>tabiiy</a:t>
          </a:r>
          <a:r>
            <a:rPr lang="en-US" sz="2400" b="1" kern="1200" dirty="0" smtClean="0">
              <a:solidFill>
                <a:srgbClr val="000000"/>
              </a:solidFill>
            </a:rPr>
            <a:t> </a:t>
          </a:r>
          <a:r>
            <a:rPr lang="en-US" sz="2400" b="1" kern="1200" dirty="0" err="1" smtClean="0">
              <a:solidFill>
                <a:srgbClr val="000000"/>
              </a:solidFill>
            </a:rPr>
            <a:t>resurslar</a:t>
          </a:r>
          <a:endParaRPr lang="ru-RU" sz="2400" b="1" kern="1200" dirty="0">
            <a:solidFill>
              <a:srgbClr val="000000"/>
            </a:solidFill>
          </a:endParaRPr>
        </a:p>
      </dsp:txBody>
      <dsp:txXfrm>
        <a:off x="36782" y="828740"/>
        <a:ext cx="1845078" cy="1134564"/>
      </dsp:txXfrm>
    </dsp:sp>
    <dsp:sp modelId="{CAB83670-DCAE-4BFC-9ED2-27650FE635E0}">
      <dsp:nvSpPr>
        <dsp:cNvPr id="0" name=""/>
        <dsp:cNvSpPr/>
      </dsp:nvSpPr>
      <dsp:spPr>
        <a:xfrm rot="19918702">
          <a:off x="1853142" y="1100623"/>
          <a:ext cx="1092162" cy="77695"/>
        </a:xfrm>
        <a:custGeom>
          <a:avLst/>
          <a:gdLst/>
          <a:ahLst/>
          <a:cxnLst/>
          <a:rect l="0" t="0" r="0" b="0"/>
          <a:pathLst>
            <a:path>
              <a:moveTo>
                <a:pt x="0" y="38847"/>
              </a:moveTo>
              <a:lnTo>
                <a:pt x="1092162" y="3884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" b="1" kern="1200">
            <a:solidFill>
              <a:srgbClr val="0070C0"/>
            </a:solidFill>
          </a:endParaRPr>
        </a:p>
      </dsp:txBody>
      <dsp:txXfrm>
        <a:off x="2371919" y="1112167"/>
        <a:ext cx="54608" cy="54608"/>
      </dsp:txXfrm>
    </dsp:sp>
    <dsp:sp modelId="{B07CF075-A030-481B-B3D5-F938E96F51EB}">
      <dsp:nvSpPr>
        <dsp:cNvPr id="0" name=""/>
        <dsp:cNvSpPr/>
      </dsp:nvSpPr>
      <dsp:spPr>
        <a:xfrm>
          <a:off x="2881288" y="415414"/>
          <a:ext cx="2410320" cy="935011"/>
        </a:xfrm>
        <a:prstGeom prst="roundRect">
          <a:avLst>
            <a:gd name="adj" fmla="val 10000"/>
          </a:avLst>
        </a:prstGeom>
        <a:solidFill>
          <a:srgbClr val="FFFFCC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0000"/>
              </a:solidFill>
            </a:rPr>
            <a:t>Tiklanadigan</a:t>
          </a:r>
          <a:endParaRPr lang="ru-RU" sz="2400" b="1" kern="1200" dirty="0">
            <a:solidFill>
              <a:srgbClr val="000000"/>
            </a:solidFill>
          </a:endParaRPr>
        </a:p>
      </dsp:txBody>
      <dsp:txXfrm>
        <a:off x="2908674" y="442800"/>
        <a:ext cx="2355548" cy="880239"/>
      </dsp:txXfrm>
    </dsp:sp>
    <dsp:sp modelId="{70D00E0A-17A2-4083-B55C-2FB48F5C264F}">
      <dsp:nvSpPr>
        <dsp:cNvPr id="0" name=""/>
        <dsp:cNvSpPr/>
      </dsp:nvSpPr>
      <dsp:spPr>
        <a:xfrm rot="1803349">
          <a:off x="1842270" y="1636121"/>
          <a:ext cx="1113906" cy="77695"/>
        </a:xfrm>
        <a:custGeom>
          <a:avLst/>
          <a:gdLst/>
          <a:ahLst/>
          <a:cxnLst/>
          <a:rect l="0" t="0" r="0" b="0"/>
          <a:pathLst>
            <a:path>
              <a:moveTo>
                <a:pt x="0" y="38847"/>
              </a:moveTo>
              <a:lnTo>
                <a:pt x="1113906" y="3884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" b="1" kern="1200">
            <a:solidFill>
              <a:srgbClr val="0070C0"/>
            </a:solidFill>
          </a:endParaRPr>
        </a:p>
      </dsp:txBody>
      <dsp:txXfrm>
        <a:off x="2371376" y="1647121"/>
        <a:ext cx="55695" cy="55695"/>
      </dsp:txXfrm>
    </dsp:sp>
    <dsp:sp modelId="{07A14518-8D83-42F2-8C22-73AB21BE7900}">
      <dsp:nvSpPr>
        <dsp:cNvPr id="0" name=""/>
        <dsp:cNvSpPr/>
      </dsp:nvSpPr>
      <dsp:spPr>
        <a:xfrm>
          <a:off x="2881288" y="1531199"/>
          <a:ext cx="2410320" cy="845432"/>
        </a:xfrm>
        <a:prstGeom prst="roundRect">
          <a:avLst>
            <a:gd name="adj" fmla="val 10000"/>
          </a:avLst>
        </a:prstGeom>
        <a:solidFill>
          <a:srgbClr val="CCFF99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0000"/>
              </a:solidFill>
            </a:rPr>
            <a:t>Tiklanmaydigan</a:t>
          </a:r>
          <a:endParaRPr lang="ru-RU" sz="2400" b="1" kern="1200" dirty="0">
            <a:solidFill>
              <a:srgbClr val="000000"/>
            </a:solidFill>
          </a:endParaRPr>
        </a:p>
      </dsp:txBody>
      <dsp:txXfrm>
        <a:off x="2906050" y="1555961"/>
        <a:ext cx="2360796" cy="7959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FBB7B6-EC45-413D-9077-F73C4FA335CF}">
      <dsp:nvSpPr>
        <dsp:cNvPr id="0" name=""/>
        <dsp:cNvSpPr/>
      </dsp:nvSpPr>
      <dsp:spPr>
        <a:xfrm>
          <a:off x="-3157144" y="-485916"/>
          <a:ext cx="3765536" cy="3765536"/>
        </a:xfrm>
        <a:prstGeom prst="blockArc">
          <a:avLst>
            <a:gd name="adj1" fmla="val 18900000"/>
            <a:gd name="adj2" fmla="val 2700000"/>
            <a:gd name="adj3" fmla="val 574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0BC035-BFEC-476D-85AF-981C40A28636}">
      <dsp:nvSpPr>
        <dsp:cNvPr id="0" name=""/>
        <dsp:cNvSpPr/>
      </dsp:nvSpPr>
      <dsp:spPr>
        <a:xfrm>
          <a:off x="319117" y="214779"/>
          <a:ext cx="3905835" cy="429783"/>
        </a:xfrm>
        <a:prstGeom prst="rect">
          <a:avLst/>
        </a:prstGeom>
        <a:solidFill>
          <a:srgbClr val="FFFFCC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14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Neft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tabiiy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gaz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9117" y="214779"/>
        <a:ext cx="3905835" cy="429783"/>
      </dsp:txXfrm>
    </dsp:sp>
    <dsp:sp modelId="{55781804-75CD-4D33-ADA1-525AD947C346}">
      <dsp:nvSpPr>
        <dsp:cNvPr id="0" name=""/>
        <dsp:cNvSpPr/>
      </dsp:nvSpPr>
      <dsp:spPr>
        <a:xfrm>
          <a:off x="50503" y="161056"/>
          <a:ext cx="537229" cy="53722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8B225E-0E05-4715-A1BF-7EE6C2306C78}">
      <dsp:nvSpPr>
        <dsp:cNvPr id="0" name=""/>
        <dsp:cNvSpPr/>
      </dsp:nvSpPr>
      <dsp:spPr>
        <a:xfrm>
          <a:off x="565522" y="859566"/>
          <a:ext cx="3659430" cy="429783"/>
        </a:xfrm>
        <a:prstGeom prst="rect">
          <a:avLst/>
        </a:prstGeom>
        <a:solidFill>
          <a:srgbClr val="FFCCFF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14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Ko‘mir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65522" y="859566"/>
        <a:ext cx="3659430" cy="429783"/>
      </dsp:txXfrm>
    </dsp:sp>
    <dsp:sp modelId="{15509BF6-2056-4C6D-AD09-532E44890D44}">
      <dsp:nvSpPr>
        <dsp:cNvPr id="0" name=""/>
        <dsp:cNvSpPr/>
      </dsp:nvSpPr>
      <dsp:spPr>
        <a:xfrm>
          <a:off x="296908" y="805843"/>
          <a:ext cx="537229" cy="537229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4AE117-AB4E-43FB-AD10-CDB3B85591DA}">
      <dsp:nvSpPr>
        <dsp:cNvPr id="0" name=""/>
        <dsp:cNvSpPr/>
      </dsp:nvSpPr>
      <dsp:spPr>
        <a:xfrm>
          <a:off x="565522" y="1504353"/>
          <a:ext cx="3659430" cy="429783"/>
        </a:xfrm>
        <a:prstGeom prst="rect">
          <a:avLst/>
        </a:prstGeom>
        <a:solidFill>
          <a:srgbClr val="FFFFCC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14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Temir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rudalari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65522" y="1504353"/>
        <a:ext cx="3659430" cy="429783"/>
      </dsp:txXfrm>
    </dsp:sp>
    <dsp:sp modelId="{0AFBF524-5AED-42F0-96A2-F7353BED834D}">
      <dsp:nvSpPr>
        <dsp:cNvPr id="0" name=""/>
        <dsp:cNvSpPr/>
      </dsp:nvSpPr>
      <dsp:spPr>
        <a:xfrm>
          <a:off x="296908" y="1450630"/>
          <a:ext cx="537229" cy="537229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180E44-F235-4743-84BF-CA2AB3EDB641}">
      <dsp:nvSpPr>
        <dsp:cNvPr id="0" name=""/>
        <dsp:cNvSpPr/>
      </dsp:nvSpPr>
      <dsp:spPr>
        <a:xfrm>
          <a:off x="319117" y="2149139"/>
          <a:ext cx="3905835" cy="429783"/>
        </a:xfrm>
        <a:prstGeom prst="rect">
          <a:avLst/>
        </a:prstGeom>
        <a:solidFill>
          <a:srgbClr val="CCFF99"/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1140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Qurilish</a:t>
          </a:r>
          <a:r>
            <a:rPr lang="en-US" sz="2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materiallari</a:t>
          </a:r>
          <a:endParaRPr lang="ru-RU" sz="2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9117" y="2149139"/>
        <a:ext cx="3905835" cy="429783"/>
      </dsp:txXfrm>
    </dsp:sp>
    <dsp:sp modelId="{DA7D02D0-E45C-40FE-A09C-714D79933078}">
      <dsp:nvSpPr>
        <dsp:cNvPr id="0" name=""/>
        <dsp:cNvSpPr/>
      </dsp:nvSpPr>
      <dsp:spPr>
        <a:xfrm>
          <a:off x="50503" y="2095416"/>
          <a:ext cx="537229" cy="537229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jpe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7.png"/><Relationship Id="rId11" Type="http://schemas.microsoft.com/office/2007/relationships/hdphoto" Target="../media/hdphoto8.wdp"/><Relationship Id="rId5" Type="http://schemas.microsoft.com/office/2007/relationships/hdphoto" Target="../media/hdphoto1.wdp"/><Relationship Id="rId10" Type="http://schemas.openxmlformats.org/officeDocument/2006/relationships/image" Target="../media/image19.png"/><Relationship Id="rId4" Type="http://schemas.openxmlformats.org/officeDocument/2006/relationships/image" Target="../media/image1.png"/><Relationship Id="rId9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9.xml"/><Relationship Id="rId6" Type="http://schemas.microsoft.com/office/2007/relationships/hdphoto" Target="../media/hdphoto12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jpeg"/><Relationship Id="rId5" Type="http://schemas.microsoft.com/office/2007/relationships/hdphoto" Target="../media/hdphoto6.wdp"/><Relationship Id="rId4" Type="http://schemas.openxmlformats.org/officeDocument/2006/relationships/image" Target="../media/image1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0227" y="0"/>
            <a:ext cx="5842280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94469" y="1249367"/>
            <a:ext cx="4670389" cy="119133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2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00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ru-RU" sz="200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endParaRPr sz="1100" dirty="0">
              <a:latin typeface="Arial"/>
              <a:cs typeface="Arial"/>
            </a:endParaRPr>
          </a:p>
          <a:p>
            <a:pPr marL="12681"/>
            <a:r>
              <a:rPr lang="en-US" sz="2400" b="1" spc="5" dirty="0" smtClean="0">
                <a:solidFill>
                  <a:srgbClr val="2365C7"/>
                </a:solidFill>
                <a:latin typeface="Arial"/>
                <a:cs typeface="Arial"/>
              </a:rPr>
              <a:t>Mineral</a:t>
            </a:r>
            <a:r>
              <a:rPr lang="en-US" sz="2400" b="1" spc="5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resurslar</a:t>
            </a:r>
            <a:endParaRPr lang="en-US" sz="2400" b="1" spc="5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681"/>
            <a:r>
              <a:rPr lang="en-US" sz="2400" b="1" spc="5" dirty="0" err="1" smtClean="0">
                <a:solidFill>
                  <a:srgbClr val="2365C7"/>
                </a:solidFill>
                <a:latin typeface="Arial"/>
                <a:cs typeface="Arial"/>
              </a:rPr>
              <a:t>geografiyasi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2">
            <a:extLst>
              <a:ext uri="{FF2B5EF4-FFF2-40B4-BE49-F238E27FC236}">
                <a16:creationId xmlns="" xmlns:a16="http://schemas.microsoft.com/office/drawing/2014/main" id="{CE68ADA6-8540-41B8-AEDA-12525C40B298}"/>
              </a:ext>
            </a:extLst>
          </p:cNvPr>
          <p:cNvSpPr txBox="1">
            <a:spLocks/>
          </p:cNvSpPr>
          <p:nvPr/>
        </p:nvSpPr>
        <p:spPr>
          <a:xfrm>
            <a:off x="874083" y="193718"/>
            <a:ext cx="3265782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Geograﬁya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="" xmlns:a16="http://schemas.microsoft.com/office/drawing/2014/main" id="{51515ADB-0A54-4D48-B21C-0D1BD48457B7}"/>
              </a:ext>
            </a:extLst>
          </p:cNvPr>
          <p:cNvSpPr/>
          <p:nvPr/>
        </p:nvSpPr>
        <p:spPr>
          <a:xfrm>
            <a:off x="328701" y="252500"/>
            <a:ext cx="335280" cy="464184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="" xmlns:a16="http://schemas.microsoft.com/office/drawing/2014/main" id="{7BBBEFBB-2F62-43EB-AF31-953972EFBEBF}"/>
              </a:ext>
            </a:extLst>
          </p:cNvPr>
          <p:cNvSpPr/>
          <p:nvPr/>
        </p:nvSpPr>
        <p:spPr>
          <a:xfrm>
            <a:off x="550680" y="422024"/>
            <a:ext cx="62230" cy="108585"/>
          </a:xfrm>
          <a:custGeom>
            <a:avLst/>
            <a:gdLst/>
            <a:ahLst/>
            <a:cxnLst/>
            <a:rect l="l" t="t" r="r" b="b"/>
            <a:pathLst>
              <a:path w="62229" h="108584">
                <a:moveTo>
                  <a:pt x="46944" y="0"/>
                </a:moveTo>
                <a:lnTo>
                  <a:pt x="44046" y="388"/>
                </a:lnTo>
                <a:lnTo>
                  <a:pt x="41704" y="2223"/>
                </a:lnTo>
                <a:lnTo>
                  <a:pt x="3186" y="33036"/>
                </a:lnTo>
                <a:lnTo>
                  <a:pt x="1061" y="34678"/>
                </a:lnTo>
                <a:lnTo>
                  <a:pt x="0" y="37288"/>
                </a:lnTo>
                <a:lnTo>
                  <a:pt x="288" y="39992"/>
                </a:lnTo>
                <a:lnTo>
                  <a:pt x="8500" y="105677"/>
                </a:lnTo>
                <a:lnTo>
                  <a:pt x="11686" y="108574"/>
                </a:lnTo>
                <a:lnTo>
                  <a:pt x="16517" y="108574"/>
                </a:lnTo>
                <a:lnTo>
                  <a:pt x="17481" y="108380"/>
                </a:lnTo>
                <a:lnTo>
                  <a:pt x="60177" y="91285"/>
                </a:lnTo>
                <a:lnTo>
                  <a:pt x="61001" y="90027"/>
                </a:lnTo>
                <a:lnTo>
                  <a:pt x="22021" y="90027"/>
                </a:lnTo>
                <a:lnTo>
                  <a:pt x="16035" y="42407"/>
                </a:lnTo>
                <a:lnTo>
                  <a:pt x="40184" y="23086"/>
                </a:lnTo>
                <a:lnTo>
                  <a:pt x="55742" y="23086"/>
                </a:lnTo>
                <a:lnTo>
                  <a:pt x="54187" y="7533"/>
                </a:lnTo>
                <a:lnTo>
                  <a:pt x="54090" y="4733"/>
                </a:lnTo>
                <a:lnTo>
                  <a:pt x="52257" y="2223"/>
                </a:lnTo>
                <a:lnTo>
                  <a:pt x="49550" y="1065"/>
                </a:lnTo>
                <a:lnTo>
                  <a:pt x="46944" y="0"/>
                </a:lnTo>
                <a:close/>
              </a:path>
              <a:path w="62229" h="108584">
                <a:moveTo>
                  <a:pt x="55742" y="23086"/>
                </a:moveTo>
                <a:lnTo>
                  <a:pt x="40184" y="23086"/>
                </a:lnTo>
                <a:lnTo>
                  <a:pt x="45882" y="80467"/>
                </a:lnTo>
                <a:lnTo>
                  <a:pt x="22021" y="90027"/>
                </a:lnTo>
                <a:lnTo>
                  <a:pt x="61001" y="90027"/>
                </a:lnTo>
                <a:lnTo>
                  <a:pt x="62204" y="88192"/>
                </a:lnTo>
                <a:lnTo>
                  <a:pt x="61916" y="84811"/>
                </a:lnTo>
                <a:lnTo>
                  <a:pt x="55742" y="2308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3881" y="193718"/>
            <a:ext cx="1116124" cy="670242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>
                  <a:solidFill>
                    <a:sysClr val="windowText" lastClr="000000"/>
                  </a:solidFill>
                </a:ln>
                <a:latin typeface="Arial" pitchFamily="34" charset="0"/>
                <a:cs typeface="Arial" pitchFamily="34" charset="0"/>
              </a:rPr>
              <a:t>9-</a:t>
            </a:r>
            <a:r>
              <a:rPr lang="en-US" sz="2400" b="1" dirty="0" err="1" smtClean="0">
                <a:ln>
                  <a:solidFill>
                    <a:sysClr val="windowText" lastClr="000000"/>
                  </a:solidFill>
                </a:ln>
                <a:latin typeface="Arial" pitchFamily="34" charset="0"/>
                <a:cs typeface="Arial" pitchFamily="34" charset="0"/>
              </a:rPr>
              <a:t>sinf</a:t>
            </a:r>
            <a:endParaRPr lang="ru-RU" sz="2400" b="1" dirty="0">
              <a:ln>
                <a:solidFill>
                  <a:sysClr val="windowText" lastClr="000000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0" descr="Нефть Баррель Флаг - Бесплатное изображение на Pixaba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8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7" t="4753" r="16512" b="5034"/>
          <a:stretch/>
        </p:blipFill>
        <p:spPr bwMode="auto">
          <a:xfrm>
            <a:off x="3383781" y="1272544"/>
            <a:ext cx="2414153" cy="196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10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479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 </a:t>
            </a:r>
            <a:r>
              <a:rPr lang="en-US" sz="2400" b="1" dirty="0" smtClean="0">
                <a:solidFill>
                  <a:schemeClr val="bg1"/>
                </a:solidFill>
              </a:rPr>
              <a:t>“</a:t>
            </a:r>
            <a:r>
              <a:rPr lang="en-US" sz="2400" b="1" dirty="0" smtClean="0">
                <a:solidFill>
                  <a:schemeClr val="bg1"/>
                </a:solidFill>
              </a:rPr>
              <a:t>Mineral </a:t>
            </a:r>
            <a:r>
              <a:rPr lang="en-US" sz="2400" b="1" dirty="0" err="1" smtClean="0">
                <a:solidFill>
                  <a:schemeClr val="bg1"/>
                </a:solidFill>
              </a:rPr>
              <a:t>resurslar</a:t>
            </a:r>
            <a:r>
              <a:rPr lang="en-US" sz="2400" b="1" dirty="0" smtClean="0">
                <a:solidFill>
                  <a:schemeClr val="bg1"/>
                </a:solidFill>
              </a:rPr>
              <a:t>”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tushunchasi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93761" y="851620"/>
            <a:ext cx="5450260" cy="1992560"/>
          </a:xfrm>
        </p:spPr>
        <p:txBody>
          <a:bodyPr/>
          <a:lstStyle/>
          <a:p>
            <a:pPr algn="just"/>
            <a:r>
              <a:rPr lang="en-US" sz="1600" dirty="0" smtClean="0">
                <a:solidFill>
                  <a:srgbClr val="000000"/>
                </a:solidFill>
              </a:rPr>
              <a:t>   </a:t>
            </a:r>
            <a:r>
              <a:rPr lang="en-US" sz="1600" dirty="0" err="1" smtClean="0">
                <a:solidFill>
                  <a:srgbClr val="000000"/>
                </a:solidFill>
              </a:rPr>
              <a:t>Tabiatda</a:t>
            </a:r>
            <a:r>
              <a:rPr lang="en-US" sz="1600" dirty="0" smtClean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minerallar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holida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uchraydigan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tabiiy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boyliklar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b="1" dirty="0">
                <a:solidFill>
                  <a:srgbClr val="000000"/>
                </a:solidFill>
              </a:rPr>
              <a:t>mineral </a:t>
            </a:r>
            <a:r>
              <a:rPr lang="en-US" sz="1600" b="1" dirty="0" err="1" smtClean="0">
                <a:solidFill>
                  <a:srgbClr val="000000"/>
                </a:solidFill>
              </a:rPr>
              <a:t>resurslar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>
                <a:solidFill>
                  <a:srgbClr val="000000"/>
                </a:solidFill>
              </a:rPr>
              <a:t>(</a:t>
            </a:r>
            <a:r>
              <a:rPr lang="en-US" sz="1600" b="1" dirty="0" err="1">
                <a:solidFill>
                  <a:srgbClr val="000000"/>
                </a:solidFill>
              </a:rPr>
              <a:t>foydali</a:t>
            </a:r>
            <a:r>
              <a:rPr lang="en-US" sz="1600" b="1" dirty="0">
                <a:solidFill>
                  <a:srgbClr val="000000"/>
                </a:solidFill>
              </a:rPr>
              <a:t> </a:t>
            </a:r>
            <a:r>
              <a:rPr lang="en-US" sz="1600" b="1" dirty="0" err="1">
                <a:solidFill>
                  <a:srgbClr val="000000"/>
                </a:solidFill>
              </a:rPr>
              <a:t>qazilmalar</a:t>
            </a:r>
            <a:r>
              <a:rPr lang="en-US" sz="1600" b="1" dirty="0">
                <a:solidFill>
                  <a:srgbClr val="000000"/>
                </a:solidFill>
              </a:rPr>
              <a:t>) </a:t>
            </a:r>
            <a:r>
              <a:rPr lang="en-US" sz="1600" dirty="0" err="1" smtClean="0">
                <a:solidFill>
                  <a:srgbClr val="000000"/>
                </a:solidFill>
              </a:rPr>
              <a:t>deyiladi</a:t>
            </a:r>
            <a:r>
              <a:rPr lang="en-US" sz="1600" dirty="0">
                <a:solidFill>
                  <a:srgbClr val="000000"/>
                </a:solidFill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</a:rPr>
              <a:t>Inson</a:t>
            </a:r>
            <a:r>
              <a:rPr lang="en-US" sz="1600" dirty="0" smtClean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juda</a:t>
            </a:r>
            <a:r>
              <a:rPr lang="en-US" sz="1600" dirty="0">
                <a:solidFill>
                  <a:srgbClr val="000000"/>
                </a:solidFill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</a:rPr>
              <a:t>qadim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zamonlardanoq</a:t>
            </a:r>
            <a:r>
              <a:rPr lang="en-US" sz="1600" dirty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mavjud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resurslardan</a:t>
            </a:r>
            <a:r>
              <a:rPr lang="en-US" sz="1600" dirty="0" smtClean="0">
                <a:solidFill>
                  <a:srgbClr val="000000"/>
                </a:solidFill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</a:rPr>
              <a:t>foydalanib</a:t>
            </a:r>
            <a:r>
              <a:rPr lang="en-US" sz="1600" dirty="0" smtClean="0">
                <a:solidFill>
                  <a:srgbClr val="000000"/>
                </a:solidFill>
              </a:rPr>
              <a:t>  </a:t>
            </a:r>
            <a:r>
              <a:rPr lang="en-US" sz="1600" dirty="0" err="1">
                <a:solidFill>
                  <a:srgbClr val="000000"/>
                </a:solidFill>
              </a:rPr>
              <a:t>kelgan</a:t>
            </a:r>
            <a:r>
              <a:rPr lang="en-US" sz="1600" dirty="0">
                <a:solidFill>
                  <a:srgbClr val="000000"/>
                </a:solidFill>
              </a:rPr>
              <a:t>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7" name="Текст 7"/>
          <p:cNvSpPr>
            <a:spLocks noGrp="1"/>
          </p:cNvSpPr>
          <p:nvPr>
            <p:ph type="body" sz="quarter" idx="16"/>
          </p:nvPr>
        </p:nvSpPr>
        <p:spPr>
          <a:xfrm>
            <a:off x="-72603" y="2979548"/>
            <a:ext cx="5940660" cy="260676"/>
          </a:xfrm>
          <a:solidFill>
            <a:schemeClr val="bg1"/>
          </a:solidFill>
        </p:spPr>
        <p:txBody>
          <a:bodyPr/>
          <a:lstStyle/>
          <a:p>
            <a:endParaRPr lang="ru-RU" sz="1200" b="1" dirty="0">
              <a:solidFill>
                <a:srgbClr val="000000"/>
              </a:solidFill>
            </a:endParaRPr>
          </a:p>
        </p:txBody>
      </p:sp>
      <p:pic>
        <p:nvPicPr>
          <p:cNvPr id="5" name="Рисунок 34" descr="флюорит3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b="8678"/>
          <a:stretch>
            <a:fillRect/>
          </a:stretch>
        </p:blipFill>
        <p:spPr bwMode="auto">
          <a:xfrm>
            <a:off x="3239765" y="1671819"/>
            <a:ext cx="1774825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5" descr="апатит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37" b="84772" l="0" r="865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63" t="18163" r="14890" b="14839"/>
          <a:stretch>
            <a:fillRect/>
          </a:stretch>
        </p:blipFill>
        <p:spPr bwMode="auto">
          <a:xfrm>
            <a:off x="683481" y="1651181"/>
            <a:ext cx="1665288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139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0" y="2979548"/>
            <a:ext cx="5759450" cy="260676"/>
          </a:xfrm>
          <a:solidFill>
            <a:schemeClr val="bg1"/>
          </a:solidFill>
        </p:spPr>
        <p:txBody>
          <a:bodyPr/>
          <a:lstStyle/>
          <a:p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   Mineral </a:t>
            </a:r>
            <a:r>
              <a:rPr lang="en-US" sz="2400" b="1" dirty="0" err="1" smtClean="0">
                <a:solidFill>
                  <a:schemeClr val="bg1"/>
                </a:solidFill>
              </a:rPr>
              <a:t>resurslar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>
            <a:off x="251433" y="791952"/>
            <a:ext cx="5112568" cy="1906137"/>
          </a:xfrm>
        </p:spPr>
        <p:txBody>
          <a:bodyPr/>
          <a:lstStyle/>
          <a:p>
            <a:pPr algn="ctr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Hozirgi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vaqtda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mineral 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resurslarning 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200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ga  yaqin  turlaridan  xo‘jalik  ehtiyojlari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foydalanilmoqda.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829" y="1435933"/>
            <a:ext cx="1823669" cy="1699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7" descr="Стоковые векторные изображения Природных ресурсов | Depositphotos®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 b="50000"/>
          <a:stretch/>
        </p:blipFill>
        <p:spPr bwMode="auto">
          <a:xfrm>
            <a:off x="-12476" y="1584040"/>
            <a:ext cx="4069719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0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7"/>
          <p:cNvSpPr>
            <a:spLocks noGrp="1"/>
          </p:cNvSpPr>
          <p:nvPr>
            <p:ph type="body" sz="quarter" idx="16"/>
          </p:nvPr>
        </p:nvSpPr>
        <p:spPr>
          <a:xfrm>
            <a:off x="2267657" y="2479968"/>
            <a:ext cx="2124236" cy="46805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Rudali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51433" y="1497186"/>
            <a:ext cx="2268252" cy="74997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Yoqilg‘i-energetika</a:t>
            </a:r>
            <a:endParaRPr lang="ru-RU" sz="2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3699993" y="1532974"/>
            <a:ext cx="2124236" cy="46805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sz="2400" b="1" dirty="0" err="1" smtClean="0">
                <a:solidFill>
                  <a:srgbClr val="000000"/>
                </a:solidFill>
              </a:rPr>
              <a:t>Noruda</a:t>
            </a:r>
            <a:endParaRPr lang="ru-RU" sz="2400" b="1" dirty="0">
              <a:solidFill>
                <a:srgbClr val="0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cxnSp>
        <p:nvCxnSpPr>
          <p:cNvPr id="12" name="Прямая со стрелкой 11"/>
          <p:cNvCxnSpPr>
            <a:stCxn id="9" idx="2"/>
            <a:endCxn id="6" idx="0"/>
          </p:cNvCxnSpPr>
          <p:nvPr/>
        </p:nvCxnSpPr>
        <p:spPr>
          <a:xfrm flipH="1">
            <a:off x="1385559" y="633018"/>
            <a:ext cx="1494168" cy="8641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endCxn id="13" idx="0"/>
          </p:cNvCxnSpPr>
          <p:nvPr/>
        </p:nvCxnSpPr>
        <p:spPr>
          <a:xfrm>
            <a:off x="2915731" y="633018"/>
            <a:ext cx="414044" cy="18469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8" idx="0"/>
          </p:cNvCxnSpPr>
          <p:nvPr/>
        </p:nvCxnSpPr>
        <p:spPr>
          <a:xfrm>
            <a:off x="2879725" y="611932"/>
            <a:ext cx="1882386" cy="9210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Mineral </a:t>
            </a:r>
            <a:r>
              <a:rPr lang="en-US" sz="2400" b="1" dirty="0" err="1" smtClean="0">
                <a:solidFill>
                  <a:schemeClr val="bg1"/>
                </a:solidFill>
              </a:rPr>
              <a:t>resurslarning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turlari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0" y="2952192"/>
            <a:ext cx="5759450" cy="287896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407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</a:rPr>
              <a:t>Tugaydigan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tabiiy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resurslar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859616318"/>
              </p:ext>
            </p:extLst>
          </p:nvPr>
        </p:nvGraphicFramePr>
        <p:xfrm>
          <a:off x="214923" y="448042"/>
          <a:ext cx="5293094" cy="2792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510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4895532" cy="599104"/>
          </a:xfrm>
        </p:spPr>
        <p:txBody>
          <a:bodyPr/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  </a:t>
            </a:r>
            <a:r>
              <a:rPr lang="uz-Latn-UZ" sz="1800" dirty="0" smtClean="0">
                <a:solidFill>
                  <a:srgbClr val="000000"/>
                </a:solidFill>
              </a:rPr>
              <a:t>Mineral resurslar</a:t>
            </a:r>
            <a:r>
              <a:rPr lang="uz-Latn-UZ" sz="1800" dirty="0">
                <a:solidFill>
                  <a:srgbClr val="000000"/>
                </a:solidFill>
              </a:rPr>
              <a:t>, ya’ni foydali qazilmalar, </a:t>
            </a:r>
            <a:r>
              <a:rPr lang="uz-Latn-UZ" sz="1800" b="1" dirty="0">
                <a:solidFill>
                  <a:srgbClr val="0070C0"/>
                </a:solidFill>
              </a:rPr>
              <a:t>tiklanmaydigan tabiiy boylik</a:t>
            </a:r>
            <a:r>
              <a:rPr lang="uz-Latn-UZ" sz="1800" dirty="0">
                <a:solidFill>
                  <a:srgbClr val="000000"/>
                </a:solidFill>
              </a:rPr>
              <a:t> </a:t>
            </a:r>
            <a:r>
              <a:rPr lang="uz-Latn-UZ" sz="1800" dirty="0" smtClean="0">
                <a:solidFill>
                  <a:srgbClr val="000000"/>
                </a:solidFill>
              </a:rPr>
              <a:t>hisoblanadi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Tugaydigan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resurslar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Рисунок 34" descr="флюорит3"/>
          <p:cNvPicPr>
            <a:picLocks noChangeAspect="1" noChangeArrowheads="1"/>
          </p:cNvPicPr>
          <p:nvPr/>
        </p:nvPicPr>
        <p:blipFill>
          <a:blip r:embed="rId2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9" b="8678"/>
          <a:stretch>
            <a:fillRect/>
          </a:stretch>
        </p:blipFill>
        <p:spPr bwMode="auto">
          <a:xfrm>
            <a:off x="143421" y="755948"/>
            <a:ext cx="1774825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Рисунок 35" descr="апатит"/>
          <p:cNvPicPr>
            <a:picLocks noChangeAspect="1" noChangeArrowheads="1"/>
          </p:cNvPicPr>
          <p:nvPr/>
        </p:nvPicPr>
        <p:blipFill>
          <a:blip r:embed="rId3">
            <a:lum bright="-6000" contrast="6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37" b="84772" l="0" r="8654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163" t="18163" r="14890" b="14839"/>
          <a:stretch>
            <a:fillRect/>
          </a:stretch>
        </p:blipFill>
        <p:spPr bwMode="auto">
          <a:xfrm>
            <a:off x="2047081" y="706700"/>
            <a:ext cx="1665288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Рисунок 32" descr="гипс"/>
          <p:cNvPicPr>
            <a:picLocks noChangeAspect="1" noChangeArrowheads="1"/>
          </p:cNvPicPr>
          <p:nvPr/>
        </p:nvPicPr>
        <p:blipFill>
          <a:blip r:embed="rId5">
            <a:lum bright="-6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9" t="22673" r="12067" b="21065"/>
          <a:stretch>
            <a:fillRect/>
          </a:stretch>
        </p:blipFill>
        <p:spPr bwMode="auto">
          <a:xfrm>
            <a:off x="3824933" y="836911"/>
            <a:ext cx="1828800" cy="140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23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518640894"/>
              </p:ext>
            </p:extLst>
          </p:nvPr>
        </p:nvGraphicFramePr>
        <p:xfrm>
          <a:off x="959908" y="554533"/>
          <a:ext cx="4260077" cy="279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Mineral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resurslar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katta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hajmda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iste’mol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qilinadiganlari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quyidagilar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1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0" y="2916188"/>
            <a:ext cx="5759450" cy="323900"/>
          </a:xfrm>
          <a:solidFill>
            <a:schemeClr val="bg1"/>
          </a:solidFill>
        </p:spPr>
        <p:txBody>
          <a:bodyPr/>
          <a:lstStyle/>
          <a:p>
            <a:endParaRPr lang="uz-Cyrl-UZ" sz="1400" dirty="0">
              <a:solidFill>
                <a:srgbClr val="00206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Mineral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yoqilg‘i-energetika</a:t>
            </a:r>
            <a:r>
              <a:rPr lang="uz-Cyrl-UZ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resurslar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iga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quyidagilar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kiradi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Cyrl-UZ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9" descr="В NASA рассказали об изменениях активности Солнца / Фото-Новост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Каменный уголь🔥образование угля и его добыча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60" b="100000" l="0" r="977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87" t="6220" r="7862" b="4843"/>
          <a:stretch/>
        </p:blipFill>
        <p:spPr bwMode="auto">
          <a:xfrm>
            <a:off x="168475" y="652868"/>
            <a:ext cx="1703138" cy="1255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Нефть Баррель Флаг - Бесплатное изображение на Pixab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77" t="4753" r="16512" b="5034"/>
          <a:stretch/>
        </p:blipFill>
        <p:spPr bwMode="auto">
          <a:xfrm>
            <a:off x="3923841" y="647936"/>
            <a:ext cx="1700787" cy="138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Торф и Субстраты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290" b="98361" l="2909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0" t="23077" r="2447"/>
          <a:stretch/>
        </p:blipFill>
        <p:spPr bwMode="auto">
          <a:xfrm>
            <a:off x="1727947" y="1477072"/>
            <a:ext cx="2303555" cy="125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639" b="95361" l="0" r="957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97" r="3559" b="3775"/>
          <a:stretch/>
        </p:blipFill>
        <p:spPr bwMode="auto">
          <a:xfrm>
            <a:off x="159916" y="1931234"/>
            <a:ext cx="1519013" cy="1089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61" b="100000" l="4314" r="941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4" t="8925" r="4069"/>
          <a:stretch/>
        </p:blipFill>
        <p:spPr bwMode="auto">
          <a:xfrm>
            <a:off x="4457588" y="2104534"/>
            <a:ext cx="1287780" cy="1006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Текст 5"/>
          <p:cNvSpPr>
            <a:spLocks noGrp="1"/>
          </p:cNvSpPr>
          <p:nvPr>
            <p:ph type="body" sz="quarter" idx="14"/>
          </p:nvPr>
        </p:nvSpPr>
        <p:spPr>
          <a:xfrm>
            <a:off x="1655589" y="863960"/>
            <a:ext cx="775498" cy="238316"/>
          </a:xfrm>
          <a:noFill/>
        </p:spPr>
        <p:txBody>
          <a:bodyPr/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Ko‘mir</a:t>
            </a:r>
            <a:endParaRPr lang="uz-Cyrl-UZ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Текст 5"/>
          <p:cNvSpPr>
            <a:spLocks noGrp="1"/>
          </p:cNvSpPr>
          <p:nvPr>
            <p:ph type="body" sz="quarter" idx="14"/>
          </p:nvPr>
        </p:nvSpPr>
        <p:spPr>
          <a:xfrm>
            <a:off x="134764" y="2916188"/>
            <a:ext cx="1881184" cy="304198"/>
          </a:xfrm>
          <a:noFill/>
        </p:spPr>
        <p:txBody>
          <a:bodyPr/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Yonuvchi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slanes</a:t>
            </a:r>
            <a:endParaRPr lang="uz-Cyrl-UZ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Текст 5"/>
          <p:cNvSpPr>
            <a:spLocks noGrp="1"/>
          </p:cNvSpPr>
          <p:nvPr>
            <p:ph type="body" sz="quarter" idx="14"/>
          </p:nvPr>
        </p:nvSpPr>
        <p:spPr>
          <a:xfrm>
            <a:off x="3477604" y="868956"/>
            <a:ext cx="598703" cy="238316"/>
          </a:xfrm>
          <a:noFill/>
        </p:spPr>
        <p:txBody>
          <a:bodyPr/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Neft</a:t>
            </a:r>
            <a:endParaRPr lang="uz-Cyrl-UZ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Текст 5"/>
          <p:cNvSpPr>
            <a:spLocks noGrp="1"/>
          </p:cNvSpPr>
          <p:nvPr>
            <p:ph type="body" sz="quarter" idx="14"/>
          </p:nvPr>
        </p:nvSpPr>
        <p:spPr>
          <a:xfrm>
            <a:off x="2699705" y="2601392"/>
            <a:ext cx="775498" cy="238316"/>
          </a:xfrm>
          <a:noFill/>
        </p:spPr>
        <p:txBody>
          <a:bodyPr/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Torf</a:t>
            </a:r>
            <a:endParaRPr lang="uz-Cyrl-UZ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Текст 5"/>
          <p:cNvSpPr>
            <a:spLocks noGrp="1"/>
          </p:cNvSpPr>
          <p:nvPr>
            <p:ph type="body" sz="quarter" idx="14"/>
          </p:nvPr>
        </p:nvSpPr>
        <p:spPr>
          <a:xfrm>
            <a:off x="4023965" y="2916188"/>
            <a:ext cx="605755" cy="238316"/>
          </a:xfrm>
          <a:noFill/>
        </p:spPr>
        <p:txBody>
          <a:bodyPr/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Uran</a:t>
            </a:r>
            <a:endParaRPr lang="uz-Cyrl-UZ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95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79195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z-Latn-UZ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Eng  muhim  foydali  qazilmalarning  jahon  bo‘yicha  aniqlangan  </a:t>
            </a:r>
            <a:r>
              <a:rPr lang="uz-Latn-UZ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zaxiralari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  </a:t>
            </a:r>
            <a:r>
              <a:rPr lang="uz-Latn-UZ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qazib  olinishi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>
          <a:xfrm>
            <a:off x="0" y="2916188"/>
            <a:ext cx="5759450" cy="323900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176069"/>
              </p:ext>
            </p:extLst>
          </p:nvPr>
        </p:nvGraphicFramePr>
        <p:xfrm>
          <a:off x="359445" y="935968"/>
          <a:ext cx="5148572" cy="2085968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287143"/>
                <a:gridCol w="1287143"/>
                <a:gridCol w="1287143"/>
                <a:gridCol w="1287143"/>
              </a:tblGrid>
              <a:tr h="40719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Foydali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qazilma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turlari</a:t>
                      </a:r>
                      <a:endParaRPr lang="ru-RU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O‘lchov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birligi</a:t>
                      </a:r>
                      <a:endParaRPr lang="ru-RU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Aniqlangan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zaxiralari</a:t>
                      </a:r>
                      <a:endParaRPr lang="ru-RU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Yillik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qazib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1200" dirty="0" err="1" smtClean="0">
                          <a:solidFill>
                            <a:srgbClr val="000000"/>
                          </a:solidFill>
                        </a:rPr>
                        <a:t>olinishi</a:t>
                      </a:r>
                      <a:endParaRPr lang="ru-RU" sz="12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  <a:tr h="407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Ko‘mir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mlrd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t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861,5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7,3</a:t>
                      </a:r>
                    </a:p>
                  </a:txBody>
                  <a:tcPr anchor="ctr"/>
                </a:tc>
              </a:tr>
              <a:tr h="407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Neft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mlrd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t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191,3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4,3</a:t>
                      </a:r>
                    </a:p>
                  </a:txBody>
                  <a:tcPr anchor="ctr"/>
                </a:tc>
              </a:tr>
              <a:tr h="407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Tabiiy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gaz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trln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kub</a:t>
                      </a:r>
                      <a:r>
                        <a:rPr lang="en-US" sz="1400" b="1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180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3,6</a:t>
                      </a:r>
                    </a:p>
                  </a:txBody>
                  <a:tcPr anchor="ctr"/>
                </a:tc>
              </a:tr>
              <a:tr h="407192">
                <a:tc>
                  <a:txBody>
                    <a:bodyPr/>
                    <a:lstStyle/>
                    <a:p>
                      <a:pPr algn="l"/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Temir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rudasi</a:t>
                      </a:r>
                      <a:endParaRPr lang="ru-RU" sz="1400" b="1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mlrd</a:t>
                      </a:r>
                      <a:r>
                        <a:rPr lang="en-US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. t</a:t>
                      </a:r>
                      <a:endParaRPr lang="ru-RU" sz="1400" b="1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160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2,1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85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15430" y="827956"/>
            <a:ext cx="5328592" cy="2232247"/>
          </a:xfrm>
        </p:spPr>
        <p:txBody>
          <a:bodyPr/>
          <a:lstStyle/>
          <a:p>
            <a:pPr algn="ctr"/>
            <a:r>
              <a:rPr lang="uz-Latn-UZ" sz="1600" dirty="0">
                <a:solidFill>
                  <a:srgbClr val="000000"/>
                </a:solidFill>
              </a:rPr>
              <a:t>Mineral  yoqilg‘i  zaxiralarining  eng  katta </a:t>
            </a:r>
            <a:r>
              <a:rPr lang="uz-Latn-UZ" sz="1600" dirty="0" smtClean="0">
                <a:solidFill>
                  <a:srgbClr val="000000"/>
                </a:solidFill>
              </a:rPr>
              <a:t>qismi  </a:t>
            </a:r>
            <a:r>
              <a:rPr lang="uz-Latn-UZ" sz="1600" dirty="0">
                <a:solidFill>
                  <a:srgbClr val="000000"/>
                </a:solidFill>
              </a:rPr>
              <a:t>ko‘mirga  </a:t>
            </a:r>
            <a:r>
              <a:rPr lang="uz-Latn-UZ" sz="1600" b="1" dirty="0">
                <a:solidFill>
                  <a:srgbClr val="000000"/>
                </a:solidFill>
              </a:rPr>
              <a:t>(</a:t>
            </a:r>
            <a:r>
              <a:rPr lang="uz-Latn-UZ" sz="1600" b="1" dirty="0" smtClean="0">
                <a:solidFill>
                  <a:srgbClr val="000000"/>
                </a:solidFill>
              </a:rPr>
              <a:t>70–75%  </a:t>
            </a:r>
            <a:r>
              <a:rPr lang="uz-Latn-UZ" sz="1600" b="1" dirty="0">
                <a:solidFill>
                  <a:srgbClr val="000000"/>
                </a:solidFill>
              </a:rPr>
              <a:t>gacha)  </a:t>
            </a:r>
            <a:r>
              <a:rPr lang="uz-Latn-UZ" sz="1600" dirty="0">
                <a:solidFill>
                  <a:srgbClr val="000000"/>
                </a:solidFill>
              </a:rPr>
              <a:t>to‘g‘ri  keladi. </a:t>
            </a:r>
            <a:r>
              <a:rPr lang="uz-Latn-UZ" sz="1600" dirty="0" smtClean="0">
                <a:solidFill>
                  <a:srgbClr val="000000"/>
                </a:solidFill>
              </a:rPr>
              <a:t>Hozirgi  </a:t>
            </a:r>
            <a:r>
              <a:rPr lang="uz-Latn-UZ" sz="1600" dirty="0">
                <a:solidFill>
                  <a:srgbClr val="000000"/>
                </a:solidFill>
              </a:rPr>
              <a:t>vaqtda  jahonda  </a:t>
            </a:r>
            <a:r>
              <a:rPr lang="en-US" sz="1600" dirty="0" smtClean="0">
                <a:solidFill>
                  <a:srgbClr val="000000"/>
                </a:solidFill>
              </a:rPr>
              <a:t>  </a:t>
            </a:r>
            <a:r>
              <a:rPr lang="uz-Latn-UZ" sz="1600" b="1" dirty="0" smtClean="0">
                <a:solidFill>
                  <a:srgbClr val="002060"/>
                </a:solidFill>
              </a:rPr>
              <a:t>3  </a:t>
            </a:r>
            <a:r>
              <a:rPr lang="uz-Latn-UZ" sz="1600" b="1" dirty="0">
                <a:solidFill>
                  <a:srgbClr val="002060"/>
                </a:solidFill>
              </a:rPr>
              <a:t>600  dan  ziyod  ko‘mir  havzalari  va  konlari </a:t>
            </a:r>
            <a:r>
              <a:rPr lang="uz-Latn-UZ" sz="1600" b="1" dirty="0" smtClean="0">
                <a:solidFill>
                  <a:srgbClr val="002060"/>
                </a:solidFill>
              </a:rPr>
              <a:t>bor  </a:t>
            </a:r>
            <a:r>
              <a:rPr lang="uz-Latn-UZ" sz="1600" dirty="0">
                <a:solidFill>
                  <a:srgbClr val="000000"/>
                </a:solidFill>
              </a:rPr>
              <a:t>bo‘lib,  ular  jami  quruqlikning  </a:t>
            </a:r>
            <a:r>
              <a:rPr lang="uz-Latn-UZ" sz="1600" b="1" dirty="0" smtClean="0">
                <a:solidFill>
                  <a:srgbClr val="002060"/>
                </a:solidFill>
              </a:rPr>
              <a:t>15%</a:t>
            </a:r>
            <a:r>
              <a:rPr lang="uz-Latn-UZ" sz="1600" dirty="0" smtClean="0">
                <a:solidFill>
                  <a:srgbClr val="000000"/>
                </a:solidFill>
              </a:rPr>
              <a:t>  </a:t>
            </a:r>
            <a:r>
              <a:rPr lang="uz-Latn-UZ" sz="1600" dirty="0">
                <a:solidFill>
                  <a:srgbClr val="000000"/>
                </a:solidFill>
              </a:rPr>
              <a:t>ini  egallaydi.  Yirik  ko‘mir  </a:t>
            </a:r>
            <a:r>
              <a:rPr lang="uz-Latn-UZ" sz="1600" dirty="0" smtClean="0">
                <a:solidFill>
                  <a:srgbClr val="000000"/>
                </a:solidFill>
              </a:rPr>
              <a:t>havzalari  </a:t>
            </a:r>
            <a:r>
              <a:rPr lang="uz-Latn-UZ" sz="1600" dirty="0">
                <a:solidFill>
                  <a:srgbClr val="000000"/>
                </a:solidFill>
              </a:rPr>
              <a:t>ko‘proq  Shimoliy  </a:t>
            </a:r>
            <a:r>
              <a:rPr lang="uz-Latn-UZ" sz="1600" dirty="0" smtClean="0">
                <a:solidFill>
                  <a:srgbClr val="000000"/>
                </a:solidFill>
              </a:rPr>
              <a:t>yarimsharda  </a:t>
            </a:r>
            <a:r>
              <a:rPr lang="uz-Latn-UZ" sz="1600" dirty="0">
                <a:solidFill>
                  <a:srgbClr val="000000"/>
                </a:solidFill>
              </a:rPr>
              <a:t>joylashgan.  Ko‘mirning  eng  yirik </a:t>
            </a:r>
            <a:r>
              <a:rPr lang="uz-Latn-UZ" sz="1600" dirty="0" smtClean="0">
                <a:solidFill>
                  <a:srgbClr val="000000"/>
                </a:solidFill>
              </a:rPr>
              <a:t>zaxiralari</a:t>
            </a:r>
            <a:r>
              <a:rPr lang="uz-Latn-UZ" sz="1600" dirty="0" smtClean="0">
                <a:solidFill>
                  <a:srgbClr val="002060"/>
                </a:solidFill>
              </a:rPr>
              <a:t> </a:t>
            </a:r>
            <a:r>
              <a:rPr lang="uz-Latn-UZ" sz="1600" b="1" dirty="0">
                <a:solidFill>
                  <a:srgbClr val="002060"/>
                </a:solidFill>
              </a:rPr>
              <a:t>AQSH, Rossiya, Xitoy, Avstraliya, Hindiston, Germaniya, </a:t>
            </a:r>
            <a:r>
              <a:rPr lang="uz-Latn-UZ" sz="1600" b="1" dirty="0" smtClean="0">
                <a:solidFill>
                  <a:srgbClr val="002060"/>
                </a:solidFill>
              </a:rPr>
              <a:t>Ukraina</a:t>
            </a:r>
            <a:r>
              <a:rPr lang="uz-Latn-UZ" sz="1600" b="1" dirty="0">
                <a:solidFill>
                  <a:srgbClr val="002060"/>
                </a:solidFill>
              </a:rPr>
              <a:t>,  Qozog‘iston,  JAR  </a:t>
            </a:r>
            <a:r>
              <a:rPr lang="uz-Latn-UZ" sz="1600" dirty="0">
                <a:solidFill>
                  <a:srgbClr val="000000"/>
                </a:solidFill>
              </a:rPr>
              <a:t>va</a:t>
            </a:r>
            <a:r>
              <a:rPr lang="uz-Latn-UZ" sz="1600" b="1" dirty="0">
                <a:solidFill>
                  <a:srgbClr val="002060"/>
                </a:solidFill>
              </a:rPr>
              <a:t>  Indoneziya  </a:t>
            </a:r>
            <a:r>
              <a:rPr lang="uz-Latn-UZ" sz="1600" dirty="0">
                <a:solidFill>
                  <a:srgbClr val="000000"/>
                </a:solidFill>
              </a:rPr>
              <a:t>davlatlariga  to‘g‘ri  keladi.</a:t>
            </a:r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47936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Ko‘mir</a:t>
            </a:r>
            <a:endParaRPr lang="uz-Cyrl-UZ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31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759450" cy="32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545" y="132269"/>
            <a:ext cx="4067948" cy="386260"/>
          </a:xfrm>
        </p:spPr>
        <p:txBody>
          <a:bodyPr/>
          <a:lstStyle/>
          <a:p>
            <a:r>
              <a:rPr lang="en-US" b="1" dirty="0" err="1" smtClean="0">
                <a:solidFill>
                  <a:srgbClr val="000000"/>
                </a:solidFill>
              </a:rPr>
              <a:t>Ko‘mir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qazib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olish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hajmi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bo‘yicha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peshqadam</a:t>
            </a:r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</a:rPr>
              <a:t>davlatlar</a:t>
            </a:r>
            <a:r>
              <a:rPr lang="en-US" b="1" dirty="0" smtClean="0">
                <a:solidFill>
                  <a:srgbClr val="000000"/>
                </a:solidFill>
              </a:rPr>
              <a:t> (</a:t>
            </a:r>
            <a:r>
              <a:rPr lang="en-US" b="1" dirty="0" err="1" smtClean="0">
                <a:solidFill>
                  <a:srgbClr val="000000"/>
                </a:solidFill>
              </a:rPr>
              <a:t>mln</a:t>
            </a:r>
            <a:r>
              <a:rPr lang="en-US" b="1" dirty="0" smtClean="0">
                <a:solidFill>
                  <a:srgbClr val="000000"/>
                </a:solidFill>
              </a:rPr>
              <a:t>. </a:t>
            </a:r>
            <a:r>
              <a:rPr lang="en-US" b="1" dirty="0" err="1" smtClean="0">
                <a:solidFill>
                  <a:srgbClr val="000000"/>
                </a:solidFill>
              </a:rPr>
              <a:t>tonna</a:t>
            </a:r>
            <a:r>
              <a:rPr lang="en-US" b="1" dirty="0" smtClean="0">
                <a:solidFill>
                  <a:srgbClr val="000000"/>
                </a:solidFill>
              </a:rPr>
              <a:t>)</a:t>
            </a:r>
            <a:endParaRPr lang="ru-RU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6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8"/>
          <p:cNvSpPr>
            <a:spLocks noGrp="1"/>
          </p:cNvSpPr>
          <p:nvPr>
            <p:ph type="body" sz="quarter" idx="18"/>
          </p:nvPr>
        </p:nvSpPr>
        <p:spPr>
          <a:xfrm>
            <a:off x="0" y="2952192"/>
            <a:ext cx="5832053" cy="287895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59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Avvalgi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darsni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takrorlash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163302" y="2700164"/>
            <a:ext cx="1420279" cy="332443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A)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425" y="683940"/>
            <a:ext cx="5292588" cy="324036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</a:pPr>
            <a:r>
              <a:rPr lang="en-US" sz="12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Quyida</a:t>
            </a:r>
            <a:r>
              <a:rPr lang="en-US" sz="1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ko‘rsatilgan</a:t>
            </a:r>
            <a:r>
              <a:rPr lang="en-US" sz="1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1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2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200" b="1" dirty="0">
                <a:solidFill>
                  <a:srgbClr val="000000"/>
                </a:solidFill>
              </a:rPr>
              <a:t>tabiiy  </a:t>
            </a:r>
            <a:r>
              <a:rPr lang="uz-Latn-UZ" sz="1200" b="1" dirty="0" smtClean="0">
                <a:solidFill>
                  <a:srgbClr val="000000"/>
                </a:solidFill>
              </a:rPr>
              <a:t>resurslarning ko‘p </a:t>
            </a:r>
            <a:r>
              <a:rPr lang="uz-Latn-UZ" sz="1200" b="1" dirty="0">
                <a:solidFill>
                  <a:srgbClr val="000000"/>
                </a:solidFill>
              </a:rPr>
              <a:t>turlari  bilan  yaxshi  ta’minlangan  mamla</a:t>
            </a:r>
            <a:r>
              <a:rPr lang="en-US" sz="1200" b="1" dirty="0">
                <a:solidFill>
                  <a:srgbClr val="000000"/>
                </a:solidFill>
              </a:rPr>
              <a:t>k</a:t>
            </a:r>
            <a:r>
              <a:rPr lang="uz-Latn-UZ" sz="1200" b="1" dirty="0" smtClean="0">
                <a:solidFill>
                  <a:srgbClr val="000000"/>
                </a:solidFill>
              </a:rPr>
              <a:t>atlar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guruhiga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kiradi</a:t>
            </a:r>
            <a:r>
              <a:rPr lang="en-US" sz="1200" b="1" dirty="0" smtClean="0">
                <a:solidFill>
                  <a:srgbClr val="000000"/>
                </a:solidFill>
              </a:rPr>
              <a:t>?</a:t>
            </a:r>
            <a:endParaRPr lang="ru-RU" sz="12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5"/>
          </p:nvPr>
        </p:nvSpPr>
        <p:spPr>
          <a:xfrm>
            <a:off x="2214308" y="2700164"/>
            <a:ext cx="1060239" cy="439631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B)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5"/>
          </p:nvPr>
        </p:nvSpPr>
        <p:spPr>
          <a:xfrm>
            <a:off x="4283881" y="2701869"/>
            <a:ext cx="1060239" cy="453013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C)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5" y="1201644"/>
            <a:ext cx="1498520" cy="149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633" y="1201644"/>
            <a:ext cx="1498520" cy="1498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849" y="1201644"/>
            <a:ext cx="1540310" cy="1540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166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801016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13" y="71872"/>
            <a:ext cx="5436604" cy="446657"/>
          </a:xfrm>
        </p:spPr>
        <p:txBody>
          <a:bodyPr>
            <a:normAutofit/>
          </a:bodyPr>
          <a:lstStyle/>
          <a:p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zaxiralarining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yuzida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tasimlanishi</a:t>
            </a:r>
            <a:endParaRPr lang="ru-RU" sz="18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2692141" y="1728056"/>
            <a:ext cx="1074197" cy="453013"/>
          </a:xfrm>
        </p:spPr>
        <p:txBody>
          <a:bodyPr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Sharq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3635809" y="2450252"/>
            <a:ext cx="1572330" cy="453013"/>
          </a:xfrm>
        </p:spPr>
        <p:txBody>
          <a:bodyPr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Osiyo-Tinch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okean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mintaqasi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 txBox="1">
            <a:spLocks/>
          </p:cNvSpPr>
          <p:nvPr/>
        </p:nvSpPr>
        <p:spPr>
          <a:xfrm>
            <a:off x="3455789" y="714019"/>
            <a:ext cx="1572330" cy="4530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661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2" indent="-71992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984" indent="-71992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197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996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MDH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mamlakatlari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Текст 6"/>
          <p:cNvSpPr txBox="1">
            <a:spLocks/>
          </p:cNvSpPr>
          <p:nvPr/>
        </p:nvSpPr>
        <p:spPr>
          <a:xfrm>
            <a:off x="2267657" y="1079985"/>
            <a:ext cx="1012715" cy="2265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661" kern="800" spc="-6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992" indent="-71992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3984" indent="-71992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51972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59960" indent="-107988" algn="l" defTabSz="57593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661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3823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1791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59759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7726" indent="-143984" algn="l" defTabSz="575936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2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Yevropa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Текст 6"/>
          <p:cNvSpPr>
            <a:spLocks noGrp="1"/>
          </p:cNvSpPr>
          <p:nvPr>
            <p:ph type="body" sz="quarter" idx="15"/>
          </p:nvPr>
        </p:nvSpPr>
        <p:spPr>
          <a:xfrm>
            <a:off x="611473" y="2052092"/>
            <a:ext cx="1332148" cy="453013"/>
          </a:xfrm>
        </p:spPr>
        <p:txBody>
          <a:bodyPr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Janubiy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Markaziy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екст 6"/>
          <p:cNvSpPr>
            <a:spLocks noGrp="1"/>
          </p:cNvSpPr>
          <p:nvPr>
            <p:ph type="body" sz="quarter" idx="15"/>
          </p:nvPr>
        </p:nvSpPr>
        <p:spPr>
          <a:xfrm>
            <a:off x="179425" y="966731"/>
            <a:ext cx="1332148" cy="453013"/>
          </a:xfrm>
        </p:spPr>
        <p:txBody>
          <a:bodyPr/>
          <a:lstStyle/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Amerika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28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75594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    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gaz</a:t>
            </a:r>
            <a:endParaRPr lang="uz-Cyrl-UZ" sz="2400" b="1" dirty="0">
              <a:solidFill>
                <a:schemeClr val="bg1"/>
              </a:solidFill>
            </a:endParaRPr>
          </a:p>
        </p:txBody>
      </p:sp>
      <p:pic>
        <p:nvPicPr>
          <p:cNvPr id="5122" name="Picture 2" descr="C:\Users\User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8306" y="0"/>
            <a:ext cx="1777237" cy="111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107417" y="971972"/>
            <a:ext cx="5580620" cy="1834129"/>
          </a:xfrm>
        </p:spPr>
        <p:txBody>
          <a:bodyPr/>
          <a:lstStyle/>
          <a:p>
            <a:pPr algn="just"/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600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havzalari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niqlangan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konlarining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ham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sayyoramizning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yarimshar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yirik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neft-gaz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zaxiralari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Fors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qo‘ltig‘i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davlatlari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Venesuela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Amerika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(AQSH,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Kanada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Meksika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asosan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G‘arbiy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Sibir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Kasbiybo‘yi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Shimoliy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Liviya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Jazoir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Gvineya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qo‘ltig‘i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mamlakatlari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ayniqsa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Nigeriya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hamda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626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" y="5740"/>
            <a:ext cx="5715000" cy="3234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958" y="2472529"/>
            <a:ext cx="4895533" cy="227635"/>
          </a:xfrm>
        </p:spPr>
        <p:txBody>
          <a:bodyPr/>
          <a:lstStyle/>
          <a:p>
            <a:r>
              <a:rPr lang="en-US" dirty="0" err="1" smtClean="0">
                <a:solidFill>
                  <a:srgbClr val="000000"/>
                </a:solidFill>
              </a:rPr>
              <a:t>Dunyoda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neft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qazib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olish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bo‘yicha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peshqadam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davlatlar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41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32"/>
            <a:ext cx="5759450" cy="322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1475569" y="2664160"/>
            <a:ext cx="3708412" cy="432048"/>
          </a:xfrm>
        </p:spPr>
        <p:txBody>
          <a:bodyPr/>
          <a:lstStyle/>
          <a:p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mamlakatlarida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endParaRPr lang="en-US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  (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kub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metr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hisobida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2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518529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Rudali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foydali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qazilmalar</a:t>
            </a:r>
            <a:endParaRPr lang="uz-Cyrl-UZ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916188"/>
            <a:ext cx="5759450" cy="3231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ru-RU" sz="15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421" y="685543"/>
            <a:ext cx="547260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iqtisodiyotida rudali (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metall)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qazilma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resurslarining ahamiyati nihoyatda kattadir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Yer yuzida rudali mineral resurslarga boy mintaqalar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masalan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Alp-Himolay, Tinch okeanbo‘yi mintaqalari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mavjud. </a:t>
            </a:r>
            <a:r>
              <a:rPr lang="uz-Latn-UZ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Bunday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mintaqalar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sanoat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muhim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xomashyo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bazasi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xizmat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qiladi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davlatlarning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iqtisodiy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rivojlanishini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belgilaydi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Xitoy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AQSH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Kanada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Avstraliya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Braziliya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JAR, </a:t>
            </a:r>
            <a:r>
              <a:rPr lang="en-US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Hindiston</a:t>
            </a:r>
            <a:r>
              <a:rPr lang="en-US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Chili,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Peru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jahonda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metall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xomashyolariga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boy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03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19" b="5708"/>
          <a:stretch/>
        </p:blipFill>
        <p:spPr bwMode="auto">
          <a:xfrm>
            <a:off x="1265" y="-1"/>
            <a:ext cx="4138602" cy="3240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4139866" y="0"/>
            <a:ext cx="1619584" cy="324008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Xitoy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2.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Yaponiya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Hindiston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4. AQSH</a:t>
            </a: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5.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6.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Koreya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Respublikasi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7.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Germaniya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8.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Braziliya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9.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Turkiya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10.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Ukraina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11.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Italiya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12.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Tayvan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13.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Meksika</a:t>
            </a:r>
            <a:endParaRPr lang="en-US" sz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14. </a:t>
            </a:r>
            <a:r>
              <a:rPr lang="en-US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Eron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-36600" y="0"/>
            <a:ext cx="4212467" cy="431912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Po‘lat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ishlab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chiqarishda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yetakchi</a:t>
            </a:r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davlatlar</a:t>
            </a:r>
            <a:endParaRPr lang="uz-Cyrl-UZ" sz="1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3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40" b="7109"/>
          <a:stretch/>
        </p:blipFill>
        <p:spPr bwMode="auto">
          <a:xfrm>
            <a:off x="-16854" y="1"/>
            <a:ext cx="5776304" cy="3240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489" y="2736168"/>
            <a:ext cx="4895533" cy="386260"/>
          </a:xfrm>
        </p:spPr>
        <p:txBody>
          <a:bodyPr>
            <a:normAutofit/>
          </a:bodyPr>
          <a:lstStyle/>
          <a:p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Boksit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zaxiralariga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peshqadam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davlatlar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895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0" y="2787075"/>
            <a:ext cx="5759450" cy="453013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 descr="Соль пищевая - характеристика свойств добавки, ее состав и пищевая ценность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535" y="820737"/>
            <a:ext cx="28575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1414" y="611932"/>
            <a:ext cx="45725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  </a:t>
            </a:r>
            <a:r>
              <a:rPr lang="uz-Latn-UZ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  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 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 </a:t>
            </a:r>
            <a:r>
              <a:rPr lang="uz-Latn-UZ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kaliy </a:t>
            </a:r>
            <a:r>
              <a:rPr lang="uz-Latn-UZ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tuzlari, </a:t>
            </a:r>
            <a:r>
              <a:rPr lang="en-US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osforit, </a:t>
            </a:r>
            <a:r>
              <a:rPr lang="uz-Latn-UZ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oltingugurt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17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olmos, 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uz-Latn-UZ" sz="17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ateriallari</a:t>
            </a:r>
            <a:r>
              <a:rPr lang="en-US" sz="1700" b="1" dirty="0">
                <a:solidFill>
                  <a:srgbClr val="0070C0"/>
                </a:solidFill>
              </a:rPr>
              <a:t> 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uz-Latn-UZ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 konlari qadimiy</a:t>
            </a:r>
            <a:r>
              <a:rPr lang="en-US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latformalarda</a:t>
            </a:r>
            <a:r>
              <a:rPr lang="uz-Latn-UZ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burmali tog‘larda, sho‘r ko‘llarning </a:t>
            </a:r>
            <a:r>
              <a:rPr lang="uz-Latn-UZ" sz="17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botiqlarida </a:t>
            </a:r>
            <a:r>
              <a:rPr lang="uz-Latn-UZ" sz="17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 uchraydi. </a:t>
            </a:r>
            <a:endParaRPr lang="ru-RU" sz="17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0"/>
            <a:ext cx="5759450" cy="61193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2400" b="1" dirty="0" smtClean="0">
                <a:solidFill>
                  <a:schemeClr val="bg1"/>
                </a:solidFill>
              </a:rPr>
              <a:t>   </a:t>
            </a:r>
            <a:r>
              <a:rPr lang="uz-Latn-UZ" sz="2800" b="1" dirty="0">
                <a:solidFill>
                  <a:schemeClr val="bg1"/>
                </a:solidFill>
              </a:rPr>
              <a:t>Noruda  mineral  boyliklar</a:t>
            </a:r>
            <a:endParaRPr lang="uz-Cyrl-UZ" sz="2800" b="1" dirty="0">
              <a:solidFill>
                <a:schemeClr val="bg1"/>
              </a:solidFill>
            </a:endParaRPr>
          </a:p>
        </p:txBody>
      </p:sp>
      <p:pic>
        <p:nvPicPr>
          <p:cNvPr id="10244" name="Picture 4" descr="Кто насолил России? Почему не хватает собственной соли и что с этим делать  | Экономика | Деньги | Аргументы и Факт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7"/>
          <a:stretch/>
        </p:blipFill>
        <p:spPr bwMode="auto">
          <a:xfrm>
            <a:off x="-8627" y="2236978"/>
            <a:ext cx="2340260" cy="99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52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0" y="2952192"/>
            <a:ext cx="5759450" cy="287896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67326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Turli mineral tuzlarning zaxiralari bo‘yicha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unyoda </a:t>
            </a:r>
            <a:r>
              <a:rPr lang="uz-Latn-UZ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AQSH,  Xitoy,  Hindiston, </a:t>
            </a:r>
            <a:r>
              <a:rPr lang="en-US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</a:t>
            </a:r>
            <a:r>
              <a:rPr lang="uz-Latn-UZ" sz="18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oliviya</a:t>
            </a:r>
            <a:r>
              <a:rPr lang="uz-Latn-UZ" sz="1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Belarus,  Avstraliya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singari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yetakchilik qiladi.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0"/>
            <a:ext cx="5759450" cy="61193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2400" b="1" dirty="0" smtClean="0">
                <a:solidFill>
                  <a:schemeClr val="bg1"/>
                </a:solidFill>
              </a:rPr>
              <a:t>   </a:t>
            </a:r>
            <a:r>
              <a:rPr lang="uz-Latn-UZ" sz="2800" b="1" dirty="0">
                <a:solidFill>
                  <a:schemeClr val="bg1"/>
                </a:solidFill>
              </a:rPr>
              <a:t>Noruda  mineral  boyliklar</a:t>
            </a:r>
            <a:endParaRPr lang="uz-Cyrl-UZ" sz="2800" b="1" dirty="0">
              <a:solidFill>
                <a:schemeClr val="bg1"/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5587" y="1850403"/>
            <a:ext cx="2150368" cy="1373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8" name="Picture 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9"/>
          <a:stretch/>
        </p:blipFill>
        <p:spPr bwMode="auto">
          <a:xfrm>
            <a:off x="-1" y="1850403"/>
            <a:ext cx="1827607" cy="13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7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5690" r="20352"/>
          <a:stretch/>
        </p:blipFill>
        <p:spPr bwMode="auto">
          <a:xfrm>
            <a:off x="1620696" y="1850403"/>
            <a:ext cx="1964891" cy="1398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2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51433" y="755948"/>
            <a:ext cx="5400600" cy="2050153"/>
          </a:xfrm>
        </p:spPr>
        <p:txBody>
          <a:bodyPr/>
          <a:lstStyle/>
          <a:p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Olmosning katta zaxiralariga ega bo‘lgan davlatlar esa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Rossiya, Avstraliya,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Botsvana, JAR, Kongo Demokratik Respublikasi,  Kanada, Angola  </a:t>
            </a:r>
            <a:r>
              <a:rPr lang="uz-Latn-UZ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 boshqalardir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0" y="2952192"/>
            <a:ext cx="5759450" cy="306922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1193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z-Cyrl-UZ" sz="2400" b="1" dirty="0" smtClean="0">
                <a:solidFill>
                  <a:schemeClr val="bg1"/>
                </a:solidFill>
              </a:rPr>
              <a:t>   </a:t>
            </a:r>
            <a:r>
              <a:rPr lang="uz-Latn-UZ" sz="2800" b="1" dirty="0">
                <a:solidFill>
                  <a:schemeClr val="bg1"/>
                </a:solidFill>
              </a:rPr>
              <a:t>Noruda  mineral  boyliklar</a:t>
            </a:r>
            <a:endParaRPr lang="uz-Cyrl-UZ" sz="2800" b="1" dirty="0">
              <a:solidFill>
                <a:schemeClr val="bg1"/>
              </a:solidFill>
            </a:endParaRPr>
          </a:p>
        </p:txBody>
      </p:sp>
      <p:pic>
        <p:nvPicPr>
          <p:cNvPr id="11266" name="Picture 2" descr="Топ 10 Самых крупных месторождений алмазов в мир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50"/>
          <a:stretch/>
        </p:blipFill>
        <p:spPr bwMode="auto">
          <a:xfrm>
            <a:off x="3727451" y="1548036"/>
            <a:ext cx="2032000" cy="170320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Там где рождаются бриллианты. Месторождения алмазов. / Saha Diamo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91" y="1548037"/>
            <a:ext cx="1274760" cy="171107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Чудеса Якутии - Алмазная труб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8" y="1548036"/>
            <a:ext cx="2459809" cy="1714289"/>
          </a:xfrm>
          <a:prstGeom prst="rect">
            <a:avLst/>
          </a:prstGeom>
          <a:noFill/>
          <a:ln w="31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6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1-savol: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Tabiiy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turga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bo‘linadi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3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Mineral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boyliklarni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izlashga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tadqiqotlar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431959" y="683939"/>
            <a:ext cx="5004050" cy="2016225"/>
          </a:xfrm>
        </p:spPr>
        <p:txBody>
          <a:bodyPr/>
          <a:lstStyle/>
          <a:p>
            <a:pPr algn="ctr"/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 mineral konlarni izlash ishlari so‘nggi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avrlarda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 asosan,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Rossiya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 shimoliy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 sharqiy hududlari, </a:t>
            </a:r>
            <a:r>
              <a:rPr lang="uz-Latn-UZ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AQSH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 g‘arbiy tog‘li qismi va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Alyaska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Kanada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 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shimoli,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Janubiy Amerika</a:t>
            </a:r>
            <a:r>
              <a:rPr lang="uz-Latn-UZ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Avstraliya</a:t>
            </a:r>
            <a:r>
              <a:rPr lang="uz-Latn-UZ" sz="1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Afrika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ning kam 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‘zlashtirilgan cho‘l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z-Latn-UZ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tog‘li va o‘rmonli o‘lkalarida faol olib  </a:t>
            </a:r>
            <a:r>
              <a:rPr lang="uz-Latn-UZ" sz="1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borilmoqda. </a:t>
            </a:r>
            <a:endParaRPr lang="ru-RU" sz="18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6138" y="2787075"/>
            <a:ext cx="5753311" cy="453013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7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1-savol:</a:t>
            </a:r>
          </a:p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Mineral </a:t>
            </a:r>
            <a:r>
              <a:rPr lang="en-US" sz="2400" dirty="0" err="1" smtClean="0">
                <a:solidFill>
                  <a:srgbClr val="000000"/>
                </a:solidFill>
              </a:rPr>
              <a:t>resurslar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turga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bo‘linadi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1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JAVOB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512168"/>
          </a:xfrm>
        </p:spPr>
        <p:txBody>
          <a:bodyPr/>
          <a:lstStyle/>
          <a:p>
            <a:pPr algn="ctr"/>
            <a:r>
              <a:rPr lang="en-US" sz="2400" dirty="0" smtClean="0">
                <a:solidFill>
                  <a:srgbClr val="000000"/>
                </a:solidFill>
              </a:rPr>
              <a:t>Mineral </a:t>
            </a:r>
            <a:r>
              <a:rPr lang="en-US" sz="2400" dirty="0" err="1" smtClean="0">
                <a:solidFill>
                  <a:srgbClr val="000000"/>
                </a:solidFill>
              </a:rPr>
              <a:t>resurslar</a:t>
            </a:r>
            <a:r>
              <a:rPr lang="en-US" sz="2400" dirty="0" smtClean="0">
                <a:solidFill>
                  <a:srgbClr val="000000"/>
                </a:solidFill>
              </a:rPr>
              <a:t> 3 </a:t>
            </a:r>
            <a:r>
              <a:rPr lang="en-US" sz="2400" dirty="0" err="1">
                <a:solidFill>
                  <a:srgbClr val="000000"/>
                </a:solidFill>
              </a:rPr>
              <a:t>turga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b="1" i="1" dirty="0" err="1" smtClean="0">
                <a:solidFill>
                  <a:srgbClr val="000000"/>
                </a:solidFill>
              </a:rPr>
              <a:t>yoqilg‘i-energetika</a:t>
            </a:r>
            <a:r>
              <a:rPr lang="en-US" sz="2400" b="1" i="1" dirty="0" smtClean="0">
                <a:solidFill>
                  <a:srgbClr val="000000"/>
                </a:solidFill>
              </a:rPr>
              <a:t>, </a:t>
            </a:r>
            <a:r>
              <a:rPr lang="en-US" sz="2400" b="1" i="1" dirty="0" err="1" smtClean="0">
                <a:solidFill>
                  <a:srgbClr val="000000"/>
                </a:solidFill>
              </a:rPr>
              <a:t>rudali</a:t>
            </a:r>
            <a:r>
              <a:rPr lang="en-US" sz="2400" b="1" i="1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va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b="1" i="1" dirty="0" err="1" smtClean="0">
                <a:solidFill>
                  <a:srgbClr val="000000"/>
                </a:solidFill>
              </a:rPr>
              <a:t>noruda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bo‘linadi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885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2-savol: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Yoqilg‘i-energetika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resurslariga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nimalarni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misol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qilish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mumkin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69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JAVOB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pPr algn="ctr"/>
            <a:r>
              <a:rPr lang="en-US" sz="2800" dirty="0" err="1" smtClean="0">
                <a:solidFill>
                  <a:srgbClr val="000000"/>
                </a:solidFill>
              </a:rPr>
              <a:t>Neft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gaz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ko‘mir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torf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yonuvchi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slanes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uran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kabilarni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misol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qilsa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bo‘ladi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929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71412" y="610134"/>
            <a:ext cx="5688037" cy="684076"/>
          </a:xfrm>
        </p:spPr>
        <p:txBody>
          <a:bodyPr/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3-savol: </a:t>
            </a:r>
          </a:p>
          <a:p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Ushbu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mineral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peshqadam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hisoblanadi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913"/>
          <a:stretch/>
        </p:blipFill>
        <p:spPr bwMode="auto">
          <a:xfrm>
            <a:off x="0" y="1512032"/>
            <a:ext cx="5759449" cy="171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266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JAVOB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7" y="791952"/>
            <a:ext cx="4608512" cy="1476164"/>
          </a:xfrm>
        </p:spPr>
        <p:txBody>
          <a:bodyPr/>
          <a:lstStyle/>
          <a:p>
            <a:pPr algn="ctr"/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hajmiga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dunyodagi</a:t>
            </a:r>
            <a:r>
              <a:rPr lang="en-US" sz="2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peshqadam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2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36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592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>
          <a:xfrm>
            <a:off x="163302" y="2700164"/>
            <a:ext cx="1420279" cy="332443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A)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15429" y="683940"/>
            <a:ext cx="5436604" cy="324036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>
              <a:lnSpc>
                <a:spcPct val="100000"/>
              </a:lnSpc>
            </a:pPr>
            <a:r>
              <a:rPr lang="en-US" sz="16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Quyidagilardan</a:t>
            </a:r>
            <a:r>
              <a:rPr lang="en-US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qaysi</a:t>
            </a:r>
            <a:r>
              <a:rPr lang="en-US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1600" b="1" dirty="0" smtClean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</a:rPr>
              <a:t>mineral </a:t>
            </a:r>
            <a:r>
              <a:rPr lang="en-US" sz="1600" b="1" dirty="0" err="1" smtClean="0">
                <a:solidFill>
                  <a:srgbClr val="000000"/>
                </a:solidFill>
              </a:rPr>
              <a:t>resurs</a:t>
            </a:r>
            <a:r>
              <a:rPr lang="en-US" sz="1600" b="1" dirty="0" smtClean="0">
                <a:solidFill>
                  <a:srgbClr val="000000"/>
                </a:solidFill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</a:rPr>
              <a:t>hisoblanmaydi</a:t>
            </a:r>
            <a:r>
              <a:rPr lang="en-US" sz="1600" b="1" dirty="0" smtClean="0">
                <a:solidFill>
                  <a:srgbClr val="000000"/>
                </a:solidFill>
              </a:rPr>
              <a:t>?</a:t>
            </a:r>
            <a:r>
              <a:rPr lang="uz-Latn-UZ" sz="1600" b="1" dirty="0" smtClean="0">
                <a:solidFill>
                  <a:srgbClr val="000000"/>
                </a:solidFill>
              </a:rPr>
              <a:t>  </a:t>
            </a:r>
            <a:endParaRPr lang="ru-RU" sz="1600" b="1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6"/>
          <p:cNvSpPr>
            <a:spLocks noGrp="1"/>
          </p:cNvSpPr>
          <p:nvPr>
            <p:ph type="body" sz="quarter" idx="15"/>
          </p:nvPr>
        </p:nvSpPr>
        <p:spPr>
          <a:xfrm>
            <a:off x="2214308" y="2700164"/>
            <a:ext cx="1060239" cy="439631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B)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9" name="Текст 6"/>
          <p:cNvSpPr>
            <a:spLocks noGrp="1"/>
          </p:cNvSpPr>
          <p:nvPr>
            <p:ph type="body" sz="quarter" idx="15"/>
          </p:nvPr>
        </p:nvSpPr>
        <p:spPr>
          <a:xfrm>
            <a:off x="4283881" y="2701869"/>
            <a:ext cx="1060239" cy="453013"/>
          </a:xfrm>
        </p:spPr>
        <p:txBody>
          <a:bodyPr/>
          <a:lstStyle/>
          <a:p>
            <a:pPr algn="ctr"/>
            <a:r>
              <a:rPr lang="en-US" sz="2000" b="1" dirty="0" smtClean="0">
                <a:solidFill>
                  <a:srgbClr val="000000"/>
                </a:solidFill>
              </a:rPr>
              <a:t>C)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11" name="Picture 2" descr="Соль пищевая - характеристика свойств добавки, ее состав и пищевая ценность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7" y="1194485"/>
            <a:ext cx="1801336" cy="152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Торф и Субстрат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290" b="98361" l="2909" r="981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90" t="23077" r="2447"/>
          <a:stretch/>
        </p:blipFill>
        <p:spPr bwMode="auto">
          <a:xfrm>
            <a:off x="3457037" y="1329589"/>
            <a:ext cx="2303555" cy="1254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Стоковые векторные изображения Природных ресурсов | Depositphotos®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 t="50000" r="58245" b="5872"/>
          <a:stretch/>
        </p:blipFill>
        <p:spPr bwMode="auto">
          <a:xfrm>
            <a:off x="2051050" y="1007976"/>
            <a:ext cx="1223498" cy="1710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43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87437" y="719944"/>
            <a:ext cx="5148572" cy="2448272"/>
          </a:xfrm>
        </p:spPr>
        <p:txBody>
          <a:bodyPr/>
          <a:lstStyle/>
          <a:p>
            <a:pPr marL="285750" indent="-285750">
              <a:buFont typeface="Wingdings" pitchFamily="2" charset="2"/>
              <a:buChar char="q"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Mavzuni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unda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O‘quv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atlasi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darslik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yordamida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jahonda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ko‘mir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neft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gaz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rangli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metallar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qazib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olish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peshqadam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bo‘lgan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o‘nlik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malakatlari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ro‘yxatini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tuzing</a:t>
            </a:r>
            <a:r>
              <a:rPr lang="en-US" sz="18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0"/>
            <a:ext cx="5759450" cy="61193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topshiriq</a:t>
            </a:r>
            <a:endParaRPr lang="ru-RU" sz="1200" dirty="0"/>
          </a:p>
        </p:txBody>
      </p:sp>
      <p:sp>
        <p:nvSpPr>
          <p:cNvPr id="8" name="Текст 5"/>
          <p:cNvSpPr>
            <a:spLocks noGrp="1"/>
          </p:cNvSpPr>
          <p:nvPr>
            <p:ph type="body" sz="quarter" idx="14"/>
          </p:nvPr>
        </p:nvSpPr>
        <p:spPr>
          <a:xfrm>
            <a:off x="0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en-US" sz="3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46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JAVOB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512168"/>
          </a:xfrm>
        </p:spPr>
        <p:txBody>
          <a:bodyPr/>
          <a:lstStyle/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Tabiiy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</a:t>
            </a:r>
            <a:r>
              <a:rPr lang="en-US" sz="2400" dirty="0" smtClean="0">
                <a:solidFill>
                  <a:srgbClr val="000000"/>
                </a:solidFill>
              </a:rPr>
              <a:t> 2 </a:t>
            </a:r>
            <a:r>
              <a:rPr lang="en-US" sz="2400" dirty="0" err="1">
                <a:solidFill>
                  <a:srgbClr val="000000"/>
                </a:solidFill>
              </a:rPr>
              <a:t>turga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b="1" i="1" dirty="0" err="1">
                <a:solidFill>
                  <a:srgbClr val="000000"/>
                </a:solidFill>
              </a:rPr>
              <a:t>tugaydigan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</a:rPr>
              <a:t>tugamaydigan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bo‘linadi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760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2-savol: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Tugaydigan</a:t>
            </a:r>
            <a:r>
              <a:rPr lang="en-US" sz="2400" dirty="0" smtClean="0">
                <a:solidFill>
                  <a:srgbClr val="000000"/>
                </a:solidFill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</a:rPr>
              <a:t>lekin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qayta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tiklanadigan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tabiiy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nimalarni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misol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qilish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mumkin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72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schemeClr val="bg1"/>
                </a:solidFill>
              </a:rPr>
              <a:t>JAVOB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260140"/>
          </a:xfrm>
        </p:spPr>
        <p:txBody>
          <a:bodyPr/>
          <a:lstStyle/>
          <a:p>
            <a:pPr algn="ctr"/>
            <a:r>
              <a:rPr lang="en-US" sz="2800" dirty="0" err="1" smtClean="0">
                <a:solidFill>
                  <a:srgbClr val="000000"/>
                </a:solidFill>
              </a:rPr>
              <a:t>Suv</a:t>
            </a:r>
            <a:r>
              <a:rPr lang="en-US" sz="2800" dirty="0" smtClean="0">
                <a:solidFill>
                  <a:srgbClr val="000000"/>
                </a:solidFill>
              </a:rPr>
              <a:t>, </a:t>
            </a:r>
            <a:r>
              <a:rPr lang="en-US" sz="2800" dirty="0" err="1" smtClean="0">
                <a:solidFill>
                  <a:srgbClr val="000000"/>
                </a:solidFill>
              </a:rPr>
              <a:t>yer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va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biologik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resurslarni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misol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qilsa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</a:rPr>
              <a:t>bo‘ladi</a:t>
            </a:r>
            <a:r>
              <a:rPr lang="en-US" sz="2800" dirty="0" smtClean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522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SAVOLLAR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8" y="935968"/>
            <a:ext cx="4464496" cy="1944216"/>
          </a:xfrm>
        </p:spPr>
        <p:txBody>
          <a:bodyPr/>
          <a:lstStyle/>
          <a:p>
            <a:r>
              <a:rPr lang="en-US" sz="2400" b="1" dirty="0" smtClean="0">
                <a:solidFill>
                  <a:srgbClr val="000000"/>
                </a:solidFill>
              </a:rPr>
              <a:t>3-savol:</a:t>
            </a:r>
          </a:p>
          <a:p>
            <a:pPr algn="ctr"/>
            <a:r>
              <a:rPr lang="en-US" sz="2400" dirty="0" err="1" smtClean="0">
                <a:solidFill>
                  <a:srgbClr val="000000"/>
                </a:solidFill>
              </a:rPr>
              <a:t>Jahon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mamlakatlari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tabiiy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resurslar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bilan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ta’minlanganlik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darajasiga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ko‘ra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necha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guruhga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bo‘linadi</a:t>
            </a:r>
            <a:r>
              <a:rPr lang="en-US" sz="2400" dirty="0" smtClean="0">
                <a:solidFill>
                  <a:srgbClr val="000000"/>
                </a:solidFill>
              </a:rPr>
              <a:t>?</a:t>
            </a:r>
            <a:endParaRPr lang="ru-RU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74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1" y="2880184"/>
            <a:ext cx="5759450" cy="359904"/>
          </a:xfrm>
          <a:solidFill>
            <a:schemeClr val="bg1"/>
          </a:solidFill>
        </p:spPr>
        <p:txBody>
          <a:bodyPr/>
          <a:lstStyle/>
          <a:p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" y="0"/>
            <a:ext cx="5759450" cy="575928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ctr" defTabSz="575936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1323" kern="800" spc="-25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JAVOB</a:t>
            </a:r>
            <a:endParaRPr lang="ru-RU" sz="24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Текст 7"/>
          <p:cNvSpPr>
            <a:spLocks noGrp="1"/>
          </p:cNvSpPr>
          <p:nvPr>
            <p:ph type="body" sz="quarter" idx="16"/>
          </p:nvPr>
        </p:nvSpPr>
        <p:spPr>
          <a:xfrm>
            <a:off x="647477" y="791952"/>
            <a:ext cx="4572507" cy="2448136"/>
          </a:xfrm>
        </p:spPr>
        <p:txBody>
          <a:bodyPr/>
          <a:lstStyle/>
          <a:p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guruhga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resurslarning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ayrim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resurslar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ta’minlanmagan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mamlakatlarga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1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Соль пищевая - характеристика свойств добавки, ее состав и пищевая ценность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827956"/>
            <a:ext cx="1801336" cy="152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REJA: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>
          <a:xfrm>
            <a:off x="288901" y="2381510"/>
            <a:ext cx="1572330" cy="453013"/>
          </a:xfrm>
        </p:spPr>
        <p:txBody>
          <a:bodyPr/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“</a:t>
            </a:r>
            <a:r>
              <a:rPr lang="en-US" sz="1200" b="1" dirty="0" smtClean="0">
                <a:solidFill>
                  <a:srgbClr val="000000"/>
                </a:solidFill>
              </a:rPr>
              <a:t>Mineral </a:t>
            </a:r>
            <a:r>
              <a:rPr lang="en-US" sz="1200" b="1" dirty="0" err="1" smtClean="0">
                <a:solidFill>
                  <a:srgbClr val="000000"/>
                </a:solidFill>
              </a:rPr>
              <a:t>resurslar</a:t>
            </a:r>
            <a:r>
              <a:rPr lang="en-US" sz="1200" b="1" dirty="0" smtClean="0">
                <a:solidFill>
                  <a:srgbClr val="000000"/>
                </a:solidFill>
              </a:rPr>
              <a:t>”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tushunchasi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va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ta’rifi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algn="ctr"/>
            <a:r>
              <a:rPr lang="en-US" sz="1200" b="1" dirty="0" smtClean="0">
                <a:solidFill>
                  <a:srgbClr val="000000"/>
                </a:solidFill>
              </a:rPr>
              <a:t>Mineral </a:t>
            </a:r>
            <a:r>
              <a:rPr lang="en-US" sz="1200" b="1" dirty="0" err="1" smtClean="0">
                <a:solidFill>
                  <a:srgbClr val="000000"/>
                </a:solidFill>
              </a:rPr>
              <a:t>resurslarning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turlari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6"/>
          </p:nvPr>
        </p:nvSpPr>
        <p:spPr>
          <a:xfrm>
            <a:off x="3959845" y="2353088"/>
            <a:ext cx="1656184" cy="453013"/>
          </a:xfrm>
        </p:spPr>
        <p:txBody>
          <a:bodyPr/>
          <a:lstStyle/>
          <a:p>
            <a:pPr algn="ctr"/>
            <a:r>
              <a:rPr lang="en-US" sz="1200" b="1" dirty="0">
                <a:solidFill>
                  <a:srgbClr val="000000"/>
                </a:solidFill>
              </a:rPr>
              <a:t>Mineral </a:t>
            </a:r>
            <a:r>
              <a:rPr lang="en-US" sz="1200" b="1" dirty="0" err="1" smtClean="0">
                <a:solidFill>
                  <a:srgbClr val="000000"/>
                </a:solidFill>
              </a:rPr>
              <a:t>resurslar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bilan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yaxshi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ta’minlangan</a:t>
            </a:r>
            <a:r>
              <a:rPr lang="en-US" sz="1200" b="1" dirty="0" smtClean="0">
                <a:solidFill>
                  <a:srgbClr val="000000"/>
                </a:solidFill>
              </a:rPr>
              <a:t> </a:t>
            </a:r>
            <a:r>
              <a:rPr lang="en-US" sz="1200" b="1" dirty="0" err="1" smtClean="0">
                <a:solidFill>
                  <a:srgbClr val="000000"/>
                </a:solidFill>
              </a:rPr>
              <a:t>mamlakatlar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17" name="Текст 7"/>
          <p:cNvSpPr>
            <a:spLocks noGrp="1"/>
          </p:cNvSpPr>
          <p:nvPr>
            <p:ph type="body" sz="quarter" idx="16"/>
          </p:nvPr>
        </p:nvSpPr>
        <p:spPr>
          <a:xfrm>
            <a:off x="-72603" y="2979548"/>
            <a:ext cx="5940660" cy="260676"/>
          </a:xfrm>
          <a:solidFill>
            <a:schemeClr val="bg1"/>
          </a:solidFill>
        </p:spPr>
        <p:txBody>
          <a:bodyPr/>
          <a:lstStyle/>
          <a:p>
            <a:endParaRPr lang="ru-RU" sz="1200" b="1" dirty="0">
              <a:solidFill>
                <a:srgbClr val="000000"/>
              </a:solidFill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25" y="712362"/>
            <a:ext cx="1791282" cy="1669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3267"/>
          <a:stretch/>
        </p:blipFill>
        <p:spPr bwMode="auto">
          <a:xfrm>
            <a:off x="3618476" y="827956"/>
            <a:ext cx="2069561" cy="137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691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154156</TotalTime>
  <Words>944</Words>
  <Application>Microsoft Office PowerPoint</Application>
  <PresentationFormat>Произвольный</PresentationFormat>
  <Paragraphs>144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Wingdings</vt:lpstr>
      <vt:lpstr>1_Office Theme</vt:lpstr>
      <vt:lpstr>Презентация PowerPoint</vt:lpstr>
      <vt:lpstr>Avvalgi darsni takrorlash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REJA:</vt:lpstr>
      <vt:lpstr>   “Mineral resurslar” tushunchasi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Eng  muhim  foydali  qazilmalarning  jahon  bo‘yicha  aniqlangan  zaxiralari va  qazib  olinishi</vt:lpstr>
      <vt:lpstr>Презентация PowerPoint</vt:lpstr>
      <vt:lpstr>Ko‘mir qazib olish hajmi bo‘yicha peshqadam davlatlar (mln. tonna)</vt:lpstr>
      <vt:lpstr>Ko‘mir zaxiralarining Yer yuzida tasimlanishi</vt:lpstr>
      <vt:lpstr>Презентация PowerPoint</vt:lpstr>
      <vt:lpstr>Dunyoda neft qazib olish bo‘yicha peshqadam davlatlar:</vt:lpstr>
      <vt:lpstr>Презентация PowerPoint</vt:lpstr>
      <vt:lpstr>Презентация PowerPoint</vt:lpstr>
      <vt:lpstr>Презентация PowerPoint</vt:lpstr>
      <vt:lpstr>Boksit zaxiralariga ko‘ra peshqadam davlatlar</vt:lpstr>
      <vt:lpstr>Презентация PowerPoint</vt:lpstr>
      <vt:lpstr>Презентация PowerPoint</vt:lpstr>
      <vt:lpstr>Презентация PowerPoint</vt:lpstr>
      <vt:lpstr>Mineral boyliklarni izlashga oid tadqiqotlar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TOPSHIRIQLAR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1558</cp:revision>
  <dcterms:created xsi:type="dcterms:W3CDTF">2014-10-08T23:03:32Z</dcterms:created>
  <dcterms:modified xsi:type="dcterms:W3CDTF">2020-09-21T12:24:58Z</dcterms:modified>
</cp:coreProperties>
</file>