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7"/>
  </p:notesMasterIdLst>
  <p:sldIdLst>
    <p:sldId id="1435" r:id="rId11"/>
    <p:sldId id="1519" r:id="rId12"/>
    <p:sldId id="1562" r:id="rId13"/>
    <p:sldId id="1560" r:id="rId14"/>
    <p:sldId id="1540" r:id="rId15"/>
    <p:sldId id="1541" r:id="rId16"/>
    <p:sldId id="1542" r:id="rId17"/>
    <p:sldId id="1544" r:id="rId18"/>
    <p:sldId id="1543" r:id="rId19"/>
    <p:sldId id="1559" r:id="rId20"/>
    <p:sldId id="1536" r:id="rId21"/>
    <p:sldId id="1538" r:id="rId22"/>
    <p:sldId id="1539" r:id="rId23"/>
    <p:sldId id="1546" r:id="rId24"/>
    <p:sldId id="1547" r:id="rId25"/>
    <p:sldId id="1548" r:id="rId26"/>
    <p:sldId id="1549" r:id="rId27"/>
    <p:sldId id="1550" r:id="rId28"/>
    <p:sldId id="1551" r:id="rId29"/>
    <p:sldId id="1552" r:id="rId30"/>
    <p:sldId id="1554" r:id="rId31"/>
    <p:sldId id="1557" r:id="rId32"/>
    <p:sldId id="1555" r:id="rId33"/>
    <p:sldId id="1556" r:id="rId34"/>
    <p:sldId id="1558" r:id="rId35"/>
    <p:sldId id="1431" r:id="rId3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19"/>
            <p14:sldId id="1562"/>
            <p14:sldId id="1560"/>
            <p14:sldId id="1540"/>
            <p14:sldId id="1541"/>
            <p14:sldId id="1542"/>
            <p14:sldId id="1544"/>
            <p14:sldId id="1543"/>
            <p14:sldId id="1559"/>
            <p14:sldId id="1536"/>
            <p14:sldId id="1538"/>
            <p14:sldId id="1539"/>
            <p14:sldId id="1546"/>
            <p14:sldId id="1547"/>
            <p14:sldId id="1548"/>
            <p14:sldId id="1549"/>
            <p14:sldId id="1550"/>
            <p14:sldId id="1551"/>
            <p14:sldId id="1552"/>
            <p14:sldId id="1554"/>
            <p14:sldId id="1557"/>
            <p14:sldId id="1555"/>
            <p14:sldId id="1556"/>
            <p14:sldId id="1558"/>
            <p14:sldId id="14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5" d="100"/>
          <a:sy n="125" d="100"/>
        </p:scale>
        <p:origin x="-828" y="-3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473B-C39E-4455-8322-F9D8922708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473B-C39E-4455-8322-F9D8922708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973" y="756021"/>
            <a:ext cx="4490149" cy="2020719"/>
          </a:xfrm>
        </p:spPr>
        <p:txBody>
          <a:bodyPr/>
          <a:lstStyle>
            <a:lvl1pPr>
              <a:defRPr b="1" i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b="1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b="1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b="1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b="1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Tm="10125">
    <p:newsflash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4438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40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8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78" y="8238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4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29" y="2124101"/>
            <a:ext cx="343791" cy="784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633666" cy="63343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4932" y="248659"/>
            <a:ext cx="374391" cy="361747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9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1933" y="541157"/>
            <a:ext cx="563331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670733" y="1206045"/>
            <a:ext cx="4766874" cy="1029751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pc="5" dirty="0" err="1">
                <a:solidFill>
                  <a:srgbClr val="002060"/>
                </a:solidFill>
                <a:latin typeface="Arial"/>
                <a:cs typeface="Arial"/>
              </a:rPr>
              <a:t>Thème</a:t>
            </a:r>
            <a:r>
              <a:rPr lang="en-US" sz="2800" spc="5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800" spc="5" dirty="0" smtClean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lang="en-US" sz="2800" spc="5" dirty="0" err="1" smtClean="0">
                <a:solidFill>
                  <a:srgbClr val="002060"/>
                </a:solidFill>
                <a:latin typeface="Arial"/>
                <a:cs typeface="Arial"/>
              </a:rPr>
              <a:t>leçon</a:t>
            </a:r>
            <a:r>
              <a:rPr lang="en-US" sz="28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8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8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fr-FR" sz="2800" b="1" dirty="0" smtClean="0">
                <a:solidFill>
                  <a:srgbClr val="002060"/>
                </a:solidFill>
                <a:latin typeface="Arial"/>
                <a:cs typeface="Arial"/>
              </a:rPr>
              <a:t>L’ agriculture ouzbek </a:t>
            </a:r>
            <a:endParaRPr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5" y="54752"/>
            <a:ext cx="1179887" cy="10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SofaNarina\Desktop\смайлы gif\Рисунок5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14" y="2203560"/>
            <a:ext cx="1713836" cy="10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64851" y="157504"/>
            <a:ext cx="3582658" cy="918775"/>
            <a:chOff x="0" y="528"/>
            <a:chExt cx="1728" cy="1158"/>
          </a:xfrm>
        </p:grpSpPr>
        <p:sp>
          <p:nvSpPr>
            <p:cNvPr id="14344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528"/>
              <a:ext cx="1728" cy="1158"/>
            </a:xfrm>
            <a:custGeom>
              <a:avLst/>
              <a:gdLst>
                <a:gd name="T0" fmla="*/ 5 w 21600"/>
                <a:gd name="T1" fmla="*/ 579 h 21600"/>
                <a:gd name="T2" fmla="*/ 864 w 21600"/>
                <a:gd name="T3" fmla="*/ 1157 h 21600"/>
                <a:gd name="T4" fmla="*/ 1727 w 21600"/>
                <a:gd name="T5" fmla="*/ 579 h 21600"/>
                <a:gd name="T6" fmla="*/ 864 w 21600"/>
                <a:gd name="T7" fmla="*/ 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4 h 21600"/>
                <a:gd name="T14" fmla="*/ 17088 w 21600"/>
                <a:gd name="T15" fmla="*/ 17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CC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345" name="Text Box 30"/>
            <p:cNvSpPr txBox="1">
              <a:spLocks noChangeArrowheads="1"/>
            </p:cNvSpPr>
            <p:nvPr/>
          </p:nvSpPr>
          <p:spPr bwMode="auto">
            <a:xfrm>
              <a:off x="288" y="912"/>
              <a:ext cx="1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EEECE1"/>
                </a:solidFill>
                <a:cs typeface="Times New Roman" pitchFamily="18" charset="0"/>
              </a:endParaRPr>
            </a:p>
          </p:txBody>
        </p:sp>
      </p:grp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063803" y="157165"/>
            <a:ext cx="3809684" cy="1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6" tIns="25713" rIns="51426" bIns="2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E61A5B"/>
                </a:solidFill>
                <a:latin typeface="KodchiangUPC" pitchFamily="18" charset="-34"/>
                <a:cs typeface="KodchiangUPC" pitchFamily="18" charset="-34"/>
              </a:rPr>
              <a:t>Pour   intéresser les élèves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E61A5B"/>
                </a:solidFill>
                <a:latin typeface="KodchiangUPC" pitchFamily="18" charset="-34"/>
                <a:cs typeface="KodchiangUPC" pitchFamily="18" charset="-34"/>
              </a:rPr>
              <a:t>il   faut  enseigner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E61A5B"/>
                </a:solidFill>
                <a:latin typeface="KodchiangUPC" pitchFamily="18" charset="-34"/>
                <a:cs typeface="KodchiangUPC" pitchFamily="18" charset="-34"/>
              </a:rPr>
              <a:t>les devinettes et les virlangues</a:t>
            </a:r>
            <a:endParaRPr lang="ru-RU" sz="2000" b="1" dirty="0">
              <a:solidFill>
                <a:srgbClr val="E61A5B"/>
              </a:solidFill>
              <a:latin typeface="Monotype Corsiva" pitchFamily="66" charset="0"/>
              <a:cs typeface="KodchiangUPC" pitchFamily="18" charset="-34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157985" y="1416038"/>
            <a:ext cx="5397485" cy="19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Poisson sans boisson est poison.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Lili lit le livre dans le lit.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Il est dans la fleuve, dans la rivière,        	mais il n’est pas dans l’eau.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     ( la lettre </a:t>
            </a:r>
            <a:r>
              <a:rPr lang="fr-FR" sz="2500" u="sng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V</a:t>
            </a:r>
            <a:r>
              <a:rPr lang="fr-FR" sz="25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)</a:t>
            </a:r>
            <a:endParaRPr lang="fr-FR" sz="2000" dirty="0" smtClean="0">
              <a:solidFill>
                <a:srgbClr val="800080"/>
              </a:solidFill>
              <a:latin typeface="Aharoni" pitchFamily="2" charset="-79"/>
              <a:cs typeface="Aharoni" pitchFamily="2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646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9133" y="157165"/>
            <a:ext cx="2812012" cy="12247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r>
              <a:rPr lang="fr-FR" sz="2400" dirty="0" smtClean="0"/>
              <a:t>Page de grammaire</a:t>
            </a:r>
            <a:endParaRPr lang="ru-RU" sz="2000" dirty="0"/>
          </a:p>
        </p:txBody>
      </p:sp>
      <p:pic>
        <p:nvPicPr>
          <p:cNvPr id="11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573"/>
            <a:ext cx="1949986" cy="127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49" y="1945820"/>
            <a:ext cx="2123070" cy="12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964470"/>
      </p:ext>
    </p:extLst>
  </p:cSld>
  <p:clrMapOvr>
    <a:masterClrMapping/>
  </p:clrMapOvr>
  <p:transition advTm="1346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/>
      <p:bldP spid="14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L’expression</a:t>
            </a:r>
            <a:r>
              <a:rPr lang="en-US" dirty="0" smtClean="0"/>
              <a:t> de la </a:t>
            </a:r>
            <a:r>
              <a:rPr lang="en-US" dirty="0" err="1" smtClean="0"/>
              <a:t>quantité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1" cy="2499146"/>
          </a:xfrm>
        </p:spPr>
        <p:txBody>
          <a:bodyPr/>
          <a:lstStyle/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    Observez et réfléchissez! Ecoutez cette conversation entre les amis français et les amis.</a:t>
            </a:r>
          </a:p>
          <a:p>
            <a:pPr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Pascaline:</a:t>
            </a:r>
            <a:r>
              <a:rPr lang="fr-FR" sz="1600" dirty="0" smtClean="0">
                <a:solidFill>
                  <a:srgbClr val="000000"/>
                </a:solidFill>
              </a:rPr>
              <a:t>  </a:t>
            </a:r>
            <a:r>
              <a:rPr lang="fr-FR" sz="1600" dirty="0" smtClean="0">
                <a:solidFill>
                  <a:srgbClr val="000000"/>
                </a:solidFill>
              </a:rPr>
              <a:t>Tout </a:t>
            </a:r>
            <a:r>
              <a:rPr lang="fr-FR" sz="1600" dirty="0" smtClean="0">
                <a:solidFill>
                  <a:srgbClr val="000000"/>
                </a:solidFill>
              </a:rPr>
              <a:t>le monde sait bien que l’Ouzbékistan est célèbre non seulement pour ses monuments, ses hommes illustres, mais aussi pour </a:t>
            </a:r>
            <a:r>
              <a:rPr lang="fr-FR" sz="1600" b="1" dirty="0" smtClean="0">
                <a:solidFill>
                  <a:srgbClr val="000000"/>
                </a:solidFill>
              </a:rPr>
              <a:t>certaines </a:t>
            </a:r>
            <a:r>
              <a:rPr lang="fr-FR" sz="1600" dirty="0" smtClean="0">
                <a:solidFill>
                  <a:srgbClr val="000000"/>
                </a:solidFill>
              </a:rPr>
              <a:t>de ses richesses naturelles, surtout le coton.</a:t>
            </a:r>
          </a:p>
          <a:p>
            <a:pPr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Jean:</a:t>
            </a:r>
            <a:r>
              <a:rPr lang="fr-FR" sz="1600" dirty="0" smtClean="0">
                <a:solidFill>
                  <a:srgbClr val="000000"/>
                </a:solidFill>
              </a:rPr>
              <a:t> A mon avis, </a:t>
            </a:r>
            <a:r>
              <a:rPr lang="fr-FR" sz="1600" b="1" dirty="0" smtClean="0">
                <a:solidFill>
                  <a:srgbClr val="000000"/>
                </a:solidFill>
              </a:rPr>
              <a:t>plusieurs </a:t>
            </a:r>
            <a:r>
              <a:rPr lang="fr-FR" sz="1600" dirty="0" smtClean="0">
                <a:solidFill>
                  <a:srgbClr val="000000"/>
                </a:solidFill>
              </a:rPr>
              <a:t>régions de l’Ouzbékistan ont de bonnes récoltes, mais certaines régions sont peu productives. Chaque année votre pays produit </a:t>
            </a:r>
            <a:r>
              <a:rPr lang="fr-FR" sz="1600" b="1" dirty="0" smtClean="0">
                <a:solidFill>
                  <a:srgbClr val="000000"/>
                </a:solidFill>
              </a:rPr>
              <a:t>plus de 3 millions </a:t>
            </a:r>
            <a:r>
              <a:rPr lang="fr-FR" sz="1600" dirty="0" smtClean="0">
                <a:solidFill>
                  <a:srgbClr val="000000"/>
                </a:solidFill>
              </a:rPr>
              <a:t>de tonnes de coton.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Observez et réfléchissez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081" y="619913"/>
            <a:ext cx="5429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081" y="619913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Olim:</a:t>
            </a:r>
            <a:r>
              <a:rPr lang="fr-FR" sz="1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Oui, on cultive le coton dans </a:t>
            </a:r>
            <a:r>
              <a:rPr lang="fr-F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toutes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les régions de notre pays.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Pascaline: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Dites-nous quelle place occupe l’Ouzbékistan dans la production mondiale de coton?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Lola: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est au </a:t>
            </a:r>
            <a:r>
              <a:rPr lang="fr-F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quatrième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rang comme producteur de coton et au deuxième, comme exportateur de «l’or blanc».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Rappelez-vous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5081" y="612143"/>
            <a:ext cx="5511612" cy="55399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Quelles expressions de la quantité ont été utilisées 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dans la conversation</a:t>
            </a:r>
            <a:r>
              <a:rPr lang="fr-FR" sz="1800" dirty="0" smtClean="0">
                <a:solidFill>
                  <a:srgbClr val="000000"/>
                </a:solidFill>
              </a:rPr>
              <a:t>?</a:t>
            </a:r>
            <a:endParaRPr 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5081" y="1262854"/>
          <a:ext cx="551161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903"/>
                <a:gridCol w="1377903"/>
                <a:gridCol w="1377903"/>
                <a:gridCol w="1377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les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nombres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cardinaux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les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nombres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ordinaux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les expressions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quantité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les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adjectifs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indéﬁnis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 millions 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deuxième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quatrième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plus de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tout,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toutes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plusieurs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</a:rPr>
                        <a:t>certaines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132269"/>
            <a:ext cx="5500726" cy="386260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Règle</a:t>
            </a:r>
            <a:r>
              <a:rPr lang="en-US" sz="2600" dirty="0" smtClean="0"/>
              <a:t> </a:t>
            </a:r>
            <a:r>
              <a:rPr lang="en-US" sz="2600" dirty="0" err="1" smtClean="0"/>
              <a:t>d’orthographe</a:t>
            </a:r>
            <a:r>
              <a:rPr lang="en-US" sz="2600" dirty="0" smtClean="0"/>
              <a:t> des </a:t>
            </a:r>
            <a:r>
              <a:rPr lang="en-US" sz="2600" dirty="0" err="1" smtClean="0"/>
              <a:t>chiffres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65081" y="676640"/>
            <a:ext cx="5306397" cy="2326791"/>
          </a:xfrm>
        </p:spPr>
        <p:txBody>
          <a:bodyPr/>
          <a:lstStyle/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«Mille» </a:t>
            </a:r>
            <a:r>
              <a:rPr lang="fr-FR" sz="1800" dirty="0" smtClean="0">
                <a:solidFill>
                  <a:srgbClr val="000000"/>
                </a:solidFill>
              </a:rPr>
              <a:t>est toujours invariable: deux mille, trois mille, dix mille...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«Million»</a:t>
            </a:r>
            <a:r>
              <a:rPr lang="fr-FR" sz="1800" dirty="0" smtClean="0">
                <a:solidFill>
                  <a:srgbClr val="000000"/>
                </a:solidFill>
              </a:rPr>
              <a:t> est variable: un million, deux millions, dix millions.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«Vingt» </a:t>
            </a:r>
            <a:r>
              <a:rPr lang="fr-FR" sz="1800" dirty="0" smtClean="0">
                <a:solidFill>
                  <a:srgbClr val="000000"/>
                </a:solidFill>
              </a:rPr>
              <a:t>et </a:t>
            </a:r>
            <a:r>
              <a:rPr lang="fr-FR" sz="1800" b="1" dirty="0" smtClean="0">
                <a:solidFill>
                  <a:srgbClr val="000000"/>
                </a:solidFill>
              </a:rPr>
              <a:t>«cent» </a:t>
            </a:r>
            <a:r>
              <a:rPr lang="fr-FR" sz="1800" dirty="0" smtClean="0">
                <a:solidFill>
                  <a:srgbClr val="000000"/>
                </a:solidFill>
              </a:rPr>
              <a:t>prennent un «s» au pluriel: quatre-vingts, deux cents. Mais quand ils sont suivi d’un chiffre ils n’ont pas de «s» à la ﬁn: quatre-vingt-un, deux cent trois.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16927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Pour former des nombres ordinaux on ajoute: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1. «-</a:t>
            </a:r>
            <a:r>
              <a:rPr lang="fr-FR" sz="1800" dirty="0" smtClean="0">
                <a:solidFill>
                  <a:srgbClr val="000000"/>
                </a:solidFill>
              </a:rPr>
              <a:t>ième» aux nombre </a:t>
            </a:r>
            <a:r>
              <a:rPr lang="fr-FR" sz="1800" dirty="0" smtClean="0">
                <a:solidFill>
                  <a:srgbClr val="000000"/>
                </a:solidFill>
              </a:rPr>
              <a:t>ordinaux</a:t>
            </a:r>
            <a:r>
              <a:rPr lang="fr-FR" sz="1800" dirty="0" smtClean="0">
                <a:solidFill>
                  <a:srgbClr val="000000"/>
                </a:solidFill>
              </a:rPr>
              <a:t>: </a:t>
            </a:r>
            <a:r>
              <a:rPr lang="fr-FR" sz="1800" dirty="0" smtClean="0">
                <a:solidFill>
                  <a:srgbClr val="000000"/>
                </a:solidFill>
              </a:rPr>
              <a:t>deux </a:t>
            </a:r>
            <a:r>
              <a:rPr lang="fr-FR" sz="1800" dirty="0" smtClean="0">
                <a:solidFill>
                  <a:srgbClr val="000000"/>
                </a:solidFill>
              </a:rPr>
              <a:t>– deuxième – 2ème, vingt-et-un – vingt-et-unième – 21ème. 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2. Les expressions de quantité: </a:t>
            </a:r>
            <a:r>
              <a:rPr lang="fr-FR" sz="1800" dirty="0" smtClean="0">
                <a:solidFill>
                  <a:srgbClr val="000000"/>
                </a:solidFill>
              </a:rPr>
              <a:t>beaucoup </a:t>
            </a:r>
            <a:r>
              <a:rPr lang="fr-FR" sz="1800" dirty="0" smtClean="0">
                <a:solidFill>
                  <a:srgbClr val="000000"/>
                </a:solidFill>
              </a:rPr>
              <a:t>de (d’) – peu de (d’), assez de </a:t>
            </a:r>
            <a:r>
              <a:rPr lang="fr-FR" sz="1800" dirty="0" smtClean="0">
                <a:solidFill>
                  <a:srgbClr val="000000"/>
                </a:solidFill>
              </a:rPr>
              <a:t>(</a:t>
            </a:r>
            <a:r>
              <a:rPr lang="fr-FR" sz="1800" dirty="0" smtClean="0">
                <a:solidFill>
                  <a:srgbClr val="000000"/>
                </a:solidFill>
              </a:rPr>
              <a:t>d’) – trop de (d’).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Attention!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417969" cy="1966876"/>
          </a:xfrm>
        </p:spPr>
        <p:txBody>
          <a:bodyPr/>
          <a:lstStyle/>
          <a:p>
            <a:pPr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Au pluriel il faut dire: beaucoup de livres.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Les adjectifs indéﬁnis suivis d’un nom, remplacent l’article. Les adjectifs indéﬁnis «quelques, plusieurs, certain(e)s, différentes» s’utilisent au pluriel.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L’adjectif indéﬁni «chaque» est toujours au singulier. Les adjectifs indéﬁnis: «tout» («tous», «toute», «toutes») s’accordent en genre et en nombre avec le nom qui suit: tout le monde, tous les jours, toute la nuit, toutes les roses.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132269"/>
            <a:ext cx="5665806" cy="386260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>On prononce les fractions et les </a:t>
            </a:r>
            <a:r>
              <a:rPr lang="fr-FR" sz="2200" dirty="0" smtClean="0"/>
              <a:t>pourcentages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5429" y="541389"/>
            <a:ext cx="5378940" cy="2603790"/>
          </a:xfrm>
        </p:spPr>
        <p:txBody>
          <a:bodyPr/>
          <a:lstStyle/>
          <a:p>
            <a:r>
              <a:rPr lang="fr-FR" sz="1800" b="1" dirty="0" smtClean="0">
                <a:solidFill>
                  <a:srgbClr val="000000"/>
                </a:solidFill>
              </a:rPr>
              <a:t>1/2 – un(e) demi(e) 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10 % – dix pour-cent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1/3 – un tiers 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25 % – vingt cinq pour-cent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1/4 – un quart 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100 % – cent pour-cent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1/8 – un huitième ... </a:t>
            </a:r>
          </a:p>
          <a:p>
            <a:r>
              <a:rPr lang="fr-FR" sz="1800" b="1" dirty="0" smtClean="0">
                <a:solidFill>
                  <a:srgbClr val="000000"/>
                </a:solidFill>
              </a:rPr>
              <a:t>212 % – deux cent douze pour-cent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1789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Nombre</a:t>
            </a:r>
            <a:r>
              <a:rPr lang="en-US" sz="2800" dirty="0" smtClean="0"/>
              <a:t> et </a:t>
            </a:r>
            <a:r>
              <a:rPr lang="en-US" sz="2800" dirty="0" err="1" smtClean="0"/>
              <a:t>numéro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6520" y="745220"/>
            <a:ext cx="3643337" cy="1292662"/>
          </a:xfrm>
        </p:spPr>
        <p:txBody>
          <a:bodyPr/>
          <a:lstStyle/>
          <a:p>
            <a:pPr>
              <a:buNone/>
            </a:pPr>
            <a:r>
              <a:rPr lang="fr-FR" sz="1050" dirty="0" smtClean="0">
                <a:solidFill>
                  <a:srgbClr val="000000"/>
                </a:solidFill>
              </a:rPr>
              <a:t>«</a:t>
            </a:r>
            <a:r>
              <a:rPr lang="fr-FR" sz="2000" dirty="0" smtClean="0">
                <a:solidFill>
                  <a:srgbClr val="000000"/>
                </a:solidFill>
              </a:rPr>
              <a:t>Nombre» = quantité dénombrable: Le nombre d’élèves de cette classe est 25.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«numéro» = élément d’une série: Le numéro de mon portable est 715 88 18.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65543" y="745220"/>
            <a:ext cx="2001215" cy="22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Complétez les phrases selon le modèle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35885"/>
            <a:ext cx="5275093" cy="2369880"/>
          </a:xfrm>
        </p:spPr>
        <p:txBody>
          <a:bodyPr/>
          <a:lstStyle/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M o d è l </a:t>
            </a:r>
            <a:r>
              <a:rPr lang="fr-FR" sz="1400" b="1" dirty="0" smtClean="0">
                <a:solidFill>
                  <a:srgbClr val="000000"/>
                </a:solidFill>
              </a:rPr>
              <a:t>e: </a:t>
            </a:r>
            <a:r>
              <a:rPr lang="fr-FR" sz="1400" b="1" dirty="0" smtClean="0">
                <a:solidFill>
                  <a:srgbClr val="000000"/>
                </a:solidFill>
              </a:rPr>
              <a:t>– La concierge est au 1er étage! – Oui, elle est au premier.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– Paris est le 75ème département? – Oui, c’est le ... .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– La Sorbonne est dans le 5ème arrondissement? – Oui, elle est dans le ... .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– On dit qu’il y a plus de 200 cinémas à Paris. – C’est vrai, il y en a ... .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– Combien de mètres de hauteur a le Minaret Kalien de Boukhara? – 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Il a plus de (45) ... mètres.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1"/>
          <p:cNvSpPr/>
          <p:nvPr/>
        </p:nvSpPr>
        <p:spPr>
          <a:xfrm>
            <a:off x="942354" y="69135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7" name="Oval 11"/>
          <p:cNvSpPr/>
          <p:nvPr/>
        </p:nvSpPr>
        <p:spPr>
          <a:xfrm>
            <a:off x="2597398" y="147716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Oval 11"/>
          <p:cNvSpPr/>
          <p:nvPr/>
        </p:nvSpPr>
        <p:spPr>
          <a:xfrm>
            <a:off x="4308485" y="6823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338" y="1535709"/>
            <a:ext cx="223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L’agriculture de l’Ouzbékistan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68165" y="2338895"/>
            <a:ext cx="1879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Activités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4457" y="1489989"/>
            <a:ext cx="2014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L’expression </a:t>
            </a:r>
            <a:r>
              <a:rPr lang="fr-FR" sz="2000" b="1" dirty="0" smtClean="0">
                <a:solidFill>
                  <a:schemeClr val="tx2"/>
                </a:solidFill>
              </a:rPr>
              <a:t>de la quantité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010367" y="118799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65411" y="1977234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379923" y="1134421"/>
            <a:ext cx="285752" cy="3606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2"/>
          <p:cNvSpPr txBox="1">
            <a:spLocks/>
          </p:cNvSpPr>
          <p:nvPr/>
        </p:nvSpPr>
        <p:spPr>
          <a:xfrm>
            <a:off x="1008337" y="85095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Formez</a:t>
            </a:r>
            <a:r>
              <a:rPr lang="en-US" dirty="0" smtClean="0"/>
              <a:t> des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ordinaux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224022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 – ...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soixante dix – ...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six – ...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cinquante deux – </a:t>
            </a:r>
            <a:endParaRPr lang="fr-FR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Formez</a:t>
            </a:r>
            <a:r>
              <a:rPr lang="en-US" dirty="0" smtClean="0"/>
              <a:t> des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ordinaux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1" cy="224022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 </a:t>
            </a:r>
            <a:r>
              <a:rPr lang="fr-FR" sz="2800" dirty="0" smtClean="0">
                <a:solidFill>
                  <a:srgbClr val="000000"/>
                </a:solidFill>
              </a:rPr>
              <a:t>– cinquième</a:t>
            </a:r>
            <a:endParaRPr lang="fr-FR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soixante dix – ...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six – ...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cinquante deux –...</a:t>
            </a:r>
          </a:p>
          <a:p>
            <a:pPr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Formez</a:t>
            </a:r>
            <a:r>
              <a:rPr lang="en-US" dirty="0" smtClean="0"/>
              <a:t> des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ordinaux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224022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 – </a:t>
            </a:r>
            <a:r>
              <a:rPr lang="fr-FR" sz="2800" dirty="0" smtClean="0">
                <a:solidFill>
                  <a:srgbClr val="000000"/>
                </a:solidFill>
              </a:rPr>
              <a:t>cinquième</a:t>
            </a:r>
            <a:endParaRPr lang="fr-FR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soixante dix – soixante dixième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six – ...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cinquante deux – </a:t>
            </a:r>
            <a:endParaRPr lang="fr-FR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Formez</a:t>
            </a:r>
            <a:r>
              <a:rPr lang="en-US" dirty="0" smtClean="0"/>
              <a:t> des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ordinaux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1" cy="224022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 </a:t>
            </a:r>
            <a:r>
              <a:rPr lang="fr-FR" sz="2800" dirty="0" smtClean="0">
                <a:solidFill>
                  <a:srgbClr val="000000"/>
                </a:solidFill>
              </a:rPr>
              <a:t>– cinquième</a:t>
            </a:r>
            <a:endParaRPr lang="fr-FR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soixante dix – soixante dixième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six – sixième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cinquante deux – ...</a:t>
            </a:r>
          </a:p>
          <a:p>
            <a:pPr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Formez</a:t>
            </a:r>
            <a:r>
              <a:rPr lang="en-US" dirty="0" smtClean="0"/>
              <a:t> des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ordinaux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1" cy="26711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 </a:t>
            </a:r>
            <a:r>
              <a:rPr lang="fr-FR" sz="2800" dirty="0" smtClean="0">
                <a:solidFill>
                  <a:srgbClr val="000000"/>
                </a:solidFill>
              </a:rPr>
              <a:t>– cinquième</a:t>
            </a:r>
            <a:endParaRPr lang="fr-FR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soixante dix – soixante dixième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six – sixième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</a:rPr>
              <a:t>cinquante deux – cinquante       					</a:t>
            </a:r>
            <a:r>
              <a:rPr lang="fr-FR" sz="2800" dirty="0" smtClean="0">
                <a:solidFill>
                  <a:srgbClr val="000000"/>
                </a:solidFill>
              </a:rPr>
              <a:t>  deuxième</a:t>
            </a:r>
            <a:endParaRPr lang="fr-FR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Travaillez vous-même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574193"/>
            <a:ext cx="5346531" cy="2554545"/>
          </a:xfrm>
        </p:spPr>
        <p:txBody>
          <a:bodyPr/>
          <a:lstStyle/>
          <a:p>
            <a:pPr algn="ctr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Complétez les phrases selon le modèle.</a:t>
            </a:r>
          </a:p>
          <a:p>
            <a:r>
              <a:rPr lang="fr-FR" sz="1500" b="1" dirty="0" smtClean="0">
                <a:solidFill>
                  <a:srgbClr val="000000"/>
                </a:solidFill>
              </a:rPr>
              <a:t>M o d è l </a:t>
            </a:r>
            <a:r>
              <a:rPr lang="fr-FR" sz="1500" b="1" dirty="0" smtClean="0">
                <a:solidFill>
                  <a:srgbClr val="000000"/>
                </a:solidFill>
              </a:rPr>
              <a:t>e: </a:t>
            </a:r>
            <a:r>
              <a:rPr lang="fr-FR" sz="1500" b="1" dirty="0" smtClean="0">
                <a:solidFill>
                  <a:srgbClr val="000000"/>
                </a:solidFill>
              </a:rPr>
              <a:t>– La concierge est au 1er étage! – Oui, elle est au premier.</a:t>
            </a:r>
          </a:p>
          <a:p>
            <a:r>
              <a:rPr lang="fr-FR" sz="1500" b="1" dirty="0" smtClean="0">
                <a:solidFill>
                  <a:srgbClr val="000000"/>
                </a:solidFill>
              </a:rPr>
              <a:t>– Paris est le 75ème département? – Oui, c’est le ... .</a:t>
            </a:r>
          </a:p>
          <a:p>
            <a:r>
              <a:rPr lang="fr-FR" sz="1500" b="1" dirty="0" smtClean="0">
                <a:solidFill>
                  <a:srgbClr val="000000"/>
                </a:solidFill>
              </a:rPr>
              <a:t>– La Sorbonne est dans le 5ème arrondissement? – Oui, elle est dans le ... .</a:t>
            </a:r>
          </a:p>
          <a:p>
            <a:r>
              <a:rPr lang="fr-FR" sz="1500" b="1" dirty="0" smtClean="0">
                <a:solidFill>
                  <a:srgbClr val="000000"/>
                </a:solidFill>
              </a:rPr>
              <a:t>– On dit qu’il y a plus de 200 cinémas à Paris. – C’est vrai, il y en a ... .</a:t>
            </a:r>
          </a:p>
          <a:p>
            <a:r>
              <a:rPr lang="fr-FR" sz="1500" b="1" dirty="0" smtClean="0">
                <a:solidFill>
                  <a:srgbClr val="000000"/>
                </a:solidFill>
              </a:rPr>
              <a:t>– Combien de mètres de hauteur a le Minaret Kalien de Boukhara? – Il a plus de (45) ... mètres.</a:t>
            </a:r>
            <a:endParaRPr lang="ru-RU" sz="15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17029"/>
            <a:ext cx="5572163" cy="386260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Essayez de trouvez cette devinette: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75093" cy="2179058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  <a:t>Je parle toutes les langues et j’ai tout le temps la tête à l’envers.</a:t>
            </a:r>
            <a:br>
              <a:rPr lang="fr-FR" sz="2800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</a:br>
            <a:endParaRPr lang="fr-FR" sz="2800" dirty="0" smtClean="0">
              <a:solidFill>
                <a:srgbClr val="A61CF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  <a:t>Qui suis-je? </a:t>
            </a:r>
            <a:r>
              <a:rPr lang="fr-FR" sz="4000" dirty="0" smtClean="0">
                <a:solidFill>
                  <a:srgbClr val="A61CF2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fr-FR" sz="4000" dirty="0" smtClean="0">
                <a:solidFill>
                  <a:srgbClr val="A61CF2"/>
                </a:solidFill>
                <a:latin typeface="Monotype Corsiva" pitchFamily="66" charset="0"/>
                <a:cs typeface="Arial" charset="0"/>
              </a:rPr>
            </a:br>
            <a:endParaRPr lang="ru-RU" sz="2400" dirty="0"/>
          </a:p>
        </p:txBody>
      </p:sp>
      <p:pic>
        <p:nvPicPr>
          <p:cNvPr id="5" name="Рисунок 24" descr="C:\Documents and Settings\User\Рабочий стол\4b54c2645b7d77950f308f34ab16eb8b.jpg"/>
          <p:cNvPicPr>
            <a:picLocks noChangeArrowheads="1"/>
          </p:cNvPicPr>
          <p:nvPr/>
        </p:nvPicPr>
        <p:blipFill>
          <a:blip r:embed="rId2"/>
          <a:srcRect t="-584" r="-136" b="-952"/>
          <a:stretch>
            <a:fillRect/>
          </a:stretch>
        </p:blipFill>
        <p:spPr bwMode="auto">
          <a:xfrm>
            <a:off x="4509621" y="2052092"/>
            <a:ext cx="1122789" cy="10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57594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5" imgW="5714286" imgH="3695238" progId="">
                  <p:embed/>
                </p:oleObj>
              </mc:Choice>
              <mc:Fallback>
                <p:oleObj name="Image" r:id="rId5" imgW="5714286" imgH="369523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59450" cy="3240088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2989" y="599266"/>
            <a:ext cx="4626558" cy="108903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sz="3600" b="1" dirty="0" smtClean="0">
                <a:solidFill>
                  <a:srgbClr val="A61CF2"/>
                </a:solidFill>
                <a:latin typeface="Monotype Corsiva" pitchFamily="66" charset="0"/>
                <a:cs typeface="Arial" charset="0"/>
              </a:rPr>
              <a:t>C’est un </a:t>
            </a:r>
            <a:r>
              <a:rPr lang="fr-FR" sz="3200" b="1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  <a:t>stylo.</a:t>
            </a:r>
            <a:r>
              <a:rPr lang="fr-FR" sz="2800" b="1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solidFill>
                  <a:srgbClr val="A61CF2"/>
                </a:solidFill>
                <a:latin typeface="Arial" pitchFamily="34" charset="0"/>
                <a:cs typeface="Arial" pitchFamily="34" charset="0"/>
              </a:rPr>
            </a:br>
            <a:endParaRPr lang="ru-RU" sz="3200" b="1" u="sng" dirty="0" smtClean="0">
              <a:solidFill>
                <a:srgbClr val="A61CF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Рисунок 1"/>
          <p:cNvPicPr>
            <a:picLocks noGrp="1" noChangeAspect="1"/>
          </p:cNvPicPr>
          <p:nvPr>
            <p:ph type="body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43660" y="1143758"/>
            <a:ext cx="2970716" cy="2096330"/>
          </a:xfrm>
          <a:noFill/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377132" y="157505"/>
            <a:ext cx="193625" cy="4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816DD"/>
                </a:solidFill>
                <a:latin typeface="Arial" pitchFamily="34" charset="0"/>
              </a:rPr>
              <a:t> </a:t>
            </a:r>
            <a:endParaRPr lang="ru-RU" sz="2500" b="1" dirty="0">
              <a:solidFill>
                <a:srgbClr val="F816DD"/>
              </a:solidFill>
              <a:latin typeface="Arial" pitchFamily="34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9577" y="-183040"/>
            <a:ext cx="1439873" cy="10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04426159"/>
      </p:ext>
    </p:extLst>
  </p:cSld>
  <p:clrMapOvr>
    <a:masterClrMapping/>
  </p:clrMapOvr>
  <p:transition advTm="14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2286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5296183" cy="2071336"/>
          </a:xfrm>
        </p:spPr>
        <p:txBody>
          <a:bodyPr/>
          <a:lstStyle/>
          <a:p>
            <a:pPr marL="107950" indent="250825" algn="just">
              <a:spcAft>
                <a:spcPts val="600"/>
              </a:spcAft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L’indépendance a changé la structure de l’agriculture: les kolkhozes et les sovkhozes ont disparu, la terre a été privatisée. Les fermiers sont devenus propriétaires de la terre. </a:t>
            </a:r>
          </a:p>
          <a:p>
            <a:pPr marL="107950" indent="250825" algn="just"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Ils travaillent la terre d’après les lois adoptées par le gouvernement et par le président. Ils doivent les suivre. 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3048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3422" y="619912"/>
            <a:ext cx="3600399" cy="2511457"/>
          </a:xfrm>
        </p:spPr>
        <p:txBody>
          <a:bodyPr/>
          <a:lstStyle/>
          <a:p>
            <a:pPr marL="107950" indent="250825" algn="just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Dans chaque région, on cultive et produit tout ce que tu as dit. Mais chaque région a sa spécialité. Par exemple, les melons de Khorezme, de Syr-Daria, les fruits et les légumes de la vallée de Fergana sont très bons, et ils sont même exportés!</a:t>
            </a:r>
          </a:p>
          <a:p>
            <a:pPr marL="107950" indent="250825" algn="just">
              <a:buNone/>
            </a:pPr>
            <a:r>
              <a:rPr lang="fr-FR" sz="1600" b="1" dirty="0" smtClean="0">
                <a:solidFill>
                  <a:srgbClr val="660066"/>
                </a:solidFill>
              </a:rPr>
              <a:t> </a:t>
            </a:r>
            <a:r>
              <a:rPr lang="fr-FR" sz="1600" dirty="0" smtClean="0">
                <a:solidFill>
                  <a:srgbClr val="660066"/>
                </a:solidFill>
              </a:rPr>
              <a:t>Il faut noter aussi que le riz de Khorezm est très apprécié en Asie Centrale.</a:t>
            </a:r>
            <a:endParaRPr lang="ru-RU" sz="1800" dirty="0">
              <a:solidFill>
                <a:srgbClr val="660066"/>
              </a:solidFill>
            </a:endParaRPr>
          </a:p>
        </p:txBody>
      </p:sp>
      <p:pic>
        <p:nvPicPr>
          <p:cNvPr id="1900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7" y="691350"/>
            <a:ext cx="17823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3048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65425"/>
            <a:ext cx="5203655" cy="1366528"/>
          </a:xfrm>
        </p:spPr>
        <p:txBody>
          <a:bodyPr/>
          <a:lstStyle/>
          <a:p>
            <a:pPr marL="0" indent="182563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Les </a:t>
            </a:r>
            <a:r>
              <a:rPr lang="fr-FR" sz="1600" dirty="0" smtClean="0">
                <a:solidFill>
                  <a:srgbClr val="660066"/>
                </a:solidFill>
              </a:rPr>
              <a:t>paysans ouzbeks adorent la terre! Ils savent bien </a:t>
            </a:r>
            <a:r>
              <a:rPr lang="fr-FR" sz="1600" dirty="0" smtClean="0">
                <a:solidFill>
                  <a:srgbClr val="660066"/>
                </a:solidFill>
              </a:rPr>
              <a:t>la cultiver</a:t>
            </a:r>
            <a:r>
              <a:rPr lang="fr-FR" sz="1600" dirty="0" smtClean="0">
                <a:solidFill>
                  <a:srgbClr val="660066"/>
                </a:solidFill>
              </a:rPr>
              <a:t>. Après chaque récolte, pour que le sol soit fertile on le laboure, on y met des engrais et on l’arrose.</a:t>
            </a:r>
          </a:p>
          <a:p>
            <a:pPr>
              <a:buNone/>
            </a:pPr>
            <a:endParaRPr lang="fr-FR" sz="1600" dirty="0" smtClean="0">
              <a:solidFill>
                <a:srgbClr val="660066"/>
              </a:solidFill>
            </a:endParaRPr>
          </a:p>
          <a:p>
            <a:pPr algn="ctr">
              <a:buNone/>
            </a:pPr>
            <a:r>
              <a:rPr lang="fr-FR" sz="1800" dirty="0" smtClean="0">
                <a:solidFill>
                  <a:srgbClr val="660066"/>
                </a:solidFill>
              </a:rPr>
              <a:t>L’agriculture en Ouzbékistan est intensive?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7029"/>
            <a:ext cx="4895533" cy="386260"/>
          </a:xfrm>
        </p:spPr>
        <p:txBody>
          <a:bodyPr>
            <a:noAutofit/>
          </a:bodyPr>
          <a:lstStyle/>
          <a:p>
            <a:r>
              <a:rPr lang="fr-FR" sz="3600" dirty="0" smtClean="0"/>
              <a:t>Attention!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65412" y="707126"/>
            <a:ext cx="2857520" cy="2341677"/>
          </a:xfrm>
        </p:spPr>
        <p:txBody>
          <a:bodyPr/>
          <a:lstStyle/>
          <a:p>
            <a:pPr algn="ctr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*extensif = culture légère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*intensif = culture industrialisée, avec machine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5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0" y="905664"/>
            <a:ext cx="1727685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30480"/>
            <a:ext cx="5665806" cy="51852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L’agriculture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l’Ouzbékistan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619912"/>
            <a:ext cx="5296183" cy="1772793"/>
          </a:xfrm>
        </p:spPr>
        <p:txBody>
          <a:bodyPr/>
          <a:lstStyle/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La production de blé était faible chez nous. Maintenant on sème plus de céréales: </a:t>
            </a:r>
            <a:r>
              <a:rPr lang="fr-FR" sz="1600" b="1" dirty="0" smtClean="0">
                <a:solidFill>
                  <a:srgbClr val="660066"/>
                </a:solidFill>
              </a:rPr>
              <a:t>47% </a:t>
            </a:r>
            <a:r>
              <a:rPr lang="fr-FR" sz="1600" dirty="0" smtClean="0">
                <a:solidFill>
                  <a:srgbClr val="660066"/>
                </a:solidFill>
              </a:rPr>
              <a:t>au lieu de </a:t>
            </a:r>
            <a:r>
              <a:rPr lang="fr-FR" sz="1600" b="1" dirty="0" smtClean="0">
                <a:solidFill>
                  <a:srgbClr val="660066"/>
                </a:solidFill>
              </a:rPr>
              <a:t>20% </a:t>
            </a:r>
            <a:r>
              <a:rPr lang="fr-FR" sz="1600" dirty="0" smtClean="0">
                <a:solidFill>
                  <a:srgbClr val="660066"/>
                </a:solidFill>
              </a:rPr>
              <a:t>de la terre cultivée. </a:t>
            </a:r>
          </a:p>
          <a:p>
            <a:pPr marL="107950" indent="250825">
              <a:buNone/>
            </a:pPr>
            <a:r>
              <a:rPr lang="fr-FR" sz="1600" dirty="0" smtClean="0">
                <a:solidFill>
                  <a:srgbClr val="660066"/>
                </a:solidFill>
              </a:rPr>
              <a:t>Grâce à cela, l’Ouzbékistan devient un Etat autonome en blé. Chaque année, nous augmentons la production de blé. Nos importations de céréales a diminué et bientôt nous serons «autonome en blé».</a:t>
            </a:r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0.2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153122</TotalTime>
  <Words>1168</Words>
  <Application>Microsoft Office PowerPoint</Application>
  <PresentationFormat>Произвольный</PresentationFormat>
  <Paragraphs>132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Image</vt:lpstr>
      <vt:lpstr>Français </vt:lpstr>
      <vt:lpstr>Презентация PowerPoint</vt:lpstr>
      <vt:lpstr>Essayez de trouvez cette devinette:</vt:lpstr>
      <vt:lpstr>C’est un stylo. </vt:lpstr>
      <vt:lpstr>L’agriculture de l’Ouzbékistan</vt:lpstr>
      <vt:lpstr>L’agriculture de l’Ouzbékistan</vt:lpstr>
      <vt:lpstr>L’agriculture de l’Ouzbékistan</vt:lpstr>
      <vt:lpstr>Attention!</vt:lpstr>
      <vt:lpstr>L’agriculture de l’Ouzbékistan</vt:lpstr>
      <vt:lpstr>Презентация PowerPoint</vt:lpstr>
      <vt:lpstr>L’expression de la quantité</vt:lpstr>
      <vt:lpstr>Observez et réfléchissez</vt:lpstr>
      <vt:lpstr>Rappelez-vous </vt:lpstr>
      <vt:lpstr>Règle d’orthographe des chiffres</vt:lpstr>
      <vt:lpstr>Презентация PowerPoint</vt:lpstr>
      <vt:lpstr>Attention!</vt:lpstr>
      <vt:lpstr>On prononce les fractions et les pourcentages</vt:lpstr>
      <vt:lpstr>Nombre et numéro</vt:lpstr>
      <vt:lpstr>Complétez les phrases selon le modèle</vt:lpstr>
      <vt:lpstr>Formez des nombres ordinaux </vt:lpstr>
      <vt:lpstr>Formez des nombres ordinaux </vt:lpstr>
      <vt:lpstr>Formez des nombres ordinaux </vt:lpstr>
      <vt:lpstr>Formez des nombres ordinaux </vt:lpstr>
      <vt:lpstr>Formez des nombres ordinaux </vt:lpstr>
      <vt:lpstr>Travaillez vous-même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1753</cp:revision>
  <dcterms:created xsi:type="dcterms:W3CDTF">2014-10-08T23:03:32Z</dcterms:created>
  <dcterms:modified xsi:type="dcterms:W3CDTF">2020-11-23T04:34:31Z</dcterms:modified>
</cp:coreProperties>
</file>