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435" r:id="rId11"/>
    <p:sldId id="1519" r:id="rId12"/>
    <p:sldId id="1505" r:id="rId13"/>
    <p:sldId id="1520" r:id="rId14"/>
    <p:sldId id="1525" r:id="rId15"/>
    <p:sldId id="1526" r:id="rId16"/>
    <p:sldId id="1527" r:id="rId17"/>
    <p:sldId id="1528" r:id="rId18"/>
    <p:sldId id="1529" r:id="rId19"/>
    <p:sldId id="1530" r:id="rId20"/>
    <p:sldId id="1522" r:id="rId21"/>
    <p:sldId id="1531" r:id="rId22"/>
    <p:sldId id="1532" r:id="rId23"/>
    <p:sldId id="1533" r:id="rId24"/>
    <p:sldId id="1534" r:id="rId25"/>
    <p:sldId id="1535" r:id="rId26"/>
    <p:sldId id="1517" r:id="rId27"/>
    <p:sldId id="1431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19"/>
            <p14:sldId id="1505"/>
            <p14:sldId id="1520"/>
            <p14:sldId id="1525"/>
            <p14:sldId id="1526"/>
            <p14:sldId id="1527"/>
            <p14:sldId id="1528"/>
            <p14:sldId id="1529"/>
            <p14:sldId id="1530"/>
            <p14:sldId id="1522"/>
            <p14:sldId id="1531"/>
            <p14:sldId id="1532"/>
            <p14:sldId id="1533"/>
            <p14:sldId id="1534"/>
            <p14:sldId id="1535"/>
            <p14:sldId id="1517"/>
            <p14:sldId id="14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00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5" d="100"/>
          <a:sy n="125" d="100"/>
        </p:scale>
        <p:origin x="-828" y="-3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438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78" y="8238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4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29" y="2124101"/>
            <a:ext cx="343791" cy="784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633666" cy="63343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4932" y="248659"/>
            <a:ext cx="374391" cy="361747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9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1933" y="541157"/>
            <a:ext cx="563331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670733" y="1206045"/>
            <a:ext cx="4766874" cy="1275972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spc="5" dirty="0" err="1">
                <a:solidFill>
                  <a:srgbClr val="002060"/>
                </a:solidFill>
                <a:latin typeface="Arial"/>
                <a:cs typeface="Arial"/>
              </a:rPr>
              <a:t>Thème</a:t>
            </a:r>
            <a:r>
              <a:rPr lang="en-US" sz="2400" spc="5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leçon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On l’appelle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«l’or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blanc»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L’agriculture de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l’Ouzbékistan 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3048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619912"/>
            <a:ext cx="5296183" cy="1772793"/>
          </a:xfrm>
        </p:spPr>
        <p:txBody>
          <a:bodyPr/>
          <a:lstStyle/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La </a:t>
            </a:r>
            <a:r>
              <a:rPr lang="fr-FR" sz="1600" dirty="0" smtClean="0">
                <a:solidFill>
                  <a:srgbClr val="660066"/>
                </a:solidFill>
              </a:rPr>
              <a:t>production de blé était faible chez nous. Maintenant on sème plus de céréales: </a:t>
            </a:r>
            <a:r>
              <a:rPr lang="fr-FR" sz="1600" b="1" dirty="0" smtClean="0">
                <a:solidFill>
                  <a:srgbClr val="660066"/>
                </a:solidFill>
              </a:rPr>
              <a:t>47% </a:t>
            </a:r>
            <a:r>
              <a:rPr lang="fr-FR" sz="1600" dirty="0" smtClean="0">
                <a:solidFill>
                  <a:srgbClr val="660066"/>
                </a:solidFill>
              </a:rPr>
              <a:t>au lieu de </a:t>
            </a:r>
            <a:r>
              <a:rPr lang="fr-FR" sz="1600" b="1" dirty="0" smtClean="0">
                <a:solidFill>
                  <a:srgbClr val="660066"/>
                </a:solidFill>
              </a:rPr>
              <a:t>20% </a:t>
            </a:r>
            <a:r>
              <a:rPr lang="fr-FR" sz="1600" dirty="0" smtClean="0">
                <a:solidFill>
                  <a:srgbClr val="660066"/>
                </a:solidFill>
              </a:rPr>
              <a:t>de la terre cultivée. </a:t>
            </a:r>
            <a:endParaRPr lang="fr-FR" sz="1600" dirty="0" smtClean="0">
              <a:solidFill>
                <a:srgbClr val="660066"/>
              </a:solidFill>
            </a:endParaRPr>
          </a:p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Grâce </a:t>
            </a:r>
            <a:r>
              <a:rPr lang="fr-FR" sz="1600" dirty="0" smtClean="0">
                <a:solidFill>
                  <a:srgbClr val="660066"/>
                </a:solidFill>
              </a:rPr>
              <a:t>à cela, l’Ouzbékistan devient un Etat autonome en blé. Chaque année, nous augmentons la production de blé. Nos importations de céréales a diminué et bientôt nous serons «autonome en blé».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7029"/>
            <a:ext cx="4895533" cy="386260"/>
          </a:xfrm>
        </p:spPr>
        <p:txBody>
          <a:bodyPr>
            <a:noAutofit/>
          </a:bodyPr>
          <a:lstStyle/>
          <a:p>
            <a:r>
              <a:rPr lang="fr-FR" sz="3600" dirty="0" smtClean="0"/>
              <a:t>Attention!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65412" y="707126"/>
            <a:ext cx="2857520" cy="2341677"/>
          </a:xfrm>
        </p:spPr>
        <p:txBody>
          <a:bodyPr/>
          <a:lstStyle/>
          <a:p>
            <a:pPr algn="ctr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*extensif = culture légère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*intensif = culture industrialisée, avec machine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5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0" y="905664"/>
            <a:ext cx="1727685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1789"/>
            <a:ext cx="4895533" cy="386260"/>
          </a:xfrm>
        </p:spPr>
        <p:txBody>
          <a:bodyPr/>
          <a:lstStyle/>
          <a:p>
            <a:r>
              <a:rPr lang="fr-FR" dirty="0" smtClean="0"/>
              <a:t>Page de grammaire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2" cy="2200602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en-US" sz="2000" u="sng" dirty="0" smtClean="0">
                <a:solidFill>
                  <a:srgbClr val="660066"/>
                </a:solidFill>
              </a:rPr>
              <a:t>Les </a:t>
            </a:r>
            <a:r>
              <a:rPr lang="en-US" sz="2000" u="sng" dirty="0" err="1" smtClean="0">
                <a:solidFill>
                  <a:srgbClr val="660066"/>
                </a:solidFill>
              </a:rPr>
              <a:t>pronoms</a:t>
            </a:r>
            <a:r>
              <a:rPr lang="en-US" sz="2000" u="sng" dirty="0" smtClean="0">
                <a:solidFill>
                  <a:srgbClr val="660066"/>
                </a:solidFill>
              </a:rPr>
              <a:t> </a:t>
            </a:r>
            <a:r>
              <a:rPr lang="en-US" sz="2000" u="sng" dirty="0" err="1" smtClean="0">
                <a:solidFill>
                  <a:srgbClr val="660066"/>
                </a:solidFill>
              </a:rPr>
              <a:t>relatifs</a:t>
            </a:r>
            <a:r>
              <a:rPr lang="en-US" sz="2000" u="sng" dirty="0" smtClean="0">
                <a:solidFill>
                  <a:srgbClr val="660066"/>
                </a:solidFill>
              </a:rPr>
              <a:t> (rappel)</a:t>
            </a:r>
          </a:p>
          <a:p>
            <a:pPr marL="0" indent="0"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Je </a:t>
            </a:r>
            <a:r>
              <a:rPr lang="fr-FR" sz="1500" dirty="0" smtClean="0">
                <a:solidFill>
                  <a:srgbClr val="660066"/>
                </a:solidFill>
              </a:rPr>
              <a:t>lis un roman. Il est intéressant.</a:t>
            </a:r>
          </a:p>
          <a:p>
            <a:pPr>
              <a:spcAft>
                <a:spcPts val="600"/>
              </a:spcAft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Je </a:t>
            </a:r>
            <a:r>
              <a:rPr lang="fr-FR" sz="1500" dirty="0" smtClean="0">
                <a:solidFill>
                  <a:srgbClr val="660066"/>
                </a:solidFill>
              </a:rPr>
              <a:t>lis un roman qui est intéressant.</a:t>
            </a:r>
          </a:p>
          <a:p>
            <a:pPr marL="0" indent="0"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Il prépare le devoir. Le professeur lui a donné ce devoir.</a:t>
            </a:r>
          </a:p>
          <a:p>
            <a:pPr>
              <a:spcAft>
                <a:spcPts val="600"/>
              </a:spcAft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Il prépare le devoir que le professeur lui a donné.</a:t>
            </a:r>
          </a:p>
          <a:p>
            <a:pPr marL="0" indent="0"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Ce </a:t>
            </a:r>
            <a:r>
              <a:rPr lang="fr-FR" sz="1500" dirty="0" smtClean="0">
                <a:solidFill>
                  <a:srgbClr val="660066"/>
                </a:solidFill>
              </a:rPr>
              <a:t>restaurant se trouve dans la rue Navoï. J’habite cette rue. </a:t>
            </a:r>
          </a:p>
          <a:p>
            <a:pPr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Ce restaurant se trouve dans la rue Navoï où j’habite.</a:t>
            </a:r>
            <a:endParaRPr lang="ru-RU" sz="15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22860"/>
            <a:ext cx="4895533" cy="518529"/>
          </a:xfrm>
        </p:spPr>
        <p:txBody>
          <a:bodyPr>
            <a:noAutofit/>
          </a:bodyPr>
          <a:lstStyle/>
          <a:p>
            <a:r>
              <a:rPr lang="fr-FR" sz="3200" dirty="0" smtClean="0"/>
              <a:t>Règle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3"/>
            <a:ext cx="5346531" cy="2192674"/>
          </a:xfrm>
        </p:spPr>
        <p:txBody>
          <a:bodyPr/>
          <a:lstStyle/>
          <a:p>
            <a:pPr algn="ctr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Les pronoms relatifs </a:t>
            </a:r>
          </a:p>
          <a:p>
            <a:r>
              <a:rPr lang="fr-FR" sz="2000" dirty="0" smtClean="0">
                <a:solidFill>
                  <a:srgbClr val="660066"/>
                </a:solidFill>
              </a:rPr>
              <a:t>«qui» – remplace le sujet </a:t>
            </a:r>
          </a:p>
          <a:p>
            <a:r>
              <a:rPr lang="fr-FR" sz="2000" dirty="0" smtClean="0">
                <a:solidFill>
                  <a:srgbClr val="660066"/>
                </a:solidFill>
              </a:rPr>
              <a:t>«que» – remplace le complément direct </a:t>
            </a:r>
          </a:p>
          <a:p>
            <a:r>
              <a:rPr lang="fr-FR" sz="2000" dirty="0" smtClean="0">
                <a:solidFill>
                  <a:srgbClr val="660066"/>
                </a:solidFill>
              </a:rPr>
              <a:t>«où» – remplace le complément de lieu</a:t>
            </a:r>
          </a:p>
          <a:p>
            <a:r>
              <a:rPr lang="fr-FR" sz="2000" dirty="0" smtClean="0">
                <a:solidFill>
                  <a:srgbClr val="660066"/>
                </a:solidFill>
              </a:rPr>
              <a:t>«dont» – remplace le complément direct suivi de la préposition «de».</a:t>
            </a:r>
            <a:endParaRPr lang="ru-RU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30480"/>
            <a:ext cx="4895533" cy="518529"/>
          </a:xfrm>
        </p:spPr>
        <p:txBody>
          <a:bodyPr>
            <a:noAutofit/>
          </a:bodyPr>
          <a:lstStyle/>
          <a:p>
            <a:r>
              <a:rPr lang="fr-FR" sz="3200" dirty="0" smtClean="0"/>
              <a:t>Attention!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5082" y="619913"/>
            <a:ext cx="3500462" cy="2215991"/>
          </a:xfrm>
        </p:spPr>
        <p:txBody>
          <a:bodyPr/>
          <a:lstStyle/>
          <a:p>
            <a:pPr marL="107950" indent="250825">
              <a:buNone/>
            </a:pPr>
            <a:r>
              <a:rPr lang="fr-FR" sz="2000" dirty="0" smtClean="0">
                <a:solidFill>
                  <a:srgbClr val="660066"/>
                </a:solidFill>
              </a:rPr>
              <a:t>Les pronoms relatifs </a:t>
            </a:r>
            <a:r>
              <a:rPr lang="fr-FR" sz="2000" dirty="0" smtClean="0">
                <a:solidFill>
                  <a:srgbClr val="660066"/>
                </a:solidFill>
              </a:rPr>
              <a:t>composés </a:t>
            </a:r>
            <a:r>
              <a:rPr lang="fr-FR" sz="2000" b="1" dirty="0" smtClean="0">
                <a:solidFill>
                  <a:srgbClr val="660066"/>
                </a:solidFill>
              </a:rPr>
              <a:t>«auquel</a:t>
            </a:r>
            <a:r>
              <a:rPr lang="fr-FR" sz="2000" b="1" dirty="0" smtClean="0">
                <a:solidFill>
                  <a:srgbClr val="660066"/>
                </a:solidFill>
              </a:rPr>
              <a:t>», «à la quelle</a:t>
            </a:r>
            <a:r>
              <a:rPr lang="fr-FR" sz="2000" b="1" dirty="0" smtClean="0">
                <a:solidFill>
                  <a:srgbClr val="660066"/>
                </a:solidFill>
              </a:rPr>
              <a:t>», «</a:t>
            </a:r>
            <a:r>
              <a:rPr lang="fr-FR" sz="2000" b="1" dirty="0" smtClean="0">
                <a:solidFill>
                  <a:srgbClr val="660066"/>
                </a:solidFill>
              </a:rPr>
              <a:t>auxquels</a:t>
            </a:r>
            <a:r>
              <a:rPr lang="fr-FR" sz="2000" b="1" dirty="0" smtClean="0">
                <a:solidFill>
                  <a:srgbClr val="660066"/>
                </a:solidFill>
              </a:rPr>
              <a:t>», «</a:t>
            </a:r>
            <a:r>
              <a:rPr lang="fr-FR" sz="2000" b="1" dirty="0" smtClean="0">
                <a:solidFill>
                  <a:srgbClr val="660066"/>
                </a:solidFill>
              </a:rPr>
              <a:t>auxquelles» </a:t>
            </a:r>
            <a:r>
              <a:rPr lang="fr-FR" sz="2000" dirty="0" smtClean="0">
                <a:solidFill>
                  <a:srgbClr val="660066"/>
                </a:solidFill>
              </a:rPr>
              <a:t>sont les </a:t>
            </a:r>
            <a:r>
              <a:rPr lang="fr-FR" sz="2000" dirty="0" smtClean="0">
                <a:solidFill>
                  <a:srgbClr val="660066"/>
                </a:solidFill>
              </a:rPr>
              <a:t>compléments indirects </a:t>
            </a:r>
            <a:r>
              <a:rPr lang="fr-FR" sz="2000" dirty="0" smtClean="0">
                <a:solidFill>
                  <a:srgbClr val="660066"/>
                </a:solidFill>
              </a:rPr>
              <a:t>des verbes régis </a:t>
            </a:r>
            <a:r>
              <a:rPr lang="fr-FR" sz="2000" dirty="0" smtClean="0">
                <a:solidFill>
                  <a:srgbClr val="660066"/>
                </a:solidFill>
              </a:rPr>
              <a:t>par </a:t>
            </a:r>
            <a:r>
              <a:rPr lang="fr-FR" sz="2000" dirty="0" smtClean="0">
                <a:solidFill>
                  <a:srgbClr val="660066"/>
                </a:solidFill>
              </a:rPr>
              <a:t>la préposition </a:t>
            </a:r>
            <a:r>
              <a:rPr lang="fr-FR" sz="2000" b="1" dirty="0" smtClean="0">
                <a:solidFill>
                  <a:srgbClr val="660066"/>
                </a:solidFill>
              </a:rPr>
              <a:t>«à</a:t>
            </a:r>
            <a:r>
              <a:rPr lang="fr-FR" sz="2000" b="1" dirty="0" smtClean="0">
                <a:solidFill>
                  <a:srgbClr val="660066"/>
                </a:solidFill>
              </a:rPr>
              <a:t>».</a:t>
            </a: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65544" y="1260004"/>
            <a:ext cx="2001215" cy="172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2049792"/>
          </a:xfrm>
        </p:spPr>
        <p:txBody>
          <a:bodyPr/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Le jeune homme auquel tu parles est mon ami. </a:t>
            </a:r>
          </a:p>
          <a:p>
            <a:pP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				(parler à quelqu’un) </a:t>
            </a:r>
          </a:p>
          <a:p>
            <a:r>
              <a:rPr lang="fr-FR" sz="1400" b="1" dirty="0" smtClean="0">
                <a:solidFill>
                  <a:srgbClr val="000000"/>
                </a:solidFill>
              </a:rPr>
              <a:t>Lola est la jeune ﬁlle à laquelle pense Nozim. </a:t>
            </a:r>
          </a:p>
          <a:p>
            <a:pP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				(penser à quelqu’un) </a:t>
            </a:r>
          </a:p>
          <a:p>
            <a:r>
              <a:rPr lang="fr-FR" sz="1400" b="1" dirty="0" smtClean="0">
                <a:solidFill>
                  <a:srgbClr val="000000"/>
                </a:solidFill>
              </a:rPr>
              <a:t>Voici les enfants auxquels je raconte des histoires. </a:t>
            </a:r>
          </a:p>
          <a:p>
            <a:pP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				(raconter à quelqu’un) </a:t>
            </a:r>
          </a:p>
          <a:p>
            <a:r>
              <a:rPr lang="fr-FR" sz="1400" b="1" dirty="0" smtClean="0">
                <a:solidFill>
                  <a:srgbClr val="000000"/>
                </a:solidFill>
              </a:rPr>
              <a:t>Les jeunes ﬁlles auxquelles on offre des ﬂeurs sont contentes. 	</a:t>
            </a:r>
            <a:r>
              <a:rPr lang="fr-FR" sz="1400" dirty="0" smtClean="0">
                <a:solidFill>
                  <a:srgbClr val="000000"/>
                </a:solidFill>
              </a:rPr>
              <a:t>			(offrir à quelqu’un)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fr-FR" sz="1700" dirty="0" smtClean="0"/>
              <a:t>La forme de ce pronom relatif dépend de l’antécédent</a:t>
            </a:r>
            <a:endParaRPr lang="ru-RU" sz="1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619913"/>
            <a:ext cx="5511612" cy="2122889"/>
          </a:xfrm>
        </p:spPr>
        <p:txBody>
          <a:bodyPr/>
          <a:lstStyle/>
          <a:p>
            <a:pPr algn="ctr">
              <a:buNone/>
            </a:pPr>
            <a:r>
              <a:rPr lang="fr-FR" sz="1800" b="1" dirty="0" smtClean="0">
                <a:solidFill>
                  <a:srgbClr val="660066"/>
                </a:solidFill>
              </a:rPr>
              <a:t>Quel est l’antécédent </a:t>
            </a:r>
            <a:r>
              <a:rPr lang="fr-FR" sz="1800" b="1" dirty="0" smtClean="0">
                <a:solidFill>
                  <a:srgbClr val="660066"/>
                </a:solidFill>
              </a:rPr>
              <a:t>de:</a:t>
            </a:r>
            <a:endParaRPr lang="fr-FR" sz="1800" b="1" dirty="0" smtClean="0">
              <a:solidFill>
                <a:srgbClr val="660066"/>
              </a:solidFill>
            </a:endParaRPr>
          </a:p>
          <a:p>
            <a:r>
              <a:rPr lang="fr-FR" sz="1800" dirty="0" smtClean="0">
                <a:solidFill>
                  <a:srgbClr val="660066"/>
                </a:solidFill>
              </a:rPr>
              <a:t>auquel? </a:t>
            </a:r>
            <a:r>
              <a:rPr lang="fr-FR" sz="1800" dirty="0" smtClean="0">
                <a:solidFill>
                  <a:srgbClr val="660066"/>
                </a:solidFill>
              </a:rPr>
              <a:t>– Le jeune </a:t>
            </a:r>
            <a:r>
              <a:rPr lang="fr-FR" sz="1800" dirty="0" smtClean="0">
                <a:solidFill>
                  <a:srgbClr val="660066"/>
                </a:solidFill>
              </a:rPr>
              <a:t>homme, lui, il</a:t>
            </a:r>
          </a:p>
          <a:p>
            <a:r>
              <a:rPr lang="fr-FR" sz="1800" dirty="0" smtClean="0">
                <a:solidFill>
                  <a:srgbClr val="660066"/>
                </a:solidFill>
              </a:rPr>
              <a:t>à laquelle? </a:t>
            </a:r>
            <a:r>
              <a:rPr lang="fr-FR" sz="1800" dirty="0" smtClean="0">
                <a:solidFill>
                  <a:srgbClr val="660066"/>
                </a:solidFill>
              </a:rPr>
              <a:t>– La jeune </a:t>
            </a:r>
            <a:r>
              <a:rPr lang="fr-FR" sz="1800" dirty="0" smtClean="0">
                <a:solidFill>
                  <a:srgbClr val="660066"/>
                </a:solidFill>
              </a:rPr>
              <a:t>ﬁlle, elle, elle</a:t>
            </a:r>
          </a:p>
          <a:p>
            <a:r>
              <a:rPr lang="fr-FR" sz="1800" dirty="0" smtClean="0">
                <a:solidFill>
                  <a:srgbClr val="660066"/>
                </a:solidFill>
              </a:rPr>
              <a:t>auxquels? </a:t>
            </a:r>
            <a:r>
              <a:rPr lang="fr-FR" sz="1800" dirty="0" smtClean="0">
                <a:solidFill>
                  <a:srgbClr val="660066"/>
                </a:solidFill>
              </a:rPr>
              <a:t>– Les enfants</a:t>
            </a:r>
            <a:r>
              <a:rPr lang="fr-FR" sz="1800" dirty="0" smtClean="0">
                <a:solidFill>
                  <a:srgbClr val="660066"/>
                </a:solidFill>
              </a:rPr>
              <a:t>, eux, ils </a:t>
            </a:r>
          </a:p>
          <a:p>
            <a:r>
              <a:rPr lang="fr-FR" sz="1800" dirty="0" smtClean="0">
                <a:solidFill>
                  <a:srgbClr val="660066"/>
                </a:solidFill>
              </a:rPr>
              <a:t>auxquelles? </a:t>
            </a:r>
            <a:r>
              <a:rPr lang="fr-FR" sz="1800" dirty="0" smtClean="0">
                <a:solidFill>
                  <a:srgbClr val="660066"/>
                </a:solidFill>
              </a:rPr>
              <a:t>– Les jeunes </a:t>
            </a:r>
            <a:r>
              <a:rPr lang="fr-FR" sz="1800" dirty="0" smtClean="0">
                <a:solidFill>
                  <a:srgbClr val="660066"/>
                </a:solidFill>
              </a:rPr>
              <a:t>ﬁlles, elles, elles</a:t>
            </a:r>
            <a:endParaRPr lang="fr-FR" sz="1400" dirty="0" smtClean="0">
              <a:solidFill>
                <a:srgbClr val="660066"/>
              </a:solidFill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rgbClr val="660066"/>
                </a:solidFill>
              </a:rPr>
              <a:t>Remarque</a:t>
            </a:r>
            <a:r>
              <a:rPr lang="fr-FR" sz="1400" dirty="0" smtClean="0">
                <a:solidFill>
                  <a:srgbClr val="660066"/>
                </a:solidFill>
              </a:rPr>
              <a:t>:</a:t>
            </a:r>
          </a:p>
          <a:p>
            <a:pPr>
              <a:buNone/>
            </a:pPr>
            <a:r>
              <a:rPr lang="fr-FR" sz="1400" dirty="0" smtClean="0">
                <a:solidFill>
                  <a:srgbClr val="660066"/>
                </a:solidFill>
              </a:rPr>
              <a:t>si l’antécédent est un nom de personne, on peut utiliser </a:t>
            </a:r>
            <a:r>
              <a:rPr lang="fr-FR" sz="1400" b="1" dirty="0" smtClean="0">
                <a:solidFill>
                  <a:srgbClr val="660066"/>
                </a:solidFill>
              </a:rPr>
              <a:t>«à qui».</a:t>
            </a:r>
            <a:endParaRPr lang="ru-RU" sz="1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fr-FR" dirty="0" smtClean="0"/>
              <a:t>availlez vous-même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6519" y="632829"/>
            <a:ext cx="5234959" cy="2055947"/>
          </a:xfrm>
        </p:spPr>
        <p:txBody>
          <a:bodyPr/>
          <a:lstStyle/>
          <a:p>
            <a:pPr marL="342900" indent="-342900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</a:t>
            </a:r>
          </a:p>
          <a:p>
            <a:pPr marL="342900" indent="-342900"/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signifie «l’or blanc»? Quel est son synonyme? Pourquoi appelle-t-on le coton «l’or blanc»?</a:t>
            </a:r>
          </a:p>
          <a:p>
            <a:pPr marL="342900" indent="-342900"/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Fabriquez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fiche botanique sur le coton pour vos amis français. </a:t>
            </a:r>
          </a:p>
          <a:p>
            <a:pPr marL="342900" indent="-342900"/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Qu’avez-vous appris sur l’agriculture en Ouzbékistan?</a:t>
            </a:r>
          </a:p>
          <a:p>
            <a:pPr marL="342900" indent="-342900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Acivité 3 page 51.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1"/>
          <p:cNvSpPr/>
          <p:nvPr/>
        </p:nvSpPr>
        <p:spPr>
          <a:xfrm>
            <a:off x="942354" y="69135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7" name="Oval 11"/>
          <p:cNvSpPr/>
          <p:nvPr/>
        </p:nvSpPr>
        <p:spPr>
          <a:xfrm>
            <a:off x="2597398" y="147716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Oval 11"/>
          <p:cNvSpPr/>
          <p:nvPr/>
        </p:nvSpPr>
        <p:spPr>
          <a:xfrm>
            <a:off x="4308485" y="6823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8" y="1398549"/>
            <a:ext cx="223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L’économie de </a:t>
            </a:r>
            <a:r>
              <a:rPr lang="fr-FR" sz="2000" b="1" dirty="0" smtClean="0">
                <a:solidFill>
                  <a:schemeClr val="tx2"/>
                </a:solidFill>
              </a:rPr>
              <a:t>l’Ouzbékistan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6265" y="2270315"/>
            <a:ext cx="1879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Activités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51617" y="1459509"/>
            <a:ext cx="2014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«L’or blanc</a:t>
            </a:r>
            <a:r>
              <a:rPr lang="fr-FR" sz="2000" b="1" dirty="0" smtClean="0">
                <a:solidFill>
                  <a:schemeClr val="tx2"/>
                </a:solidFill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010367" y="118799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65411" y="1977234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379923" y="113442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2"/>
          <p:cNvSpPr txBox="1">
            <a:spLocks/>
          </p:cNvSpPr>
          <p:nvPr/>
        </p:nvSpPr>
        <p:spPr>
          <a:xfrm>
            <a:off x="1008337" y="107955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" y="42672"/>
            <a:ext cx="5665807" cy="51852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Lisez le texte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998" y="561201"/>
            <a:ext cx="5436032" cy="2671501"/>
          </a:xfrm>
        </p:spPr>
        <p:txBody>
          <a:bodyPr/>
          <a:lstStyle/>
          <a:p>
            <a:pPr marL="0" indent="268288" algn="just">
              <a:buNone/>
            </a:pPr>
            <a:r>
              <a:rPr lang="fr-FR" sz="1600" b="1" dirty="0" smtClean="0">
                <a:solidFill>
                  <a:srgbClr val="660066"/>
                </a:solidFill>
              </a:rPr>
              <a:t>Relevez ce qui est le plus important dans la vie économique et sociale du pays.</a:t>
            </a:r>
          </a:p>
          <a:p>
            <a:pPr marL="0" indent="268288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L’économie de l’Ouzbékistan est principalement basée sur l’agriculture</a:t>
            </a:r>
            <a:r>
              <a:rPr lang="fr-FR" sz="1600" dirty="0" smtClean="0">
                <a:solidFill>
                  <a:srgbClr val="660066"/>
                </a:solidFill>
              </a:rPr>
              <a:t>.</a:t>
            </a:r>
            <a:endParaRPr lang="fr-FR" sz="1600" dirty="0" smtClean="0">
              <a:solidFill>
                <a:srgbClr val="660066"/>
              </a:solidFill>
            </a:endParaRPr>
          </a:p>
          <a:p>
            <a:pPr marL="0" indent="268288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Les 2/3 du territoire y sont consacrés. Les conditions climatiques et géographiques, les traditions de la population favorisent la culture du coton</a:t>
            </a:r>
            <a:r>
              <a:rPr lang="fr-FR" sz="1600" dirty="0" smtClean="0">
                <a:solidFill>
                  <a:srgbClr val="660066"/>
                </a:solidFill>
              </a:rPr>
              <a:t>,</a:t>
            </a:r>
            <a:endParaRPr lang="fr-FR" sz="1600" dirty="0" smtClean="0">
              <a:solidFill>
                <a:srgbClr val="660066"/>
              </a:solidFill>
            </a:endParaRPr>
          </a:p>
          <a:p>
            <a:pPr marL="0" indent="268288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des céréales, des arbres fruitiers et des légumes mais surtout l’élevage, des vers à soie. L’Ouzbékistan est l’un des exportateurs mondiaux de coton.</a:t>
            </a:r>
            <a:endParaRPr lang="ru-RU" sz="1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45720"/>
            <a:ext cx="4895533" cy="518529"/>
          </a:xfrm>
        </p:spPr>
        <p:txBody>
          <a:bodyPr>
            <a:noAutofit/>
          </a:bodyPr>
          <a:lstStyle/>
          <a:p>
            <a:r>
              <a:rPr lang="en-US" sz="3200" dirty="0" smtClean="0"/>
              <a:t>«</a:t>
            </a:r>
            <a:r>
              <a:rPr lang="en-US" sz="3200" dirty="0" err="1" smtClean="0"/>
              <a:t>L’or</a:t>
            </a:r>
            <a:r>
              <a:rPr lang="en-US" sz="3200" dirty="0" smtClean="0"/>
              <a:t> </a:t>
            </a:r>
            <a:r>
              <a:rPr lang="en-US" sz="3200" dirty="0" err="1" smtClean="0"/>
              <a:t>blanc</a:t>
            </a:r>
            <a:r>
              <a:rPr lang="en-US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368191" cy="1772793"/>
          </a:xfrm>
        </p:spPr>
        <p:txBody>
          <a:bodyPr/>
          <a:lstStyle/>
          <a:p>
            <a:pPr marL="0" indent="266700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Au </a:t>
            </a:r>
            <a:r>
              <a:rPr lang="fr-FR" sz="1600" dirty="0" smtClean="0">
                <a:solidFill>
                  <a:srgbClr val="660066"/>
                </a:solidFill>
              </a:rPr>
              <a:t>printemps, on laboure les champs. Ensuite, on sème </a:t>
            </a:r>
            <a:r>
              <a:rPr lang="fr-FR" sz="1600" dirty="0" smtClean="0">
                <a:solidFill>
                  <a:srgbClr val="660066"/>
                </a:solidFill>
              </a:rPr>
              <a:t>les graines </a:t>
            </a:r>
            <a:r>
              <a:rPr lang="fr-FR" sz="1600" dirty="0" smtClean="0">
                <a:solidFill>
                  <a:srgbClr val="660066"/>
                </a:solidFill>
              </a:rPr>
              <a:t>de coton. Le bon soleil et la pluie font pousser </a:t>
            </a:r>
            <a:r>
              <a:rPr lang="fr-FR" sz="1600" dirty="0" smtClean="0">
                <a:solidFill>
                  <a:srgbClr val="660066"/>
                </a:solidFill>
              </a:rPr>
              <a:t>de petits </a:t>
            </a:r>
            <a:r>
              <a:rPr lang="fr-FR" sz="1600" dirty="0" smtClean="0">
                <a:solidFill>
                  <a:srgbClr val="660066"/>
                </a:solidFill>
              </a:rPr>
              <a:t>cotonniers. Entre les rangées de cotonniers, il y a </a:t>
            </a:r>
            <a:r>
              <a:rPr lang="fr-FR" sz="1600" dirty="0" smtClean="0">
                <a:solidFill>
                  <a:srgbClr val="660066"/>
                </a:solidFill>
              </a:rPr>
              <a:t>des sillons </a:t>
            </a:r>
            <a:r>
              <a:rPr lang="fr-FR" sz="1600" dirty="0" smtClean="0">
                <a:solidFill>
                  <a:srgbClr val="660066"/>
                </a:solidFill>
              </a:rPr>
              <a:t>pour l’arrosage. Les agriculteurs s’occupent de </a:t>
            </a:r>
            <a:r>
              <a:rPr lang="fr-FR" sz="1600" dirty="0" smtClean="0">
                <a:solidFill>
                  <a:srgbClr val="660066"/>
                </a:solidFill>
              </a:rPr>
              <a:t>mettre des </a:t>
            </a:r>
            <a:r>
              <a:rPr lang="fr-FR" sz="1600" dirty="0" smtClean="0">
                <a:solidFill>
                  <a:srgbClr val="660066"/>
                </a:solidFill>
              </a:rPr>
              <a:t>engrais.</a:t>
            </a:r>
          </a:p>
          <a:p>
            <a:pPr marL="0" indent="266700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Les </a:t>
            </a:r>
            <a:r>
              <a:rPr lang="fr-FR" sz="1600" dirty="0" smtClean="0">
                <a:solidFill>
                  <a:srgbClr val="660066"/>
                </a:solidFill>
              </a:rPr>
              <a:t>cotonniers grandissent, leurs feuilles </a:t>
            </a:r>
            <a:r>
              <a:rPr lang="fr-FR" sz="1600" dirty="0" smtClean="0">
                <a:solidFill>
                  <a:srgbClr val="660066"/>
                </a:solidFill>
              </a:rPr>
              <a:t> poussent</a:t>
            </a:r>
            <a:r>
              <a:rPr lang="fr-FR" sz="1600" dirty="0" smtClean="0">
                <a:solidFill>
                  <a:srgbClr val="660066"/>
                </a:solidFill>
              </a:rPr>
              <a:t>, puis ils ont de jolies ﬂeurs </a:t>
            </a:r>
            <a:r>
              <a:rPr lang="fr-FR" sz="1600" dirty="0" smtClean="0">
                <a:solidFill>
                  <a:srgbClr val="660066"/>
                </a:solidFill>
              </a:rPr>
              <a:t>blanches</a:t>
            </a:r>
            <a:r>
              <a:rPr lang="fr-FR" sz="1600" dirty="0" smtClean="0">
                <a:solidFill>
                  <a:srgbClr val="660066"/>
                </a:solidFill>
              </a:rPr>
              <a:t>, roses et jaunes.</a:t>
            </a:r>
            <a:endParaRPr lang="ru-RU" sz="1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38100"/>
            <a:ext cx="4895533" cy="518529"/>
          </a:xfrm>
        </p:spPr>
        <p:txBody>
          <a:bodyPr>
            <a:noAutofit/>
          </a:bodyPr>
          <a:lstStyle/>
          <a:p>
            <a:r>
              <a:rPr lang="en-US" sz="3200" dirty="0" smtClean="0"/>
              <a:t>«</a:t>
            </a:r>
            <a:r>
              <a:rPr lang="en-US" sz="3200" dirty="0" err="1" smtClean="0"/>
              <a:t>L’or</a:t>
            </a:r>
            <a:r>
              <a:rPr lang="en-US" sz="3200" dirty="0" smtClean="0"/>
              <a:t> </a:t>
            </a:r>
            <a:r>
              <a:rPr lang="en-US" sz="3200" dirty="0" err="1" smtClean="0"/>
              <a:t>blanc</a:t>
            </a:r>
            <a:r>
              <a:rPr lang="en-US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5081" y="619912"/>
            <a:ext cx="3643338" cy="2416046"/>
          </a:xfrm>
        </p:spPr>
        <p:txBody>
          <a:bodyPr/>
          <a:lstStyle/>
          <a:p>
            <a:pPr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	</a:t>
            </a:r>
            <a:r>
              <a:rPr lang="fr-FR" sz="1500" dirty="0" smtClean="0">
                <a:solidFill>
                  <a:srgbClr val="660066"/>
                </a:solidFill>
              </a:rPr>
              <a:t>C’est l’été. Les ﬂeurs se transforment en capsules. Les capsules mûrissent et sèchent.En automne, les feuilles sèchent aussi, les capsules s’ouvrent et qu’est-ce qu’on voit sortir de chaque capsule? De la neige? </a:t>
            </a:r>
          </a:p>
          <a:p>
            <a:pPr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  Non, c’est du coton, du beau coton, blanc comme neige, c’est la richesse de notre Patrie et c’est pour quoi on l’appelle </a:t>
            </a:r>
          </a:p>
          <a:p>
            <a:pPr algn="r">
              <a:buNone/>
            </a:pPr>
            <a:r>
              <a:rPr lang="fr-FR" sz="1500" dirty="0" smtClean="0">
                <a:solidFill>
                  <a:srgbClr val="660066"/>
                </a:solidFill>
              </a:rPr>
              <a:t>«l’or blanc».</a:t>
            </a:r>
            <a:endParaRPr lang="ru-RU" sz="1500" dirty="0">
              <a:solidFill>
                <a:srgbClr val="660066"/>
              </a:solidFill>
            </a:endParaRPr>
          </a:p>
        </p:txBody>
      </p:sp>
      <p:pic>
        <p:nvPicPr>
          <p:cNvPr id="1901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1278" y="668490"/>
            <a:ext cx="17892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0"/>
            <a:ext cx="4895533" cy="518529"/>
          </a:xfrm>
        </p:spPr>
        <p:txBody>
          <a:bodyPr>
            <a:noAutofit/>
          </a:bodyPr>
          <a:lstStyle/>
          <a:p>
            <a:r>
              <a:rPr lang="en-US" sz="3200" dirty="0" smtClean="0"/>
              <a:t>«</a:t>
            </a:r>
            <a:r>
              <a:rPr lang="en-US" sz="3200" dirty="0" err="1" smtClean="0"/>
              <a:t>L’or</a:t>
            </a:r>
            <a:r>
              <a:rPr lang="en-US" sz="3200" dirty="0" smtClean="0"/>
              <a:t> </a:t>
            </a:r>
            <a:r>
              <a:rPr lang="en-US" sz="3200" dirty="0" err="1" smtClean="0"/>
              <a:t>blanc</a:t>
            </a:r>
            <a:r>
              <a:rPr lang="en-US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5081" y="619912"/>
            <a:ext cx="3571900" cy="2117503"/>
          </a:xfrm>
        </p:spPr>
        <p:txBody>
          <a:bodyPr/>
          <a:lstStyle/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Les </a:t>
            </a:r>
            <a:r>
              <a:rPr lang="fr-FR" sz="1600" dirty="0" smtClean="0">
                <a:solidFill>
                  <a:srgbClr val="660066"/>
                </a:solidFill>
              </a:rPr>
              <a:t>paysans cueillent le coton à la main. C’est un travail très dur et </a:t>
            </a:r>
            <a:r>
              <a:rPr lang="fr-FR" sz="1600" dirty="0" smtClean="0">
                <a:solidFill>
                  <a:srgbClr val="660066"/>
                </a:solidFill>
              </a:rPr>
              <a:t>très long</a:t>
            </a:r>
            <a:r>
              <a:rPr lang="fr-FR" sz="1600" dirty="0" smtClean="0">
                <a:solidFill>
                  <a:srgbClr val="660066"/>
                </a:solidFill>
              </a:rPr>
              <a:t>. Les agriculteurs cultivent et récoltent le coton avec des machines agricoles. </a:t>
            </a:r>
            <a:endParaRPr lang="fr-FR" sz="1600" dirty="0" smtClean="0">
              <a:solidFill>
                <a:srgbClr val="660066"/>
              </a:solidFill>
            </a:endParaRPr>
          </a:p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Tous </a:t>
            </a:r>
            <a:r>
              <a:rPr lang="fr-FR" sz="1600" dirty="0" smtClean="0">
                <a:solidFill>
                  <a:srgbClr val="660066"/>
                </a:solidFill>
              </a:rPr>
              <a:t>les travaux des champs sont mécanisés.</a:t>
            </a:r>
            <a:endParaRPr lang="ru-RU" sz="16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66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9" y="691350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296183" cy="2071336"/>
          </a:xfrm>
        </p:spPr>
        <p:txBody>
          <a:bodyPr/>
          <a:lstStyle/>
          <a:p>
            <a:pPr marL="107950" indent="250825" algn="just">
              <a:spcAft>
                <a:spcPts val="600"/>
              </a:spcAft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L’indépendance </a:t>
            </a:r>
            <a:r>
              <a:rPr lang="fr-FR" sz="1800" dirty="0" smtClean="0">
                <a:solidFill>
                  <a:srgbClr val="660066"/>
                </a:solidFill>
              </a:rPr>
              <a:t>a changé la structure de l’agriculture: les kolkhozes et les sovkhozes ont disparu, la terre a été privatisée. Les fermiers sont devenus propriétaires de la terre. </a:t>
            </a:r>
            <a:endParaRPr lang="fr-FR" sz="1800" dirty="0" smtClean="0">
              <a:solidFill>
                <a:srgbClr val="660066"/>
              </a:solidFill>
            </a:endParaRPr>
          </a:p>
          <a:p>
            <a:pPr marL="107950" indent="250825" algn="just"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Ils </a:t>
            </a:r>
            <a:r>
              <a:rPr lang="fr-FR" sz="1800" dirty="0" smtClean="0">
                <a:solidFill>
                  <a:srgbClr val="660066"/>
                </a:solidFill>
              </a:rPr>
              <a:t>travaillent la terre d’après les lois </a:t>
            </a:r>
            <a:r>
              <a:rPr lang="fr-FR" sz="1800" dirty="0" smtClean="0">
                <a:solidFill>
                  <a:srgbClr val="660066"/>
                </a:solidFill>
              </a:rPr>
              <a:t>adoptées </a:t>
            </a:r>
            <a:r>
              <a:rPr lang="fr-FR" sz="1800" dirty="0" smtClean="0">
                <a:solidFill>
                  <a:srgbClr val="660066"/>
                </a:solidFill>
              </a:rPr>
              <a:t>par le gouvernement et par le président. Ils doivent les suivre. 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3048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65425"/>
            <a:ext cx="5203655" cy="1366528"/>
          </a:xfrm>
        </p:spPr>
        <p:txBody>
          <a:bodyPr/>
          <a:lstStyle/>
          <a:p>
            <a:pPr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	Les paysans ouzbeks adorent la terre! Ils savent bien la cultiver. Après chaque récolte, pour que le sol soit fertile on le laboure, on y met des engrais et on l’arrose.</a:t>
            </a:r>
          </a:p>
          <a:p>
            <a:pPr>
              <a:buNone/>
            </a:pPr>
            <a:endParaRPr lang="fr-FR" sz="16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L’agriculture en Ouzbékistan est intensive?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1524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3422" y="619912"/>
            <a:ext cx="3600399" cy="2511457"/>
          </a:xfrm>
        </p:spPr>
        <p:txBody>
          <a:bodyPr/>
          <a:lstStyle/>
          <a:p>
            <a:pPr marL="107950" indent="250825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Dans </a:t>
            </a:r>
            <a:r>
              <a:rPr lang="fr-FR" sz="1600" dirty="0" smtClean="0">
                <a:solidFill>
                  <a:srgbClr val="660066"/>
                </a:solidFill>
              </a:rPr>
              <a:t>chaque région, on cultive et produit tout ce que tu as dit. Mais chaque région a sa spécialité. Par exemple, les melons de Khorezme, de Syr-Daria, les fruits et les légumes de la vallée de Fergana sont très bons, et ils sont même exportés!</a:t>
            </a:r>
          </a:p>
          <a:p>
            <a:pPr marL="107950" indent="250825" algn="just">
              <a:buNone/>
            </a:pPr>
            <a:r>
              <a:rPr lang="fr-FR" sz="1600" b="1" dirty="0" smtClean="0">
                <a:solidFill>
                  <a:srgbClr val="660066"/>
                </a:solidFill>
              </a:rPr>
              <a:t>Lola: </a:t>
            </a:r>
            <a:r>
              <a:rPr lang="fr-FR" sz="1600" dirty="0" smtClean="0">
                <a:solidFill>
                  <a:srgbClr val="660066"/>
                </a:solidFill>
              </a:rPr>
              <a:t>Il faut noter aussi que le riz de Khorezm est très apprécié en Asie Centrale.</a:t>
            </a:r>
            <a:endParaRPr lang="ru-RU" sz="1800" dirty="0">
              <a:solidFill>
                <a:srgbClr val="660066"/>
              </a:solidFill>
            </a:endParaRPr>
          </a:p>
        </p:txBody>
      </p:sp>
      <p:pic>
        <p:nvPicPr>
          <p:cNvPr id="1900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7" y="691350"/>
            <a:ext cx="17823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152987</TotalTime>
  <Words>738</Words>
  <Application>Microsoft Office PowerPoint</Application>
  <PresentationFormat>Произвольный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 </vt:lpstr>
      <vt:lpstr>Презентация PowerPoint</vt:lpstr>
      <vt:lpstr>Lisez le texte </vt:lpstr>
      <vt:lpstr>«L’or blanc»</vt:lpstr>
      <vt:lpstr>«L’or blanc»</vt:lpstr>
      <vt:lpstr>«L’or blanc»</vt:lpstr>
      <vt:lpstr>L’agriculture de l’Ouzbékistan</vt:lpstr>
      <vt:lpstr>L’agriculture de l’Ouzbékistan</vt:lpstr>
      <vt:lpstr>L’agriculture de l’Ouzbékistan</vt:lpstr>
      <vt:lpstr>L’agriculture de l’Ouzbékistan</vt:lpstr>
      <vt:lpstr>Attention!</vt:lpstr>
      <vt:lpstr>Page de grammaire </vt:lpstr>
      <vt:lpstr>Règle</vt:lpstr>
      <vt:lpstr>Attention! </vt:lpstr>
      <vt:lpstr>Exemple </vt:lpstr>
      <vt:lpstr>La forme de ce pronom relatif dépend de l’antécédent</vt:lpstr>
      <vt:lpstr>Travaillez vous-même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1718</cp:revision>
  <dcterms:created xsi:type="dcterms:W3CDTF">2014-10-08T23:03:32Z</dcterms:created>
  <dcterms:modified xsi:type="dcterms:W3CDTF">2020-11-11T17:53:17Z</dcterms:modified>
</cp:coreProperties>
</file>