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435" r:id="rId11"/>
    <p:sldId id="1425" r:id="rId12"/>
    <p:sldId id="1436" r:id="rId13"/>
    <p:sldId id="1440" r:id="rId14"/>
    <p:sldId id="1439" r:id="rId15"/>
    <p:sldId id="1441" r:id="rId16"/>
    <p:sldId id="1442" r:id="rId17"/>
    <p:sldId id="1444" r:id="rId18"/>
    <p:sldId id="1443" r:id="rId19"/>
    <p:sldId id="1445" r:id="rId20"/>
    <p:sldId id="1446" r:id="rId21"/>
    <p:sldId id="1447" r:id="rId22"/>
    <p:sldId id="1448" r:id="rId23"/>
    <p:sldId id="1449" r:id="rId24"/>
    <p:sldId id="1450" r:id="rId25"/>
    <p:sldId id="1451" r:id="rId26"/>
    <p:sldId id="1452" r:id="rId27"/>
    <p:sldId id="1453" r:id="rId28"/>
    <p:sldId id="1454" r:id="rId29"/>
    <p:sldId id="1431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5"/>
            <p14:sldId id="1425"/>
            <p14:sldId id="1436"/>
            <p14:sldId id="1440"/>
            <p14:sldId id="1439"/>
            <p14:sldId id="1441"/>
            <p14:sldId id="1442"/>
            <p14:sldId id="1444"/>
            <p14:sldId id="1443"/>
            <p14:sldId id="1445"/>
            <p14:sldId id="1446"/>
            <p14:sldId id="1447"/>
            <p14:sldId id="1448"/>
            <p14:sldId id="1449"/>
            <p14:sldId id="1450"/>
            <p14:sldId id="1451"/>
            <p14:sldId id="1452"/>
            <p14:sldId id="1453"/>
            <p14:sldId id="1454"/>
            <p14:sldId id="1431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>
        <p:scale>
          <a:sx n="156" d="100"/>
          <a:sy n="156" d="100"/>
        </p:scale>
        <p:origin x="-510" y="6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E1D3385D-1FD3-4774-A22D-16C39BC2799C}" type="datetimeFigureOut">
              <a:rPr lang="ru-RU" smtClean="0"/>
              <a:pPr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lIns="51426" tIns="25713" rIns="51426" bIns="25713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438" r:id="rId6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533"/>
            <a:ext cx="5753741" cy="10195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66" y="173825"/>
            <a:ext cx="3054716" cy="753391"/>
          </a:xfrm>
          <a:prstGeom prst="rect">
            <a:avLst/>
          </a:prstGeom>
        </p:spPr>
        <p:txBody>
          <a:bodyPr vert="horz" wrap="square" lIns="0" tIns="14585" rIns="0" bIns="0" rtlCol="0">
            <a:spAutoFit/>
          </a:bodyPr>
          <a:lstStyle/>
          <a:p>
            <a:pPr marL="12683">
              <a:lnSpc>
                <a:spcPct val="100000"/>
              </a:lnSpc>
              <a:spcBef>
                <a:spcPts val="114"/>
              </a:spcBef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3629" y="1188878"/>
            <a:ext cx="343791" cy="86316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29" y="2228749"/>
            <a:ext cx="34379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7"/>
          <p:cNvGrpSpPr/>
          <p:nvPr/>
        </p:nvGrpSpPr>
        <p:grpSpPr>
          <a:xfrm>
            <a:off x="4696821" y="228549"/>
            <a:ext cx="633666" cy="633434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64932" y="248659"/>
            <a:ext cx="374391" cy="361747"/>
          </a:xfrm>
          <a:prstGeom prst="rect">
            <a:avLst/>
          </a:prstGeom>
        </p:spPr>
        <p:txBody>
          <a:bodyPr vert="horz" wrap="square" lIns="0" tIns="15854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 9</a:t>
            </a:r>
            <a:endParaRPr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51933" y="541157"/>
            <a:ext cx="563331" cy="212221"/>
          </a:xfrm>
          <a:prstGeom prst="rect">
            <a:avLst/>
          </a:prstGeom>
        </p:spPr>
        <p:txBody>
          <a:bodyPr vert="horz" wrap="square" lIns="0" tIns="1204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300" spc="-5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fr-FR" sz="1300" spc="-5" dirty="0" smtClean="0">
                <a:solidFill>
                  <a:srgbClr val="FEFEFE"/>
                </a:solidFill>
                <a:latin typeface="Arial"/>
                <a:cs typeface="Arial"/>
              </a:rPr>
              <a:t>classe</a:t>
            </a:r>
            <a:endParaRPr lang="fr-FR" sz="1300" dirty="0">
              <a:latin typeface="Arial"/>
              <a:cs typeface="Arial"/>
            </a:endParaRPr>
          </a:p>
        </p:txBody>
      </p:sp>
      <p:grpSp>
        <p:nvGrpSpPr>
          <p:cNvPr id="8" name="object 32"/>
          <p:cNvGrpSpPr/>
          <p:nvPr/>
        </p:nvGrpSpPr>
        <p:grpSpPr>
          <a:xfrm>
            <a:off x="350739" y="317911"/>
            <a:ext cx="437033" cy="418485"/>
            <a:chOff x="351125" y="318378"/>
            <a:chExt cx="437515" cy="419100"/>
          </a:xfrm>
        </p:grpSpPr>
        <p:sp>
          <p:nvSpPr>
            <p:cNvPr id="33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4"/>
          <p:cNvSpPr txBox="1"/>
          <p:nvPr/>
        </p:nvSpPr>
        <p:spPr>
          <a:xfrm>
            <a:off x="843000" y="1185865"/>
            <a:ext cx="2949560" cy="978455"/>
          </a:xfrm>
          <a:prstGeom prst="rect">
            <a:avLst/>
          </a:prstGeom>
        </p:spPr>
        <p:txBody>
          <a:bodyPr vert="horz" wrap="square" lIns="0" tIns="13952" rIns="0" bIns="0" rtlCol="0">
            <a:spAutoFit/>
          </a:bodyPr>
          <a:lstStyle/>
          <a:p>
            <a:pPr marL="12680"/>
            <a:r>
              <a:rPr lang="en-US" sz="1400" b="1" spc="5" dirty="0" err="1">
                <a:solidFill>
                  <a:srgbClr val="2365C7"/>
                </a:solidFill>
                <a:latin typeface="Arial"/>
                <a:cs typeface="Arial"/>
              </a:rPr>
              <a:t>Thème</a:t>
            </a:r>
            <a:r>
              <a:rPr lang="en-US" sz="1400" b="1" spc="5" dirty="0">
                <a:solidFill>
                  <a:srgbClr val="2365C7"/>
                </a:solidFill>
                <a:latin typeface="Arial"/>
                <a:cs typeface="Arial"/>
              </a:rPr>
              <a:t> de </a:t>
            </a:r>
            <a:r>
              <a:rPr lang="en-US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la </a:t>
            </a:r>
            <a:r>
              <a:rPr lang="en-US" sz="1400" b="1" spc="5" dirty="0" err="1" smtClean="0">
                <a:solidFill>
                  <a:srgbClr val="2365C7"/>
                </a:solidFill>
                <a:latin typeface="Arial"/>
                <a:cs typeface="Arial"/>
              </a:rPr>
              <a:t>leçon</a:t>
            </a:r>
            <a:r>
              <a:rPr lang="en-US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fr-FR" sz="1400" b="1" spc="5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2680"/>
            <a:r>
              <a:rPr lang="ru-RU" sz="1400" b="1" spc="5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fr-FR" sz="1600" b="1" dirty="0" smtClean="0">
                <a:solidFill>
                  <a:srgbClr val="373435"/>
                </a:solidFill>
                <a:latin typeface="Arial"/>
                <a:cs typeface="Arial"/>
              </a:rPr>
              <a:t>«La  Constitution de la V ème République»</a:t>
            </a:r>
          </a:p>
          <a:p>
            <a:pPr marL="18391">
              <a:lnSpc>
                <a:spcPts val="1947"/>
              </a:lnSpc>
              <a:spcBef>
                <a:spcPts val="110"/>
              </a:spcBef>
            </a:pPr>
            <a:endParaRPr sz="26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8419" y="1334292"/>
            <a:ext cx="1807895" cy="186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5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4" y="0"/>
            <a:ext cx="5665806" cy="518529"/>
          </a:xfrm>
        </p:spPr>
        <p:txBody>
          <a:bodyPr>
            <a:normAutofit fontScale="90000"/>
          </a:bodyPr>
          <a:lstStyle/>
          <a:p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passé composé et l’imparfait sont les temps du passé</a:t>
            </a:r>
            <a:r>
              <a:rPr lang="fr-F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65081" y="745220"/>
            <a:ext cx="5500726" cy="276999"/>
          </a:xfrm>
        </p:spPr>
        <p:txBody>
          <a:bodyPr/>
          <a:lstStyle/>
          <a:p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mais ils présentent l’action d’un point de vue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différent.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5081" y="707203"/>
          <a:ext cx="5429288" cy="190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2714644"/>
              </a:tblGrid>
              <a:tr h="344547">
                <a:tc>
                  <a:txBody>
                    <a:bodyPr/>
                    <a:lstStyle/>
                    <a:p>
                      <a:pPr algn="ctr"/>
                      <a:endParaRPr lang="fr-FR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Formation du passé composé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196" marR="43196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fr-FR" sz="1000" dirty="0" smtClean="0">
                          <a:latin typeface="Arial" pitchFamily="34" charset="0"/>
                          <a:cs typeface="Arial" pitchFamily="34" charset="0"/>
                        </a:rPr>
                        <a:t>Formation de l’imparfait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196" marR="43196" marT="21601" marB="21601"/>
                </a:tc>
              </a:tr>
              <a:tr h="1554122">
                <a:tc>
                  <a:txBody>
                    <a:bodyPr/>
                    <a:lstStyle/>
                    <a:p>
                      <a:pPr algn="l"/>
                      <a:endParaRPr lang="fr-FR" sz="14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Passé composé=</a:t>
                      </a:r>
                    </a:p>
                    <a:p>
                      <a:pPr algn="l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Auxiliaire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avoir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+participe passé du verbe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Auxiliaire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être+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participe passé du verbe</a:t>
                      </a:r>
                    </a:p>
                    <a:p>
                      <a:pPr algn="l"/>
                      <a:endParaRPr lang="ru-RU" sz="14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196" marR="43196" marT="21601" marB="21601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14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fr-FR" sz="14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Imparfait=Radical du verbe à</a:t>
                      </a: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la 1 ère personne du pluriel ( nous) +terminaisons de l’ imparfait: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ais        -ions</a:t>
                      </a:r>
                    </a:p>
                    <a:p>
                      <a:pPr algn="l">
                        <a:buFontTx/>
                        <a:buNone/>
                      </a:pP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-ais       - iez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ait        - aient</a:t>
                      </a:r>
                    </a:p>
                  </a:txBody>
                  <a:tcPr marL="43196" marR="43196" marT="21601" marB="21601"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 smtClean="0"/>
              <a:t>Le verbe « demander »  ( I e groupe</a:t>
            </a:r>
            <a:r>
              <a:rPr lang="fr-FR" sz="2400" dirty="0" smtClean="0"/>
              <a:t>)</a:t>
            </a:r>
            <a:endParaRPr lang="ru-RU" sz="24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5081" y="762788"/>
          <a:ext cx="535785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25"/>
                <a:gridCol w="2678925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Passé composé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Imparfait 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10293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J’ai demandé</a:t>
                      </a: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 as demandé</a:t>
                      </a: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Il,elle a demandé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 avons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demandé</a:t>
                      </a: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 avez demandé</a:t>
                      </a:r>
                    </a:p>
                    <a:p>
                      <a:pPr algn="l"/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Ils, 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elles ont demandé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demandais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demandais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demandait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algn="l"/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demandions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pPr algn="l"/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demandiez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demandaient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verbe « finir »  ( II e groupe)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</p:nvPr>
        </p:nvGraphicFramePr>
        <p:xfrm>
          <a:off x="93663" y="744538"/>
          <a:ext cx="5572126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63"/>
                <a:gridCol w="2786063"/>
              </a:tblGrid>
              <a:tr h="518316"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Passé composé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Imparfait 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6421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J’ai fini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 as fini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Il,elle a  fini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 avons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fini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 avez fini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Ils,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elles ont fini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finissais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finissais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finissait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finissions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finissiez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finissaient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verbe « aller »  ( III e groupe)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</p:nvPr>
        </p:nvGraphicFramePr>
        <p:xfrm>
          <a:off x="165100" y="529442"/>
          <a:ext cx="542925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25"/>
                <a:gridCol w="2714625"/>
              </a:tblGrid>
              <a:tr h="558897"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Passé composé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Imparfait 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41433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Je suis allé(e)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 es allé(e)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Il,elle est allé(e)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 sommes allés(es)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 êtes allés(es)</a:t>
                      </a:r>
                    </a:p>
                    <a:p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Ils,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elles sont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allés(es)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J’allais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</a:t>
                      </a:r>
                    </a:p>
                    <a:p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allais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allait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allions</a:t>
                      </a:r>
                      <a:endParaRPr lang="en-US" sz="18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alliez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allaient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verbe « avoir »  ( III e groupe)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3"/>
          </p:nvPr>
        </p:nvGraphicFramePr>
        <p:xfrm>
          <a:off x="165081" y="744538"/>
          <a:ext cx="550070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354"/>
                <a:gridCol w="275035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Passé composé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Arial" pitchFamily="34" charset="0"/>
                          <a:cs typeface="Arial" pitchFamily="34" charset="0"/>
                        </a:rPr>
                        <a:t>Imparfait  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 ’ai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eu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 as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eu</a:t>
                      </a:r>
                      <a:endParaRPr lang="fr-FR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Il,elle   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 avons 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 avez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eu</a:t>
                      </a:r>
                    </a:p>
                    <a:p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Ils,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elles ont eu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J’avais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Tu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avais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avait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avions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Vous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aviez</a:t>
                      </a:r>
                      <a:endParaRPr lang="en-US" sz="1600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Ils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elles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avaient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Observez</a:t>
            </a:r>
            <a:r>
              <a:rPr lang="en-US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28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reflichissez</a:t>
            </a:r>
            <a:r>
              <a:rPr lang="en-US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7437" y="619912"/>
            <a:ext cx="5306932" cy="2462213"/>
          </a:xfrm>
        </p:spPr>
        <p:txBody>
          <a:bodyPr/>
          <a:lstStyle/>
          <a:p>
            <a:r>
              <a:rPr lang="fr-F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1792 , des armées étrangères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ont attaqué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France révolutionnaire. Un soir, un jeune officier en garnison à Strasbourg, Rouget de Lisle, 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composé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 chant patriotique pour entraîner ses soldats.  </a:t>
            </a:r>
            <a:b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 mois de juillet de la même année, une troupe de volontaires marseillais 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 arrivé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à Paris en chantant ce chant de guerre. Les parisiens l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’ont appelé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aussitôt ‘’La Marseillaise’’. Ce nom lui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 resté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mais ce n’est qu’en 1880, sous la III ème République, que ‘’La Marseillaise’’ </a:t>
            </a: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 devenue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l’hymne natinal français.</a:t>
            </a: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Règle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7438" y="745220"/>
            <a:ext cx="5184576" cy="2492990"/>
          </a:xfrm>
        </p:spPr>
        <p:txBody>
          <a:bodyPr/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Quand je veux raconter des événements passés, j’utilise: 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passé composé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pour présenter des actions passées, accomplies, ponctuelles ou d’une durées délimitées;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l’imparfait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pour présenter des actions passées qui durent ou qui se répètent. C’est l’imparfait  de répétion ou d’habitude.</a:t>
            </a:r>
          </a:p>
          <a:p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43" y="48408"/>
            <a:ext cx="5572163" cy="470121"/>
          </a:xfrm>
        </p:spPr>
        <p:txBody>
          <a:bodyPr>
            <a:normAutofit/>
          </a:bodyPr>
          <a:lstStyle/>
          <a:p>
            <a:r>
              <a:rPr lang="fr-FR" sz="2000" dirty="0" smtClean="0"/>
              <a:t>Utilisez le passé composé ou l’imparfait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65081" y="518529"/>
            <a:ext cx="5306397" cy="2632259"/>
          </a:xfrm>
        </p:spPr>
        <p:txBody>
          <a:bodyPr/>
          <a:lstStyle/>
          <a:p>
            <a:pPr algn="ctr"/>
            <a:endParaRPr lang="fr-F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fonction de la durée des actions passées:</a:t>
            </a:r>
          </a:p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 mère de Pascaline  (raconter) l’histoire de la « Marseillaise » à ses amis.</a:t>
            </a:r>
          </a:p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ce moment -là la mère d’Olim ( entrer). </a:t>
            </a:r>
          </a:p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Son fils (écouter)la musique.</a:t>
            </a:r>
          </a:p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1 heures , ils (être) tous les trois à la mairie de Rueil-        Malmaison et à midi, ils (partir) au musée de la monnaie</a:t>
            </a:r>
          </a:p>
          <a:p>
            <a:pPr>
              <a:buNone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à Paris. 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/>
              <a:t>Mettez ces phrases à l’imparfait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6519" y="745220"/>
            <a:ext cx="5234959" cy="2080570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Autrefois, dans la Grèce ancienne (exister) l’esclavage.     L’homme (naître) </a:t>
            </a:r>
            <a:r>
              <a:rPr lang="fr-FR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naissait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(mourir) </a:t>
            </a:r>
            <a:r>
              <a:rPr lang="fr-FR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mourait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esclave. Sauf si le Maître (décider) </a:t>
            </a:r>
            <a:r>
              <a:rPr lang="fr-FR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décidait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le rendre libre.</a:t>
            </a:r>
          </a:p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La Marseillaise, c’(être) </a:t>
            </a:r>
            <a:r>
              <a:rPr lang="fr-FR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était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le Chant de guerre pour l’armée du Rhin.</a:t>
            </a:r>
          </a:p>
          <a:p>
            <a:pPr>
              <a:buFont typeface="+mj-lt"/>
              <a:buAutoNum type="arabicParenR"/>
            </a:pP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C’(être)</a:t>
            </a:r>
            <a:r>
              <a:rPr lang="fr-FR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était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l’hiver. Il fait froid. Nous (être)</a:t>
            </a:r>
            <a:r>
              <a:rPr lang="fr-FR" sz="1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étions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seuls au bord de la mer.</a:t>
            </a:r>
          </a:p>
          <a:p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Devoir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31959" y="745220"/>
            <a:ext cx="4895533" cy="1354217"/>
          </a:xfrm>
        </p:spPr>
        <p:txBody>
          <a:bodyPr/>
          <a:lstStyle/>
          <a:p>
            <a:pPr algn="ctr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Activité 2  à la page 13</a:t>
            </a:r>
          </a:p>
          <a:p>
            <a:pPr algn="ctr">
              <a:buNone/>
            </a:pPr>
            <a:endParaRPr lang="fr-F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Lisez le texte. Mettez les verbes entre parenthèses aux temps convenables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3643" y="548474"/>
            <a:ext cx="557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C’est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la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Révolution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Française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de 1789 qui a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mis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fin à la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royauté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sous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le régime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monarchique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 le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souverain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exerçait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un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pouvoir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absolu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sur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“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ses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sujets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”. </a:t>
            </a:r>
          </a:p>
          <a:p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Depuis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1792, la France a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connu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15 Constitutions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différents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Depuis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le 4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octobre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1958, les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Français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vivent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sous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la Constitution de la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fr-FR" sz="1600" b="1" baseline="30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ème 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République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La France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actuelle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est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un pays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démocratique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c’est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-à-dire un pays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où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le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pouvoir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appartient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au </a:t>
            </a:r>
            <a:r>
              <a:rPr lang="en-US" sz="1600" b="1" dirty="0" err="1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peuple</a:t>
            </a:r>
            <a:r>
              <a:rPr lang="en-US" sz="16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fr-F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81" y="0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Arial" pitchFamily="34" charset="0"/>
                <a:cs typeface="Arial" pitchFamily="34" charset="0"/>
              </a:rPr>
              <a:t>Un peu d’histoire de la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France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666" y="-12773"/>
            <a:ext cx="5758784" cy="481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600"/>
          </a:p>
        </p:txBody>
      </p:sp>
      <p:sp>
        <p:nvSpPr>
          <p:cNvPr id="3" name="Прямоугольник 2"/>
          <p:cNvSpPr/>
          <p:nvPr/>
        </p:nvSpPr>
        <p:spPr>
          <a:xfrm>
            <a:off x="778919" y="699586"/>
            <a:ext cx="4260615" cy="1283034"/>
          </a:xfrm>
          <a:prstGeom prst="rect">
            <a:avLst/>
          </a:prstGeom>
        </p:spPr>
        <p:txBody>
          <a:bodyPr wrap="square" lIns="51426" tIns="25713" rIns="51426" bIns="2571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40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Qu’est-ce qu’est la Constitution?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932" y="641260"/>
          <a:ext cx="4304606" cy="810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606"/>
              </a:tblGrid>
              <a:tr h="8100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C’est une loi fondamentale qui organise la vie politique d’un pays, les rapports entre les trois différents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pouvoirs</a:t>
                      </a:r>
                      <a:r>
                        <a:rPr lang="fr-FR" sz="1100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57595" marR="57595" marT="21601" marB="21601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94936" y="1890053"/>
          <a:ext cx="4409610" cy="1262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870"/>
                <a:gridCol w="1469870"/>
                <a:gridCol w="1469870"/>
              </a:tblGrid>
              <a:tr h="742525">
                <a:tc>
                  <a:txBody>
                    <a:bodyPr/>
                    <a:lstStyle/>
                    <a:p>
                      <a:pPr algn="ctr"/>
                      <a:endParaRPr lang="fr-FR" sz="1050" dirty="0" smtClean="0"/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Pouvoir législative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qui élabore la loi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595" marR="5759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Pouvoir</a:t>
                      </a:r>
                      <a:r>
                        <a:rPr lang="fr-FR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exécutif qui les fait exécuter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595" marR="5759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Pouvoir judiciaire qui juge de leur application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7595" marR="57595" marT="21601" marB="21601"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5400000">
            <a:off x="1316092" y="1473811"/>
            <a:ext cx="337512" cy="359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480279" y="1670171"/>
            <a:ext cx="371263" cy="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22667" y="1485039"/>
            <a:ext cx="575945" cy="432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4792936" cy="274047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fr-F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Constitution est au-dessus des lois.</a:t>
            </a: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Constitution dit comment le pays doit être dirigé et administré. Elle proclame la souveraineté nationale et garantit les droits de l’homme et du citoyen.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5" name="Right Arrow 19">
            <a:extLst>
              <a:ext uri="{FF2B5EF4-FFF2-40B4-BE49-F238E27FC236}">
                <a16:creationId xmlns="" xmlns:a16="http://schemas.microsoft.com/office/drawing/2014/main" id="{2997D630-32D6-4842-8286-3F854FA37F31}"/>
              </a:ext>
            </a:extLst>
          </p:cNvPr>
          <p:cNvSpPr/>
          <p:nvPr/>
        </p:nvSpPr>
        <p:spPr>
          <a:xfrm>
            <a:off x="359445" y="2772172"/>
            <a:ext cx="5040560" cy="288032"/>
          </a:xfrm>
          <a:prstGeom prst="rightArrow">
            <a:avLst/>
          </a:pr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7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81" y="119846"/>
            <a:ext cx="5594369" cy="386260"/>
          </a:xfrm>
        </p:spPr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 Constitution définie  les fonctions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65081" y="745220"/>
            <a:ext cx="5306397" cy="2936188"/>
          </a:xfrm>
        </p:spPr>
        <p:txBody>
          <a:bodyPr/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 Président de la République</a:t>
            </a:r>
          </a:p>
          <a:p>
            <a:endParaRPr lang="fr-FR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 gouvernement</a:t>
            </a:r>
          </a:p>
          <a:p>
            <a:endParaRPr lang="fr-FR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 l’assemblée </a:t>
            </a:r>
          </a:p>
          <a:p>
            <a:endParaRPr lang="fr-FR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 déroulement des éléctions</a:t>
            </a:r>
          </a:p>
          <a:p>
            <a:endParaRPr lang="ru-RU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6" y="107955"/>
            <a:ext cx="4949139" cy="1032310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L’Assemblée nationale: </a:t>
            </a: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1800" dirty="0" smtClean="0">
                <a:solidFill>
                  <a:schemeClr val="tx2">
                    <a:lumMod val="75000"/>
                  </a:schemeClr>
                </a:solidFill>
              </a:rPr>
              <a:t> 577 députés qui font vivre la démocratie</a:t>
            </a:r>
            <a:endParaRPr sz="2047" dirty="0"/>
          </a:p>
        </p:txBody>
      </p:sp>
      <p:sp>
        <p:nvSpPr>
          <p:cNvPr id="72" name="Rectangle 46">
            <a:extLst>
              <a:ext uri="{FF2B5EF4-FFF2-40B4-BE49-F238E27FC236}">
                <a16:creationId xmlns="" xmlns:a16="http://schemas.microsoft.com/office/drawing/2014/main" id="{D244D6F9-488A-4AC5-8B72-01970E1C449E}"/>
              </a:ext>
            </a:extLst>
          </p:cNvPr>
          <p:cNvSpPr/>
          <p:nvPr/>
        </p:nvSpPr>
        <p:spPr>
          <a:xfrm>
            <a:off x="2514298" y="1219487"/>
            <a:ext cx="758129" cy="109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9000"/>
              </a:lnSpc>
            </a:pPr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5148" y="1405730"/>
            <a:ext cx="2245456" cy="129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77" y="1405730"/>
            <a:ext cx="2192325" cy="118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56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4507184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3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C’est le Conseil constitutionnel</a:t>
            </a:r>
            <a:endParaRPr sz="2047" dirty="0">
              <a:solidFill>
                <a:schemeClr val="tx1"/>
              </a:solidFill>
            </a:endParaRPr>
          </a:p>
        </p:txBody>
      </p:sp>
      <p:sp>
        <p:nvSpPr>
          <p:cNvPr id="9" name="Freeform 41">
            <a:extLst>
              <a:ext uri="{FF2B5EF4-FFF2-40B4-BE49-F238E27FC236}">
                <a16:creationId xmlns="" xmlns:a16="http://schemas.microsoft.com/office/drawing/2014/main" id="{5D088CEF-C253-4F6E-89A5-9076D49B244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4018" y="1977439"/>
            <a:ext cx="255766" cy="309937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47">
            <a:extLst>
              <a:ext uri="{FF2B5EF4-FFF2-40B4-BE49-F238E27FC236}">
                <a16:creationId xmlns="" xmlns:a16="http://schemas.microsoft.com/office/drawing/2014/main" id="{F69AF892-BA2F-4435-8550-1BDFCF2AFA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7278" y="751948"/>
            <a:ext cx="245369" cy="309937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33">
            <a:extLst>
              <a:ext uri="{FF2B5EF4-FFF2-40B4-BE49-F238E27FC236}">
                <a16:creationId xmlns="" xmlns:a16="http://schemas.microsoft.com/office/drawing/2014/main" id="{2ED9584C-3EE6-4711-A3A6-806050021CC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34173" y="1367541"/>
            <a:ext cx="319069" cy="309938"/>
          </a:xfrm>
          <a:custGeom>
            <a:avLst/>
            <a:gdLst>
              <a:gd name="T0" fmla="*/ 637 w 826"/>
              <a:gd name="T1" fmla="*/ 523 h 802"/>
              <a:gd name="T2" fmla="*/ 663 w 826"/>
              <a:gd name="T3" fmla="*/ 472 h 802"/>
              <a:gd name="T4" fmla="*/ 573 w 826"/>
              <a:gd name="T5" fmla="*/ 536 h 802"/>
              <a:gd name="T6" fmla="*/ 597 w 826"/>
              <a:gd name="T7" fmla="*/ 320 h 802"/>
              <a:gd name="T8" fmla="*/ 765 w 826"/>
              <a:gd name="T9" fmla="*/ 281 h 802"/>
              <a:gd name="T10" fmla="*/ 786 w 826"/>
              <a:gd name="T11" fmla="*/ 91 h 802"/>
              <a:gd name="T12" fmla="*/ 706 w 826"/>
              <a:gd name="T13" fmla="*/ 160 h 802"/>
              <a:gd name="T14" fmla="*/ 654 w 826"/>
              <a:gd name="T15" fmla="*/ 109 h 802"/>
              <a:gd name="T16" fmla="*/ 724 w 826"/>
              <a:gd name="T17" fmla="*/ 28 h 802"/>
              <a:gd name="T18" fmla="*/ 649 w 826"/>
              <a:gd name="T19" fmla="*/ 2 h 802"/>
              <a:gd name="T20" fmla="*/ 494 w 826"/>
              <a:gd name="T21" fmla="*/ 218 h 802"/>
              <a:gd name="T22" fmla="*/ 185 w 826"/>
              <a:gd name="T23" fmla="*/ 148 h 802"/>
              <a:gd name="T24" fmla="*/ 203 w 826"/>
              <a:gd name="T25" fmla="*/ 123 h 802"/>
              <a:gd name="T26" fmla="*/ 95 w 826"/>
              <a:gd name="T27" fmla="*/ 7 h 802"/>
              <a:gd name="T28" fmla="*/ 18 w 826"/>
              <a:gd name="T29" fmla="*/ 58 h 802"/>
              <a:gd name="T30" fmla="*/ 18 w 826"/>
              <a:gd name="T31" fmla="*/ 84 h 802"/>
              <a:gd name="T32" fmla="*/ 134 w 826"/>
              <a:gd name="T33" fmla="*/ 192 h 802"/>
              <a:gd name="T34" fmla="*/ 160 w 826"/>
              <a:gd name="T35" fmla="*/ 174 h 802"/>
              <a:gd name="T36" fmla="*/ 228 w 826"/>
              <a:gd name="T37" fmla="*/ 483 h 802"/>
              <a:gd name="T38" fmla="*/ 61 w 826"/>
              <a:gd name="T39" fmla="*/ 522 h 802"/>
              <a:gd name="T40" fmla="*/ 39 w 826"/>
              <a:gd name="T41" fmla="*/ 713 h 802"/>
              <a:gd name="T42" fmla="*/ 120 w 826"/>
              <a:gd name="T43" fmla="*/ 643 h 802"/>
              <a:gd name="T44" fmla="*/ 171 w 826"/>
              <a:gd name="T45" fmla="*/ 695 h 802"/>
              <a:gd name="T46" fmla="*/ 102 w 826"/>
              <a:gd name="T47" fmla="*/ 775 h 802"/>
              <a:gd name="T48" fmla="*/ 176 w 826"/>
              <a:gd name="T49" fmla="*/ 802 h 802"/>
              <a:gd name="T50" fmla="*/ 331 w 826"/>
              <a:gd name="T51" fmla="*/ 586 h 802"/>
              <a:gd name="T52" fmla="*/ 547 w 826"/>
              <a:gd name="T53" fmla="*/ 562 h 802"/>
              <a:gd name="T54" fmla="*/ 483 w 826"/>
              <a:gd name="T55" fmla="*/ 652 h 802"/>
              <a:gd name="T56" fmla="*/ 509 w 826"/>
              <a:gd name="T57" fmla="*/ 652 h 802"/>
              <a:gd name="T58" fmla="*/ 689 w 826"/>
              <a:gd name="T59" fmla="*/ 780 h 802"/>
              <a:gd name="T60" fmla="*/ 791 w 826"/>
              <a:gd name="T61" fmla="*/ 780 h 802"/>
              <a:gd name="T62" fmla="*/ 791 w 826"/>
              <a:gd name="T63" fmla="*/ 677 h 802"/>
              <a:gd name="T64" fmla="*/ 57 w 826"/>
              <a:gd name="T65" fmla="*/ 71 h 802"/>
              <a:gd name="T66" fmla="*/ 160 w 826"/>
              <a:gd name="T67" fmla="*/ 123 h 802"/>
              <a:gd name="T68" fmla="*/ 297 w 826"/>
              <a:gd name="T69" fmla="*/ 568 h 802"/>
              <a:gd name="T70" fmla="*/ 266 w 826"/>
              <a:gd name="T71" fmla="*/ 728 h 802"/>
              <a:gd name="T72" fmla="*/ 154 w 826"/>
              <a:gd name="T73" fmla="*/ 763 h 802"/>
              <a:gd name="T74" fmla="*/ 207 w 826"/>
              <a:gd name="T75" fmla="*/ 702 h 802"/>
              <a:gd name="T76" fmla="*/ 189 w 826"/>
              <a:gd name="T77" fmla="*/ 607 h 802"/>
              <a:gd name="T78" fmla="*/ 99 w 826"/>
              <a:gd name="T79" fmla="*/ 612 h 802"/>
              <a:gd name="T80" fmla="*/ 86 w 826"/>
              <a:gd name="T81" fmla="*/ 548 h 802"/>
              <a:gd name="T82" fmla="*/ 226 w 826"/>
              <a:gd name="T83" fmla="*/ 521 h 802"/>
              <a:gd name="T84" fmla="*/ 528 w 826"/>
              <a:gd name="T85" fmla="*/ 235 h 802"/>
              <a:gd name="T86" fmla="*/ 559 w 826"/>
              <a:gd name="T87" fmla="*/ 75 h 802"/>
              <a:gd name="T88" fmla="*/ 671 w 826"/>
              <a:gd name="T89" fmla="*/ 40 h 802"/>
              <a:gd name="T90" fmla="*/ 618 w 826"/>
              <a:gd name="T91" fmla="*/ 101 h 802"/>
              <a:gd name="T92" fmla="*/ 636 w 826"/>
              <a:gd name="T93" fmla="*/ 196 h 802"/>
              <a:gd name="T94" fmla="*/ 726 w 826"/>
              <a:gd name="T95" fmla="*/ 191 h 802"/>
              <a:gd name="T96" fmla="*/ 739 w 826"/>
              <a:gd name="T97" fmla="*/ 255 h 802"/>
              <a:gd name="T98" fmla="*/ 599 w 826"/>
              <a:gd name="T99" fmla="*/ 283 h 802"/>
              <a:gd name="T100" fmla="*/ 297 w 826"/>
              <a:gd name="T101" fmla="*/ 568 h 802"/>
              <a:gd name="T102" fmla="*/ 714 w 826"/>
              <a:gd name="T103" fmla="*/ 755 h 802"/>
              <a:gd name="T104" fmla="*/ 611 w 826"/>
              <a:gd name="T105" fmla="*/ 549 h 802"/>
              <a:gd name="T106" fmla="*/ 776 w 826"/>
              <a:gd name="T107" fmla="*/ 729 h 8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26" h="802">
                <a:moveTo>
                  <a:pt x="791" y="677"/>
                </a:moveTo>
                <a:cubicBezTo>
                  <a:pt x="637" y="523"/>
                  <a:pt x="637" y="523"/>
                  <a:pt x="637" y="523"/>
                </a:cubicBezTo>
                <a:cubicBezTo>
                  <a:pt x="663" y="498"/>
                  <a:pt x="663" y="498"/>
                  <a:pt x="663" y="498"/>
                </a:cubicBezTo>
                <a:cubicBezTo>
                  <a:pt x="670" y="490"/>
                  <a:pt x="670" y="479"/>
                  <a:pt x="663" y="472"/>
                </a:cubicBezTo>
                <a:cubicBezTo>
                  <a:pt x="656" y="465"/>
                  <a:pt x="644" y="465"/>
                  <a:pt x="637" y="472"/>
                </a:cubicBezTo>
                <a:cubicBezTo>
                  <a:pt x="573" y="536"/>
                  <a:pt x="573" y="536"/>
                  <a:pt x="573" y="536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597" y="320"/>
                  <a:pt x="597" y="320"/>
                  <a:pt x="597" y="320"/>
                </a:cubicBezTo>
                <a:cubicBezTo>
                  <a:pt x="614" y="326"/>
                  <a:pt x="631" y="329"/>
                  <a:pt x="649" y="329"/>
                </a:cubicBezTo>
                <a:cubicBezTo>
                  <a:pt x="693" y="329"/>
                  <a:pt x="734" y="312"/>
                  <a:pt x="765" y="281"/>
                </a:cubicBezTo>
                <a:cubicBezTo>
                  <a:pt x="812" y="234"/>
                  <a:pt x="826" y="163"/>
                  <a:pt x="800" y="102"/>
                </a:cubicBezTo>
                <a:cubicBezTo>
                  <a:pt x="797" y="96"/>
                  <a:pt x="792" y="92"/>
                  <a:pt x="786" y="91"/>
                </a:cubicBezTo>
                <a:cubicBezTo>
                  <a:pt x="780" y="90"/>
                  <a:pt x="774" y="92"/>
                  <a:pt x="770" y="96"/>
                </a:cubicBezTo>
                <a:cubicBezTo>
                  <a:pt x="706" y="160"/>
                  <a:pt x="706" y="160"/>
                  <a:pt x="706" y="160"/>
                </a:cubicBezTo>
                <a:cubicBezTo>
                  <a:pt x="654" y="160"/>
                  <a:pt x="654" y="160"/>
                  <a:pt x="654" y="160"/>
                </a:cubicBezTo>
                <a:cubicBezTo>
                  <a:pt x="654" y="109"/>
                  <a:pt x="654" y="109"/>
                  <a:pt x="654" y="109"/>
                </a:cubicBezTo>
                <a:cubicBezTo>
                  <a:pt x="719" y="44"/>
                  <a:pt x="719" y="44"/>
                  <a:pt x="719" y="44"/>
                </a:cubicBezTo>
                <a:cubicBezTo>
                  <a:pt x="723" y="40"/>
                  <a:pt x="725" y="34"/>
                  <a:pt x="724" y="28"/>
                </a:cubicBezTo>
                <a:cubicBezTo>
                  <a:pt x="722" y="22"/>
                  <a:pt x="718" y="17"/>
                  <a:pt x="713" y="15"/>
                </a:cubicBezTo>
                <a:cubicBezTo>
                  <a:pt x="692" y="6"/>
                  <a:pt x="671" y="2"/>
                  <a:pt x="649" y="2"/>
                </a:cubicBezTo>
                <a:cubicBezTo>
                  <a:pt x="605" y="2"/>
                  <a:pt x="564" y="19"/>
                  <a:pt x="533" y="50"/>
                </a:cubicBezTo>
                <a:cubicBezTo>
                  <a:pt x="489" y="94"/>
                  <a:pt x="474" y="159"/>
                  <a:pt x="494" y="218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185" y="148"/>
                  <a:pt x="185" y="148"/>
                  <a:pt x="185" y="148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2"/>
                  <a:pt x="203" y="128"/>
                  <a:pt x="203" y="123"/>
                </a:cubicBezTo>
                <a:cubicBezTo>
                  <a:pt x="203" y="118"/>
                  <a:pt x="201" y="113"/>
                  <a:pt x="198" y="110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0"/>
                  <a:pt x="77" y="0"/>
                  <a:pt x="70" y="7"/>
                </a:cubicBezTo>
                <a:cubicBezTo>
                  <a:pt x="18" y="58"/>
                  <a:pt x="18" y="58"/>
                  <a:pt x="18" y="58"/>
                </a:cubicBezTo>
                <a:cubicBezTo>
                  <a:pt x="15" y="62"/>
                  <a:pt x="13" y="66"/>
                  <a:pt x="13" y="71"/>
                </a:cubicBezTo>
                <a:cubicBezTo>
                  <a:pt x="13" y="76"/>
                  <a:pt x="15" y="81"/>
                  <a:pt x="18" y="84"/>
                </a:cubicBezTo>
                <a:cubicBezTo>
                  <a:pt x="121" y="187"/>
                  <a:pt x="121" y="187"/>
                  <a:pt x="121" y="187"/>
                </a:cubicBezTo>
                <a:cubicBezTo>
                  <a:pt x="124" y="191"/>
                  <a:pt x="129" y="192"/>
                  <a:pt x="134" y="192"/>
                </a:cubicBezTo>
                <a:cubicBezTo>
                  <a:pt x="138" y="192"/>
                  <a:pt x="143" y="191"/>
                  <a:pt x="147" y="187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348" y="363"/>
                  <a:pt x="348" y="363"/>
                  <a:pt x="348" y="363"/>
                </a:cubicBezTo>
                <a:cubicBezTo>
                  <a:pt x="228" y="483"/>
                  <a:pt x="228" y="483"/>
                  <a:pt x="228" y="483"/>
                </a:cubicBezTo>
                <a:cubicBezTo>
                  <a:pt x="212" y="477"/>
                  <a:pt x="194" y="475"/>
                  <a:pt x="176" y="475"/>
                </a:cubicBezTo>
                <a:cubicBezTo>
                  <a:pt x="133" y="475"/>
                  <a:pt x="91" y="492"/>
                  <a:pt x="61" y="522"/>
                </a:cubicBezTo>
                <a:cubicBezTo>
                  <a:pt x="13" y="570"/>
                  <a:pt x="0" y="640"/>
                  <a:pt x="26" y="702"/>
                </a:cubicBezTo>
                <a:cubicBezTo>
                  <a:pt x="28" y="707"/>
                  <a:pt x="33" y="711"/>
                  <a:pt x="39" y="713"/>
                </a:cubicBezTo>
                <a:cubicBezTo>
                  <a:pt x="45" y="714"/>
                  <a:pt x="51" y="712"/>
                  <a:pt x="55" y="708"/>
                </a:cubicBezTo>
                <a:cubicBezTo>
                  <a:pt x="120" y="643"/>
                  <a:pt x="120" y="643"/>
                  <a:pt x="120" y="643"/>
                </a:cubicBezTo>
                <a:cubicBezTo>
                  <a:pt x="171" y="643"/>
                  <a:pt x="171" y="643"/>
                  <a:pt x="171" y="643"/>
                </a:cubicBezTo>
                <a:cubicBezTo>
                  <a:pt x="171" y="695"/>
                  <a:pt x="171" y="695"/>
                  <a:pt x="171" y="695"/>
                </a:cubicBezTo>
                <a:cubicBezTo>
                  <a:pt x="107" y="759"/>
                  <a:pt x="107" y="759"/>
                  <a:pt x="107" y="759"/>
                </a:cubicBezTo>
                <a:cubicBezTo>
                  <a:pt x="102" y="763"/>
                  <a:pt x="101" y="769"/>
                  <a:pt x="102" y="775"/>
                </a:cubicBezTo>
                <a:cubicBezTo>
                  <a:pt x="103" y="781"/>
                  <a:pt x="107" y="786"/>
                  <a:pt x="113" y="789"/>
                </a:cubicBezTo>
                <a:cubicBezTo>
                  <a:pt x="133" y="797"/>
                  <a:pt x="154" y="802"/>
                  <a:pt x="176" y="802"/>
                </a:cubicBezTo>
                <a:cubicBezTo>
                  <a:pt x="220" y="802"/>
                  <a:pt x="261" y="785"/>
                  <a:pt x="292" y="754"/>
                </a:cubicBezTo>
                <a:cubicBezTo>
                  <a:pt x="336" y="709"/>
                  <a:pt x="351" y="645"/>
                  <a:pt x="331" y="586"/>
                </a:cubicBezTo>
                <a:cubicBezTo>
                  <a:pt x="451" y="466"/>
                  <a:pt x="451" y="466"/>
                  <a:pt x="451" y="466"/>
                </a:cubicBezTo>
                <a:cubicBezTo>
                  <a:pt x="547" y="562"/>
                  <a:pt x="547" y="562"/>
                  <a:pt x="547" y="562"/>
                </a:cubicBezTo>
                <a:cubicBezTo>
                  <a:pt x="483" y="626"/>
                  <a:pt x="483" y="626"/>
                  <a:pt x="483" y="626"/>
                </a:cubicBezTo>
                <a:cubicBezTo>
                  <a:pt x="476" y="633"/>
                  <a:pt x="476" y="645"/>
                  <a:pt x="483" y="652"/>
                </a:cubicBezTo>
                <a:cubicBezTo>
                  <a:pt x="486" y="655"/>
                  <a:pt x="491" y="657"/>
                  <a:pt x="496" y="657"/>
                </a:cubicBezTo>
                <a:cubicBezTo>
                  <a:pt x="500" y="657"/>
                  <a:pt x="505" y="655"/>
                  <a:pt x="509" y="652"/>
                </a:cubicBezTo>
                <a:cubicBezTo>
                  <a:pt x="534" y="626"/>
                  <a:pt x="534" y="626"/>
                  <a:pt x="534" y="626"/>
                </a:cubicBezTo>
                <a:cubicBezTo>
                  <a:pt x="689" y="780"/>
                  <a:pt x="689" y="780"/>
                  <a:pt x="689" y="780"/>
                </a:cubicBezTo>
                <a:cubicBezTo>
                  <a:pt x="702" y="794"/>
                  <a:pt x="721" y="802"/>
                  <a:pt x="740" y="802"/>
                </a:cubicBezTo>
                <a:cubicBezTo>
                  <a:pt x="759" y="802"/>
                  <a:pt x="778" y="794"/>
                  <a:pt x="791" y="780"/>
                </a:cubicBezTo>
                <a:cubicBezTo>
                  <a:pt x="805" y="767"/>
                  <a:pt x="813" y="748"/>
                  <a:pt x="813" y="729"/>
                </a:cubicBezTo>
                <a:cubicBezTo>
                  <a:pt x="813" y="709"/>
                  <a:pt x="805" y="691"/>
                  <a:pt x="791" y="677"/>
                </a:cubicBezTo>
                <a:close/>
                <a:moveTo>
                  <a:pt x="134" y="148"/>
                </a:moveTo>
                <a:cubicBezTo>
                  <a:pt x="57" y="71"/>
                  <a:pt x="57" y="71"/>
                  <a:pt x="57" y="71"/>
                </a:cubicBezTo>
                <a:cubicBezTo>
                  <a:pt x="82" y="46"/>
                  <a:pt x="82" y="46"/>
                  <a:pt x="82" y="46"/>
                </a:cubicBezTo>
                <a:cubicBezTo>
                  <a:pt x="160" y="123"/>
                  <a:pt x="160" y="123"/>
                  <a:pt x="160" y="123"/>
                </a:cubicBezTo>
                <a:lnTo>
                  <a:pt x="134" y="148"/>
                </a:lnTo>
                <a:close/>
                <a:moveTo>
                  <a:pt x="297" y="568"/>
                </a:moveTo>
                <a:cubicBezTo>
                  <a:pt x="292" y="574"/>
                  <a:pt x="291" y="582"/>
                  <a:pt x="293" y="588"/>
                </a:cubicBezTo>
                <a:cubicBezTo>
                  <a:pt x="314" y="636"/>
                  <a:pt x="303" y="691"/>
                  <a:pt x="266" y="728"/>
                </a:cubicBezTo>
                <a:cubicBezTo>
                  <a:pt x="242" y="752"/>
                  <a:pt x="210" y="765"/>
                  <a:pt x="176" y="765"/>
                </a:cubicBezTo>
                <a:cubicBezTo>
                  <a:pt x="169" y="765"/>
                  <a:pt x="161" y="765"/>
                  <a:pt x="154" y="763"/>
                </a:cubicBezTo>
                <a:cubicBezTo>
                  <a:pt x="202" y="715"/>
                  <a:pt x="202" y="715"/>
                  <a:pt x="202" y="715"/>
                </a:cubicBezTo>
                <a:cubicBezTo>
                  <a:pt x="205" y="712"/>
                  <a:pt x="207" y="707"/>
                  <a:pt x="207" y="702"/>
                </a:cubicBezTo>
                <a:cubicBezTo>
                  <a:pt x="207" y="625"/>
                  <a:pt x="207" y="625"/>
                  <a:pt x="207" y="625"/>
                </a:cubicBezTo>
                <a:cubicBezTo>
                  <a:pt x="207" y="615"/>
                  <a:pt x="199" y="607"/>
                  <a:pt x="189" y="607"/>
                </a:cubicBezTo>
                <a:cubicBezTo>
                  <a:pt x="112" y="607"/>
                  <a:pt x="112" y="607"/>
                  <a:pt x="112" y="607"/>
                </a:cubicBezTo>
                <a:cubicBezTo>
                  <a:pt x="107" y="607"/>
                  <a:pt x="103" y="609"/>
                  <a:pt x="99" y="612"/>
                </a:cubicBezTo>
                <a:cubicBezTo>
                  <a:pt x="51" y="661"/>
                  <a:pt x="51" y="661"/>
                  <a:pt x="51" y="661"/>
                </a:cubicBezTo>
                <a:cubicBezTo>
                  <a:pt x="44" y="620"/>
                  <a:pt x="56" y="578"/>
                  <a:pt x="86" y="548"/>
                </a:cubicBezTo>
                <a:cubicBezTo>
                  <a:pt x="110" y="524"/>
                  <a:pt x="142" y="511"/>
                  <a:pt x="176" y="511"/>
                </a:cubicBezTo>
                <a:cubicBezTo>
                  <a:pt x="193" y="511"/>
                  <a:pt x="210" y="514"/>
                  <a:pt x="226" y="521"/>
                </a:cubicBezTo>
                <a:cubicBezTo>
                  <a:pt x="233" y="524"/>
                  <a:pt x="241" y="522"/>
                  <a:pt x="246" y="517"/>
                </a:cubicBezTo>
                <a:cubicBezTo>
                  <a:pt x="528" y="235"/>
                  <a:pt x="528" y="235"/>
                  <a:pt x="528" y="235"/>
                </a:cubicBezTo>
                <a:cubicBezTo>
                  <a:pt x="533" y="230"/>
                  <a:pt x="535" y="222"/>
                  <a:pt x="532" y="215"/>
                </a:cubicBezTo>
                <a:cubicBezTo>
                  <a:pt x="512" y="167"/>
                  <a:pt x="522" y="112"/>
                  <a:pt x="559" y="75"/>
                </a:cubicBezTo>
                <a:cubicBezTo>
                  <a:pt x="583" y="51"/>
                  <a:pt x="615" y="38"/>
                  <a:pt x="649" y="38"/>
                </a:cubicBezTo>
                <a:cubicBezTo>
                  <a:pt x="657" y="38"/>
                  <a:pt x="664" y="39"/>
                  <a:pt x="671" y="40"/>
                </a:cubicBezTo>
                <a:cubicBezTo>
                  <a:pt x="623" y="88"/>
                  <a:pt x="623" y="88"/>
                  <a:pt x="623" y="88"/>
                </a:cubicBezTo>
                <a:cubicBezTo>
                  <a:pt x="620" y="92"/>
                  <a:pt x="618" y="96"/>
                  <a:pt x="618" y="101"/>
                </a:cubicBezTo>
                <a:cubicBezTo>
                  <a:pt x="618" y="178"/>
                  <a:pt x="618" y="178"/>
                  <a:pt x="618" y="178"/>
                </a:cubicBezTo>
                <a:cubicBezTo>
                  <a:pt x="618" y="188"/>
                  <a:pt x="626" y="196"/>
                  <a:pt x="636" y="196"/>
                </a:cubicBezTo>
                <a:cubicBezTo>
                  <a:pt x="713" y="196"/>
                  <a:pt x="713" y="196"/>
                  <a:pt x="713" y="196"/>
                </a:cubicBezTo>
                <a:cubicBezTo>
                  <a:pt x="718" y="196"/>
                  <a:pt x="723" y="195"/>
                  <a:pt x="726" y="191"/>
                </a:cubicBezTo>
                <a:cubicBezTo>
                  <a:pt x="774" y="143"/>
                  <a:pt x="774" y="143"/>
                  <a:pt x="774" y="143"/>
                </a:cubicBezTo>
                <a:cubicBezTo>
                  <a:pt x="782" y="183"/>
                  <a:pt x="769" y="225"/>
                  <a:pt x="739" y="255"/>
                </a:cubicBezTo>
                <a:cubicBezTo>
                  <a:pt x="715" y="279"/>
                  <a:pt x="683" y="293"/>
                  <a:pt x="649" y="293"/>
                </a:cubicBezTo>
                <a:cubicBezTo>
                  <a:pt x="632" y="293"/>
                  <a:pt x="615" y="289"/>
                  <a:pt x="599" y="283"/>
                </a:cubicBezTo>
                <a:cubicBezTo>
                  <a:pt x="593" y="280"/>
                  <a:pt x="585" y="281"/>
                  <a:pt x="579" y="286"/>
                </a:cubicBezTo>
                <a:lnTo>
                  <a:pt x="297" y="568"/>
                </a:lnTo>
                <a:close/>
                <a:moveTo>
                  <a:pt x="766" y="755"/>
                </a:moveTo>
                <a:cubicBezTo>
                  <a:pt x="752" y="768"/>
                  <a:pt x="728" y="768"/>
                  <a:pt x="714" y="755"/>
                </a:cubicBezTo>
                <a:cubicBezTo>
                  <a:pt x="560" y="600"/>
                  <a:pt x="560" y="600"/>
                  <a:pt x="560" y="600"/>
                </a:cubicBezTo>
                <a:cubicBezTo>
                  <a:pt x="611" y="549"/>
                  <a:pt x="611" y="549"/>
                  <a:pt x="611" y="549"/>
                </a:cubicBezTo>
                <a:cubicBezTo>
                  <a:pt x="766" y="703"/>
                  <a:pt x="766" y="703"/>
                  <a:pt x="766" y="703"/>
                </a:cubicBezTo>
                <a:cubicBezTo>
                  <a:pt x="773" y="710"/>
                  <a:pt x="776" y="719"/>
                  <a:pt x="776" y="729"/>
                </a:cubicBezTo>
                <a:cubicBezTo>
                  <a:pt x="776" y="739"/>
                  <a:pt x="773" y="748"/>
                  <a:pt x="766" y="7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1">
            <a:extLst>
              <a:ext uri="{FF2B5EF4-FFF2-40B4-BE49-F238E27FC236}">
                <a16:creationId xmlns="" xmlns:a16="http://schemas.microsoft.com/office/drawing/2014/main" id="{9ABCCB2B-6DB1-4F97-9A3A-EDEE44775B72}"/>
              </a:ext>
            </a:extLst>
          </p:cNvPr>
          <p:cNvSpPr>
            <a:spLocks noEditPoints="1"/>
          </p:cNvSpPr>
          <p:nvPr/>
        </p:nvSpPr>
        <p:spPr bwMode="auto">
          <a:xfrm>
            <a:off x="1037177" y="2587831"/>
            <a:ext cx="309486" cy="308949"/>
          </a:xfrm>
          <a:custGeom>
            <a:avLst/>
            <a:gdLst>
              <a:gd name="T0" fmla="*/ 350 w 800"/>
              <a:gd name="T1" fmla="*/ 639 h 798"/>
              <a:gd name="T2" fmla="*/ 270 w 800"/>
              <a:gd name="T3" fmla="*/ 719 h 798"/>
              <a:gd name="T4" fmla="*/ 350 w 800"/>
              <a:gd name="T5" fmla="*/ 798 h 798"/>
              <a:gd name="T6" fmla="*/ 430 w 800"/>
              <a:gd name="T7" fmla="*/ 719 h 798"/>
              <a:gd name="T8" fmla="*/ 350 w 800"/>
              <a:gd name="T9" fmla="*/ 639 h 798"/>
              <a:gd name="T10" fmla="*/ 350 w 800"/>
              <a:gd name="T11" fmla="*/ 763 h 798"/>
              <a:gd name="T12" fmla="*/ 306 w 800"/>
              <a:gd name="T13" fmla="*/ 719 h 798"/>
              <a:gd name="T14" fmla="*/ 350 w 800"/>
              <a:gd name="T15" fmla="*/ 674 h 798"/>
              <a:gd name="T16" fmla="*/ 394 w 800"/>
              <a:gd name="T17" fmla="*/ 719 h 798"/>
              <a:gd name="T18" fmla="*/ 350 w 800"/>
              <a:gd name="T19" fmla="*/ 763 h 798"/>
              <a:gd name="T20" fmla="*/ 600 w 800"/>
              <a:gd name="T21" fmla="*/ 639 h 798"/>
              <a:gd name="T22" fmla="*/ 520 w 800"/>
              <a:gd name="T23" fmla="*/ 719 h 798"/>
              <a:gd name="T24" fmla="*/ 600 w 800"/>
              <a:gd name="T25" fmla="*/ 798 h 798"/>
              <a:gd name="T26" fmla="*/ 680 w 800"/>
              <a:gd name="T27" fmla="*/ 719 h 798"/>
              <a:gd name="T28" fmla="*/ 600 w 800"/>
              <a:gd name="T29" fmla="*/ 639 h 798"/>
              <a:gd name="T30" fmla="*/ 600 w 800"/>
              <a:gd name="T31" fmla="*/ 763 h 798"/>
              <a:gd name="T32" fmla="*/ 556 w 800"/>
              <a:gd name="T33" fmla="*/ 719 h 798"/>
              <a:gd name="T34" fmla="*/ 600 w 800"/>
              <a:gd name="T35" fmla="*/ 674 h 798"/>
              <a:gd name="T36" fmla="*/ 645 w 800"/>
              <a:gd name="T37" fmla="*/ 719 h 798"/>
              <a:gd name="T38" fmla="*/ 600 w 800"/>
              <a:gd name="T39" fmla="*/ 763 h 798"/>
              <a:gd name="T40" fmla="*/ 796 w 800"/>
              <a:gd name="T41" fmla="*/ 202 h 798"/>
              <a:gd name="T42" fmla="*/ 782 w 800"/>
              <a:gd name="T43" fmla="*/ 195 h 798"/>
              <a:gd name="T44" fmla="*/ 182 w 800"/>
              <a:gd name="T45" fmla="*/ 195 h 798"/>
              <a:gd name="T46" fmla="*/ 132 w 800"/>
              <a:gd name="T47" fmla="*/ 13 h 798"/>
              <a:gd name="T48" fmla="*/ 132 w 800"/>
              <a:gd name="T49" fmla="*/ 12 h 798"/>
              <a:gd name="T50" fmla="*/ 130 w 800"/>
              <a:gd name="T51" fmla="*/ 8 h 798"/>
              <a:gd name="T52" fmla="*/ 128 w 800"/>
              <a:gd name="T53" fmla="*/ 6 h 798"/>
              <a:gd name="T54" fmla="*/ 126 w 800"/>
              <a:gd name="T55" fmla="*/ 3 h 798"/>
              <a:gd name="T56" fmla="*/ 123 w 800"/>
              <a:gd name="T57" fmla="*/ 2 h 798"/>
              <a:gd name="T58" fmla="*/ 120 w 800"/>
              <a:gd name="T59" fmla="*/ 0 h 798"/>
              <a:gd name="T60" fmla="*/ 116 w 800"/>
              <a:gd name="T61" fmla="*/ 0 h 798"/>
              <a:gd name="T62" fmla="*/ 115 w 800"/>
              <a:gd name="T63" fmla="*/ 0 h 798"/>
              <a:gd name="T64" fmla="*/ 17 w 800"/>
              <a:gd name="T65" fmla="*/ 0 h 798"/>
              <a:gd name="T66" fmla="*/ 0 w 800"/>
              <a:gd name="T67" fmla="*/ 17 h 798"/>
              <a:gd name="T68" fmla="*/ 17 w 800"/>
              <a:gd name="T69" fmla="*/ 35 h 798"/>
              <a:gd name="T70" fmla="*/ 102 w 800"/>
              <a:gd name="T71" fmla="*/ 35 h 798"/>
              <a:gd name="T72" fmla="*/ 151 w 800"/>
              <a:gd name="T73" fmla="*/ 217 h 798"/>
              <a:gd name="T74" fmla="*/ 240 w 800"/>
              <a:gd name="T75" fmla="*/ 576 h 798"/>
              <a:gd name="T76" fmla="*/ 257 w 800"/>
              <a:gd name="T77" fmla="*/ 590 h 798"/>
              <a:gd name="T78" fmla="*/ 693 w 800"/>
              <a:gd name="T79" fmla="*/ 590 h 798"/>
              <a:gd name="T80" fmla="*/ 710 w 800"/>
              <a:gd name="T81" fmla="*/ 576 h 798"/>
              <a:gd name="T82" fmla="*/ 799 w 800"/>
              <a:gd name="T83" fmla="*/ 217 h 798"/>
              <a:gd name="T84" fmla="*/ 796 w 800"/>
              <a:gd name="T85" fmla="*/ 202 h 798"/>
              <a:gd name="T86" fmla="*/ 679 w 800"/>
              <a:gd name="T87" fmla="*/ 554 h 798"/>
              <a:gd name="T88" fmla="*/ 271 w 800"/>
              <a:gd name="T89" fmla="*/ 554 h 798"/>
              <a:gd name="T90" fmla="*/ 191 w 800"/>
              <a:gd name="T91" fmla="*/ 230 h 798"/>
              <a:gd name="T92" fmla="*/ 759 w 800"/>
              <a:gd name="T93" fmla="*/ 230 h 798"/>
              <a:gd name="T94" fmla="*/ 679 w 800"/>
              <a:gd name="T95" fmla="*/ 55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00" h="798">
                <a:moveTo>
                  <a:pt x="350" y="639"/>
                </a:moveTo>
                <a:cubicBezTo>
                  <a:pt x="306" y="639"/>
                  <a:pt x="270" y="675"/>
                  <a:pt x="270" y="719"/>
                </a:cubicBezTo>
                <a:cubicBezTo>
                  <a:pt x="270" y="763"/>
                  <a:pt x="306" y="798"/>
                  <a:pt x="350" y="798"/>
                </a:cubicBezTo>
                <a:cubicBezTo>
                  <a:pt x="394" y="798"/>
                  <a:pt x="430" y="763"/>
                  <a:pt x="430" y="719"/>
                </a:cubicBezTo>
                <a:cubicBezTo>
                  <a:pt x="430" y="675"/>
                  <a:pt x="394" y="639"/>
                  <a:pt x="350" y="639"/>
                </a:cubicBezTo>
                <a:close/>
                <a:moveTo>
                  <a:pt x="350" y="763"/>
                </a:moveTo>
                <a:cubicBezTo>
                  <a:pt x="325" y="763"/>
                  <a:pt x="306" y="743"/>
                  <a:pt x="306" y="719"/>
                </a:cubicBezTo>
                <a:cubicBezTo>
                  <a:pt x="306" y="694"/>
                  <a:pt x="325" y="674"/>
                  <a:pt x="350" y="674"/>
                </a:cubicBezTo>
                <a:cubicBezTo>
                  <a:pt x="374" y="674"/>
                  <a:pt x="394" y="694"/>
                  <a:pt x="394" y="719"/>
                </a:cubicBezTo>
                <a:cubicBezTo>
                  <a:pt x="394" y="743"/>
                  <a:pt x="374" y="763"/>
                  <a:pt x="350" y="763"/>
                </a:cubicBezTo>
                <a:close/>
                <a:moveTo>
                  <a:pt x="600" y="639"/>
                </a:moveTo>
                <a:cubicBezTo>
                  <a:pt x="556" y="639"/>
                  <a:pt x="520" y="675"/>
                  <a:pt x="520" y="719"/>
                </a:cubicBezTo>
                <a:cubicBezTo>
                  <a:pt x="520" y="763"/>
                  <a:pt x="556" y="798"/>
                  <a:pt x="600" y="798"/>
                </a:cubicBezTo>
                <a:cubicBezTo>
                  <a:pt x="644" y="798"/>
                  <a:pt x="680" y="763"/>
                  <a:pt x="680" y="719"/>
                </a:cubicBezTo>
                <a:cubicBezTo>
                  <a:pt x="680" y="675"/>
                  <a:pt x="644" y="639"/>
                  <a:pt x="600" y="639"/>
                </a:cubicBezTo>
                <a:close/>
                <a:moveTo>
                  <a:pt x="600" y="763"/>
                </a:moveTo>
                <a:cubicBezTo>
                  <a:pt x="576" y="763"/>
                  <a:pt x="556" y="743"/>
                  <a:pt x="556" y="719"/>
                </a:cubicBezTo>
                <a:cubicBezTo>
                  <a:pt x="556" y="694"/>
                  <a:pt x="576" y="674"/>
                  <a:pt x="600" y="674"/>
                </a:cubicBezTo>
                <a:cubicBezTo>
                  <a:pt x="625" y="674"/>
                  <a:pt x="645" y="694"/>
                  <a:pt x="645" y="719"/>
                </a:cubicBezTo>
                <a:cubicBezTo>
                  <a:pt x="645" y="743"/>
                  <a:pt x="625" y="763"/>
                  <a:pt x="600" y="763"/>
                </a:cubicBezTo>
                <a:close/>
                <a:moveTo>
                  <a:pt x="796" y="202"/>
                </a:moveTo>
                <a:cubicBezTo>
                  <a:pt x="793" y="197"/>
                  <a:pt x="787" y="195"/>
                  <a:pt x="782" y="195"/>
                </a:cubicBezTo>
                <a:cubicBezTo>
                  <a:pt x="182" y="195"/>
                  <a:pt x="182" y="195"/>
                  <a:pt x="182" y="195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0"/>
                  <a:pt x="131" y="9"/>
                  <a:pt x="130" y="8"/>
                </a:cubicBezTo>
                <a:cubicBezTo>
                  <a:pt x="130" y="7"/>
                  <a:pt x="129" y="6"/>
                  <a:pt x="128" y="6"/>
                </a:cubicBezTo>
                <a:cubicBezTo>
                  <a:pt x="128" y="5"/>
                  <a:pt x="127" y="4"/>
                  <a:pt x="126" y="3"/>
                </a:cubicBezTo>
                <a:cubicBezTo>
                  <a:pt x="125" y="3"/>
                  <a:pt x="124" y="2"/>
                  <a:pt x="123" y="2"/>
                </a:cubicBezTo>
                <a:cubicBezTo>
                  <a:pt x="122" y="1"/>
                  <a:pt x="121" y="1"/>
                  <a:pt x="120" y="0"/>
                </a:cubicBezTo>
                <a:cubicBezTo>
                  <a:pt x="119" y="0"/>
                  <a:pt x="118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27"/>
                  <a:pt x="8" y="35"/>
                  <a:pt x="17" y="35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240" y="576"/>
                  <a:pt x="240" y="576"/>
                  <a:pt x="240" y="576"/>
                </a:cubicBezTo>
                <a:cubicBezTo>
                  <a:pt x="242" y="584"/>
                  <a:pt x="249" y="590"/>
                  <a:pt x="257" y="590"/>
                </a:cubicBezTo>
                <a:cubicBezTo>
                  <a:pt x="693" y="590"/>
                  <a:pt x="693" y="590"/>
                  <a:pt x="693" y="590"/>
                </a:cubicBezTo>
                <a:cubicBezTo>
                  <a:pt x="701" y="590"/>
                  <a:pt x="708" y="584"/>
                  <a:pt x="710" y="576"/>
                </a:cubicBezTo>
                <a:cubicBezTo>
                  <a:pt x="799" y="217"/>
                  <a:pt x="799" y="217"/>
                  <a:pt x="799" y="217"/>
                </a:cubicBezTo>
                <a:cubicBezTo>
                  <a:pt x="800" y="212"/>
                  <a:pt x="799" y="206"/>
                  <a:pt x="796" y="202"/>
                </a:cubicBezTo>
                <a:close/>
                <a:moveTo>
                  <a:pt x="679" y="554"/>
                </a:moveTo>
                <a:cubicBezTo>
                  <a:pt x="271" y="554"/>
                  <a:pt x="271" y="554"/>
                  <a:pt x="271" y="554"/>
                </a:cubicBezTo>
                <a:cubicBezTo>
                  <a:pt x="191" y="230"/>
                  <a:pt x="191" y="230"/>
                  <a:pt x="191" y="230"/>
                </a:cubicBezTo>
                <a:cubicBezTo>
                  <a:pt x="759" y="230"/>
                  <a:pt x="759" y="230"/>
                  <a:pt x="759" y="230"/>
                </a:cubicBezTo>
                <a:lnTo>
                  <a:pt x="679" y="5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="" xmlns:a16="http://schemas.microsoft.com/office/drawing/2014/main" id="{E95D9141-5ABF-44CA-9DBB-1A3E713D1A3D}"/>
              </a:ext>
            </a:extLst>
          </p:cNvPr>
          <p:cNvSpPr/>
          <p:nvPr/>
        </p:nvSpPr>
        <p:spPr>
          <a:xfrm>
            <a:off x="3112316" y="1339209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/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="" xmlns:a16="http://schemas.microsoft.com/office/drawing/2014/main" id="{78A29CFB-C9CE-40AF-9728-B69DEE2B52BD}"/>
              </a:ext>
            </a:extLst>
          </p:cNvPr>
          <p:cNvSpPr/>
          <p:nvPr/>
        </p:nvSpPr>
        <p:spPr>
          <a:xfrm>
            <a:off x="3458229" y="1951770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/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</p:txBody>
      </p:sp>
      <p:sp>
        <p:nvSpPr>
          <p:cNvPr id="15" name="Rectangle 25">
            <a:extLst>
              <a:ext uri="{FF2B5EF4-FFF2-40B4-BE49-F238E27FC236}">
                <a16:creationId xmlns="" xmlns:a16="http://schemas.microsoft.com/office/drawing/2014/main" id="{D60430BD-2A06-4ADF-B059-9C07635DD8E3}"/>
              </a:ext>
            </a:extLst>
          </p:cNvPr>
          <p:cNvSpPr/>
          <p:nvPr/>
        </p:nvSpPr>
        <p:spPr>
          <a:xfrm>
            <a:off x="4141010" y="2564334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/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  <p:sp>
        <p:nvSpPr>
          <p:cNvPr id="16" name="Rectangle 26">
            <a:extLst>
              <a:ext uri="{FF2B5EF4-FFF2-40B4-BE49-F238E27FC236}">
                <a16:creationId xmlns="" xmlns:a16="http://schemas.microsoft.com/office/drawing/2014/main" id="{AC58152B-3734-4489-9B87-625B98250DFB}"/>
              </a:ext>
            </a:extLst>
          </p:cNvPr>
          <p:cNvSpPr/>
          <p:nvPr/>
        </p:nvSpPr>
        <p:spPr>
          <a:xfrm>
            <a:off x="2415648" y="734285"/>
            <a:ext cx="942023" cy="3636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172784" rtlCol="0" anchor="ctr">
            <a:spAutoFit/>
          </a:bodyPr>
          <a:lstStyle/>
          <a:p>
            <a:pPr algn="r"/>
            <a:r>
              <a:rPr lang="en-US" sz="176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="" xmlns:a16="http://schemas.microsoft.com/office/drawing/2014/main" id="{B023F572-0592-4164-A3B1-BAD7A8BB8EED}"/>
              </a:ext>
            </a:extLst>
          </p:cNvPr>
          <p:cNvSpPr/>
          <p:nvPr/>
        </p:nvSpPr>
        <p:spPr>
          <a:xfrm>
            <a:off x="1475569" y="762341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8" name="Rectangle 28">
            <a:extLst>
              <a:ext uri="{FF2B5EF4-FFF2-40B4-BE49-F238E27FC236}">
                <a16:creationId xmlns="" xmlns:a16="http://schemas.microsoft.com/office/drawing/2014/main" id="{6273297A-8B0D-4E23-A89A-3F6D210E3368}"/>
              </a:ext>
            </a:extLst>
          </p:cNvPr>
          <p:cNvSpPr/>
          <p:nvPr/>
        </p:nvSpPr>
        <p:spPr>
          <a:xfrm>
            <a:off x="1475569" y="1370472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9" name="Rectangle 29">
            <a:extLst>
              <a:ext uri="{FF2B5EF4-FFF2-40B4-BE49-F238E27FC236}">
                <a16:creationId xmlns="" xmlns:a16="http://schemas.microsoft.com/office/drawing/2014/main" id="{9DD78122-0DC1-430D-B6B9-A6A26C205750}"/>
              </a:ext>
            </a:extLst>
          </p:cNvPr>
          <p:cNvSpPr/>
          <p:nvPr/>
        </p:nvSpPr>
        <p:spPr>
          <a:xfrm>
            <a:off x="1475569" y="1984299"/>
            <a:ext cx="1444765" cy="31515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00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>
              <a:lnSpc>
                <a:spcPct val="85000"/>
              </a:lnSpc>
            </a:pPr>
            <a:r>
              <a:rPr lang="en-US" sz="69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081" y="687172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qui est le gardien de la Constitutoin. Il est composé de 9 membres dont le mandat est de 9 ans non renouvenables. 3 de ses membres sont nommés par le Président de la République, 3 par le président de l’Assemblée nationale, 3 par le présedent de Sénat.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C’est le Conseil constitutionnel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47837" y="719705"/>
            <a:ext cx="5417969" cy="1384995"/>
          </a:xfrm>
        </p:spPr>
        <p:txBody>
          <a:bodyPr/>
          <a:lstStyle/>
          <a:p>
            <a:r>
              <a:rPr lang="fr-FR" sz="1800" dirty="0" smtClean="0">
                <a:solidFill>
                  <a:srgbClr val="000000"/>
                </a:solidFill>
              </a:rPr>
              <a:t>Le Conseil Constitutionnel a une double mission, il contrôle le déroulement  régulier des élections, vérifie si une loi ou un traité  est conforme à la Constitution. C’est l’Etat de droit que garantit le Conseil constitutionnel.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2953" y="1834358"/>
            <a:ext cx="193285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107955"/>
            <a:ext cx="4221432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fr-FR" sz="2400" dirty="0" smtClean="0">
                <a:solidFill>
                  <a:schemeClr val="tx1"/>
                </a:solidFill>
              </a:rPr>
              <a:t>     Lisez et retenez!</a:t>
            </a:r>
            <a:endParaRPr sz="2047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886B989-23A4-4136-8CF3-5AB0701CE667}"/>
              </a:ext>
            </a:extLst>
          </p:cNvPr>
          <p:cNvSpPr txBox="1"/>
          <p:nvPr/>
        </p:nvSpPr>
        <p:spPr>
          <a:xfrm>
            <a:off x="344622" y="969226"/>
            <a:ext cx="1026127" cy="19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93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endParaRPr lang="en-US" sz="69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6519" y="493934"/>
            <a:ext cx="53578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 loi 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 un ensemble des règles qui  définit les droits et les devoirs de chaque citoyen. La  loi doit être respectée par tous.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droit 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 un ensemble des règles connues, d’institutions relatives au pouvoir politique.</a:t>
            </a:r>
          </a:p>
          <a:p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 devoir </a:t>
            </a:r>
            <a:r>
              <a:rPr lang="fr-F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 ce à quoi on est obligé par la loi, la morale.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151416</TotalTime>
  <Words>759</Words>
  <Application>Microsoft Office PowerPoint</Application>
  <PresentationFormat>Произвольный</PresentationFormat>
  <Paragraphs>146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Français </vt:lpstr>
      <vt:lpstr>Презентация PowerPoint</vt:lpstr>
      <vt:lpstr> Qu’est-ce qu’est la Constitution?  </vt:lpstr>
      <vt:lpstr>La Constitution est au-dessus des lois. La Constitution dit comment le pays doit être dirigé et administré. Elle proclame la souveraineté nationale et garantit les droits de l’homme et du citoyen.</vt:lpstr>
      <vt:lpstr>La Constitution définie  les fonctions</vt:lpstr>
      <vt:lpstr>L’Assemblée nationale:    577 députés qui font vivre la démocratie</vt:lpstr>
      <vt:lpstr>C’est le Conseil constitutionnel</vt:lpstr>
      <vt:lpstr>C’est le Conseil constitutionnel</vt:lpstr>
      <vt:lpstr>     Lisez et retenez!</vt:lpstr>
      <vt:lpstr>  Le passé composé et l’imparfait sont les temps du passé,  </vt:lpstr>
      <vt:lpstr>Le verbe « demander »  ( I e groupe)</vt:lpstr>
      <vt:lpstr>Le verbe « finir »  ( II e groupe)</vt:lpstr>
      <vt:lpstr>Le verbe « aller »  ( III e groupe)</vt:lpstr>
      <vt:lpstr>Le verbe « avoir »  ( III e groupe)</vt:lpstr>
      <vt:lpstr>Observez et reflichissez!</vt:lpstr>
      <vt:lpstr>Règle</vt:lpstr>
      <vt:lpstr>Utilisez le passé composé ou l’imparfait</vt:lpstr>
      <vt:lpstr>Mettez ces phrases à l’imparfait</vt:lpstr>
      <vt:lpstr>Devoir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1521</cp:revision>
  <dcterms:created xsi:type="dcterms:W3CDTF">2014-10-08T23:03:32Z</dcterms:created>
  <dcterms:modified xsi:type="dcterms:W3CDTF">2020-09-08T18:01:18Z</dcterms:modified>
</cp:coreProperties>
</file>