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40"/>
  </p:notesMasterIdLst>
  <p:sldIdLst>
    <p:sldId id="1356" r:id="rId11"/>
    <p:sldId id="1402" r:id="rId12"/>
    <p:sldId id="1483" r:id="rId13"/>
    <p:sldId id="1482" r:id="rId14"/>
    <p:sldId id="1484" r:id="rId15"/>
    <p:sldId id="1485" r:id="rId16"/>
    <p:sldId id="1481" r:id="rId17"/>
    <p:sldId id="1478" r:id="rId18"/>
    <p:sldId id="1487" r:id="rId19"/>
    <p:sldId id="1486" r:id="rId20"/>
    <p:sldId id="1495" r:id="rId21"/>
    <p:sldId id="1479" r:id="rId22"/>
    <p:sldId id="1488" r:id="rId23"/>
    <p:sldId id="1489" r:id="rId24"/>
    <p:sldId id="1490" r:id="rId25"/>
    <p:sldId id="1496" r:id="rId26"/>
    <p:sldId id="1497" r:id="rId27"/>
    <p:sldId id="1498" r:id="rId28"/>
    <p:sldId id="1499" r:id="rId29"/>
    <p:sldId id="1493" r:id="rId30"/>
    <p:sldId id="1494" r:id="rId31"/>
    <p:sldId id="1500" r:id="rId32"/>
    <p:sldId id="1501" r:id="rId33"/>
    <p:sldId id="1502" r:id="rId34"/>
    <p:sldId id="1503" r:id="rId35"/>
    <p:sldId id="1506" r:id="rId36"/>
    <p:sldId id="1505" r:id="rId37"/>
    <p:sldId id="1504" r:id="rId38"/>
    <p:sldId id="1404" r:id="rId39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83"/>
            <p14:sldId id="1482"/>
            <p14:sldId id="1484"/>
            <p14:sldId id="1485"/>
            <p14:sldId id="1481"/>
            <p14:sldId id="1478"/>
            <p14:sldId id="1487"/>
            <p14:sldId id="1486"/>
            <p14:sldId id="1495"/>
            <p14:sldId id="1479"/>
            <p14:sldId id="1488"/>
            <p14:sldId id="1489"/>
            <p14:sldId id="1490"/>
            <p14:sldId id="1496"/>
            <p14:sldId id="1497"/>
            <p14:sldId id="1498"/>
            <p14:sldId id="1499"/>
            <p14:sldId id="1493"/>
            <p14:sldId id="1494"/>
            <p14:sldId id="1500"/>
            <p14:sldId id="1501"/>
            <p14:sldId id="1502"/>
            <p14:sldId id="1503"/>
            <p14:sldId id="1506"/>
            <p14:sldId id="1505"/>
            <p14:sldId id="1504"/>
            <p14:sldId id="140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0000"/>
    <a:srgbClr val="DDDDDD"/>
    <a:srgbClr val="B2B2B2"/>
    <a:srgbClr val="FFFFFF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94" d="100"/>
          <a:sy n="94" d="100"/>
        </p:scale>
        <p:origin x="-396" y="-102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2133601" cy="273844"/>
          </a:xfrm>
          <a:prstGeom prst="rect">
            <a:avLst/>
          </a:prstGeom>
        </p:spPr>
        <p:txBody>
          <a:bodyPr lIns="81639" tIns="40819" rIns="81639" bIns="40819"/>
          <a:lstStyle/>
          <a:p>
            <a:fld id="{E1D3385D-1FD3-4774-A22D-16C39BC2799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81639" tIns="40819" rIns="81639" bIns="40819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1" cy="273844"/>
          </a:xfrm>
          <a:prstGeom prst="rect">
            <a:avLst/>
          </a:prstGeom>
        </p:spPr>
        <p:txBody>
          <a:bodyPr lIns="81639" tIns="40819" rIns="81639" bIns="40819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www.linkedin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hyperlink" Target="https://twitter.com/" TargetMode="Externa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7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  <p:sldLayoutId id="2147484370" r:id="rId6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7.gif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22839" y="-36558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/>
          </p:cNvSpPr>
          <p:nvPr/>
        </p:nvSpPr>
        <p:spPr>
          <a:xfrm>
            <a:off x="2257302" y="348917"/>
            <a:ext cx="3789140" cy="852744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defTabSz="914298">
              <a:spcBef>
                <a:spcPts val="181"/>
              </a:spcBef>
              <a:defRPr/>
            </a:pPr>
            <a:r>
              <a:rPr lang="en-US" sz="5400" b="1" kern="800" spc="8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Français</a:t>
            </a:r>
            <a:endParaRPr lang="en-US" sz="5400" b="1" kern="800" spc="-4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48625" y="1873201"/>
            <a:ext cx="7411034" cy="1527901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0131">
              <a:spcAft>
                <a:spcPts val="1905"/>
              </a:spcAft>
            </a:pPr>
            <a:r>
              <a:rPr lang="en-US" sz="3800" spc="8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Thème</a:t>
            </a:r>
            <a:r>
              <a:rPr lang="en-US" sz="3800" spc="8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la </a:t>
            </a:r>
            <a:r>
              <a:rPr lang="en-US" sz="3800" spc="8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leçon</a:t>
            </a:r>
            <a:r>
              <a:rPr lang="en-US" sz="3800" spc="8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0131">
              <a:spcAft>
                <a:spcPts val="1905"/>
              </a:spcAft>
            </a:pPr>
            <a:r>
              <a:rPr lang="en-US" sz="3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L’INDUSTRIE</a:t>
            </a:r>
            <a:r>
              <a:rPr lang="en-US" sz="4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OUZBEKE</a:t>
            </a:r>
            <a:endParaRPr lang="en-US" sz="3800" spc="8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8164" y="-36558"/>
            <a:ext cx="1706768" cy="17065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bject 6"/>
          <p:cNvSpPr/>
          <p:nvPr/>
        </p:nvSpPr>
        <p:spPr>
          <a:xfrm>
            <a:off x="456351" y="1887293"/>
            <a:ext cx="545820" cy="137024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/>
          <p:cNvSpPr/>
          <p:nvPr/>
        </p:nvSpPr>
        <p:spPr>
          <a:xfrm>
            <a:off x="456351" y="3371919"/>
            <a:ext cx="545820" cy="12451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7"/>
          <p:cNvGrpSpPr/>
          <p:nvPr/>
        </p:nvGrpSpPr>
        <p:grpSpPr>
          <a:xfrm>
            <a:off x="7164289" y="195486"/>
            <a:ext cx="1728192" cy="1172875"/>
            <a:chOff x="4686759" y="212868"/>
            <a:chExt cx="634365" cy="634365"/>
          </a:xfrm>
        </p:grpSpPr>
        <p:sp>
          <p:nvSpPr>
            <p:cNvPr id="21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30"/>
          <p:cNvSpPr txBox="1"/>
          <p:nvPr/>
        </p:nvSpPr>
        <p:spPr>
          <a:xfrm>
            <a:off x="7163401" y="374416"/>
            <a:ext cx="1728192" cy="794855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500" b="1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r>
              <a:rPr lang="en-US" sz="35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algn="ctr">
              <a:lnSpc>
                <a:spcPts val="3000"/>
              </a:lnSpc>
            </a:pPr>
            <a:r>
              <a:rPr lang="fr-FR" sz="3600" spc="-8" dirty="0" smtClean="0">
                <a:solidFill>
                  <a:schemeClr val="bg1"/>
                </a:solidFill>
                <a:latin typeface="Arial"/>
                <a:cs typeface="Arial"/>
              </a:rPr>
              <a:t>classe</a:t>
            </a:r>
            <a:endParaRPr sz="35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production </a:t>
            </a:r>
            <a:r>
              <a:rPr lang="en-US" dirty="0" err="1" smtClean="0"/>
              <a:t>d’électricité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995936" y="1097488"/>
            <a:ext cx="4999394" cy="3539430"/>
          </a:xfrm>
        </p:spPr>
        <p:txBody>
          <a:bodyPr/>
          <a:lstStyle/>
          <a:p>
            <a:pPr marL="0" indent="263525">
              <a:buNone/>
            </a:pPr>
            <a:r>
              <a:rPr lang="fr-FR" sz="22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L’électricité est transportée jusqu’à nous par des lignes de câbles.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L’Ouzbékistan ne possède pas de centrales thermiques chauffées à l’uranium comme la France. </a:t>
            </a:r>
            <a:endParaRPr lang="fr-FR" sz="25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263525">
              <a:buNone/>
            </a:pP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En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France, il y a des centres nucléaires pour fabriquer de l’électricité...</a:t>
            </a:r>
            <a:endParaRPr lang="ru-RU" sz="2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024" y="1393194"/>
            <a:ext cx="3650781" cy="292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charbon et le pétrole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62092" y="984083"/>
            <a:ext cx="8619816" cy="3841052"/>
          </a:xfrm>
        </p:spPr>
        <p:txBody>
          <a:bodyPr/>
          <a:lstStyle/>
          <a:p>
            <a:pPr marL="0" indent="355600" algn="just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</a:rPr>
              <a:t>charbon est un combustible qu’on trouve dans les couches des   profondeurs de la terre. 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</a:rPr>
              <a:t>L’Ouzbékistan a des mines de charbon à Angren, dans la région de Tachkent, ainsi qu’à Chargoune et Boïsoune dans la région de Sourkhandarya.</a:t>
            </a:r>
          </a:p>
          <a:p>
            <a:pPr marL="0" indent="355600" algn="just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</a:rPr>
              <a:t>pétrole est un combustible qu’on trouve mélangé à du gaz dans des nappes souterraines, en très grande profondeur. Il sert au chauffage des foyers domestiques, des chaudières des usines et des navires ainsi qu’à la fabrication de produits chimiques. </a:t>
            </a: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355600" algn="just"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</a:rPr>
              <a:t>pétrole est bien sûr essentiel pour les transports.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51520" y="1335541"/>
            <a:ext cx="8640960" cy="2423367"/>
          </a:xfrm>
        </p:spPr>
        <p:txBody>
          <a:bodyPr/>
          <a:lstStyle/>
          <a:p>
            <a:pPr marL="0" indent="355600" algn="just">
              <a:buNone/>
            </a:pPr>
            <a:r>
              <a:rPr lang="fr-FR" sz="2500" dirty="0">
                <a:solidFill>
                  <a:schemeClr val="tx2">
                    <a:lumMod val="75000"/>
                  </a:schemeClr>
                </a:solidFill>
              </a:rPr>
              <a:t>   L’Ouzbékistan produit de grandes quantités de gaz (à Gazli, notamment). Les régions de Boukhara et de Kachkadarya, Fergana et de Sourkhandarya sont des régions productrices de pétrole et de gaz. </a:t>
            </a:r>
          </a:p>
          <a:p>
            <a:pPr marL="0" indent="355600" algn="just">
              <a:buNone/>
            </a:pPr>
            <a:r>
              <a:rPr lang="fr-FR" sz="2500" dirty="0">
                <a:solidFill>
                  <a:schemeClr val="tx2">
                    <a:lumMod val="75000"/>
                  </a:schemeClr>
                </a:solidFill>
              </a:rPr>
              <a:t>    Pendant les années qui ont suivies l’Indépendance, une usine de rafﬁnerie a été construite à Boukhara.</a:t>
            </a:r>
            <a:endParaRPr lang="ru-RU" sz="25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4" y="209971"/>
            <a:ext cx="8995326" cy="61317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L’industrie</a:t>
            </a:r>
            <a:r>
              <a:rPr lang="en-US" dirty="0" smtClean="0"/>
              <a:t> de production automobile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8676" y="984085"/>
            <a:ext cx="5784349" cy="3924151"/>
          </a:xfrm>
        </p:spPr>
        <p:txBody>
          <a:bodyPr/>
          <a:lstStyle/>
          <a:p>
            <a:pPr marL="169863" indent="368300">
              <a:buNone/>
            </a:pPr>
            <a:r>
              <a:rPr lang="fr-FR" sz="2500" dirty="0">
                <a:solidFill>
                  <a:schemeClr val="tx2">
                    <a:lumMod val="75000"/>
                  </a:schemeClr>
                </a:solidFill>
              </a:rPr>
              <a:t>La fabrication d’automobiles occupe une place importante dans le secteur économique secondaire.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</a:rPr>
              <a:t>C’est grâce à l’indépendance que la 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</a:rPr>
              <a:t>production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</a:rPr>
              <a:t>automobile est née en Ouzbékistan. Nous sommes ﬁers d’être le 28ème pays producteurs d’automobiles. </a:t>
            </a:r>
            <a:endParaRPr lang="fr-FR" sz="25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69863" indent="368300">
              <a:buNone/>
            </a:pP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</a:rPr>
              <a:t>Il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</a:rPr>
              <a:t>existe trois usines: l’une à Assaca, l’autre à Samarkand, le troisième à Khorezm</a:t>
            </a:r>
            <a:r>
              <a:rPr lang="fr-FR" dirty="0" smtClean="0"/>
              <a:t>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3025" y="1779662"/>
            <a:ext cx="3009341" cy="217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90098" y="984084"/>
            <a:ext cx="5974390" cy="3517790"/>
          </a:xfrm>
        </p:spPr>
        <p:txBody>
          <a:bodyPr/>
          <a:lstStyle/>
          <a:p>
            <a:pPr marL="169863" indent="368300">
              <a:buNone/>
            </a:pP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Depuis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2000, «LACETTI» reste la voiture ouzbèke la plus confortable et à la plus grande vitesse. </a:t>
            </a:r>
            <a:endParaRPr lang="fr-FR" sz="25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69863" indent="368300">
              <a:buNone/>
            </a:pP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2009 la République d’Ouzbékistan en collaboration avec la compagnie d'Amerique «GM» a commencé à produire les voitures comme: 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SPARK», «EPICA», «COBALT», «MALIBU».</a:t>
            </a:r>
            <a:endParaRPr lang="ru-RU" sz="25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607" y="946538"/>
            <a:ext cx="2464005" cy="216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2911966"/>
            <a:ext cx="2666570" cy="2041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ville dans la ville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6733" y="1146643"/>
            <a:ext cx="5708595" cy="3539430"/>
          </a:xfrm>
        </p:spPr>
        <p:txBody>
          <a:bodyPr/>
          <a:lstStyle/>
          <a:p>
            <a:pPr marL="0" indent="355600">
              <a:buNone/>
            </a:pP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La production d’avion à Tachkent est très développée.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L’usine qui 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fabrique les avions porte le nom de V.Tchkalov. </a:t>
            </a:r>
            <a:endParaRPr lang="fr-FR" sz="25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355600">
              <a:buNone/>
            </a:pP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Les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Ouzbékistanais ont 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coutume de dire que cette usine est une «ville dans la ville» parce que 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plus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10000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personnes y travaillent (ingénieurs, constructeurs, ouvriers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 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employés...). </a:t>
            </a:r>
            <a:endParaRPr lang="ru-RU" sz="25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8600" y="1563638"/>
            <a:ext cx="301813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ville dans la ville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286734" y="984083"/>
            <a:ext cx="5708593" cy="3154710"/>
          </a:xfrm>
        </p:spPr>
        <p:txBody>
          <a:bodyPr/>
          <a:lstStyle/>
          <a:p>
            <a:pPr marL="92075" indent="263525">
              <a:buNone/>
            </a:pP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«Antey» était le plus grand avion transporteur du monde.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Il a été transformé en 1993 en avions 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commerce, les «IL-114». Ils permettent de transporter 64 passagers. </a:t>
            </a:r>
            <a:endParaRPr lang="fr-FR" sz="25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92075" indent="263525">
              <a:buNone/>
            </a:pP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Cette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usine de construction d’avions tient   une place importante dans l’économie ouzbèke.</a:t>
            </a:r>
            <a:endParaRPr lang="ru-RU" sz="25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8600" y="1419622"/>
            <a:ext cx="3018134" cy="2534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Nafisaxon\Новая папка\FONLAR\hello_html_m434b2771.png"/>
          <p:cNvPicPr>
            <a:picLocks noChangeAspect="1" noChangeArrowheads="1"/>
          </p:cNvPicPr>
          <p:nvPr/>
        </p:nvPicPr>
        <p:blipFill>
          <a:blip r:embed="rId2">
            <a:lum bright="73000" contrast="52000"/>
          </a:blip>
          <a:srcRect/>
          <a:stretch>
            <a:fillRect/>
          </a:stretch>
        </p:blipFill>
        <p:spPr bwMode="auto">
          <a:xfrm>
            <a:off x="166688" y="894161"/>
            <a:ext cx="8845153" cy="4108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6688" y="132161"/>
            <a:ext cx="8845152" cy="655540"/>
          </a:xfrm>
          <a:prstGeom prst="rect">
            <a:avLst/>
          </a:prstGeom>
        </p:spPr>
        <p:txBody>
          <a:bodyPr wrap="square" lIns="68574" tIns="34287" rIns="68574" bIns="34287">
            <a:spAutoFit/>
          </a:bodyPr>
          <a:lstStyle/>
          <a:p>
            <a:pPr algn="ctr">
              <a:defRPr/>
            </a:pPr>
            <a:r>
              <a:rPr lang="fr-FR" sz="3800" b="1" dirty="0"/>
              <a:t>«Une ville dans la ville» ...</a:t>
            </a:r>
            <a:endParaRPr lang="ru-RU" sz="3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46202" y="2173819"/>
            <a:ext cx="7737231" cy="2746900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lIns="68574" tIns="34287" rIns="68574" bIns="34287" anchor="ctr">
            <a:spAutoFit/>
            <a:scene3d>
              <a:camera prst="isometricOffAxis1Right"/>
              <a:lightRig rig="threePt" dir="t"/>
            </a:scene3d>
          </a:bodyPr>
          <a:lstStyle/>
          <a:p>
            <a:pPr algn="ctr">
              <a:defRPr/>
            </a:pPr>
            <a:r>
              <a:rPr lang="fr-FR" sz="2900" b="1" dirty="0">
                <a:solidFill>
                  <a:srgbClr val="000000"/>
                </a:solidFill>
                <a:latin typeface="Algerian" pitchFamily="82" charset="0"/>
                <a:cs typeface="Arial" pitchFamily="34" charset="0"/>
              </a:rPr>
              <a:t>Elle est située à côté de Marseille, à Marignane et elle s’appelle </a:t>
            </a:r>
          </a:p>
          <a:p>
            <a:pPr algn="ctr">
              <a:defRPr/>
            </a:pPr>
            <a:r>
              <a:rPr lang="fr-FR" sz="2900" b="1" dirty="0">
                <a:solidFill>
                  <a:srgbClr val="000000"/>
                </a:solidFill>
                <a:latin typeface="Algerian" pitchFamily="82" charset="0"/>
                <a:cs typeface="Arial" pitchFamily="34" charset="0"/>
              </a:rPr>
              <a:t>«Eurocopter». Elle fabrique des hélicoptères qu’elle vend dans le monde </a:t>
            </a:r>
          </a:p>
          <a:p>
            <a:pPr algn="ctr">
              <a:defRPr/>
            </a:pPr>
            <a:r>
              <a:rPr lang="fr-FR" sz="2900" b="1" dirty="0">
                <a:solidFill>
                  <a:srgbClr val="000000"/>
                </a:solidFill>
                <a:latin typeface="Algerian" pitchFamily="82" charset="0"/>
                <a:cs typeface="Arial" pitchFamily="34" charset="0"/>
              </a:rPr>
              <a:t>Entier. </a:t>
            </a:r>
            <a:endParaRPr lang="ru-RU" sz="2700" dirty="0">
              <a:solidFill>
                <a:srgbClr val="000000"/>
              </a:solidFill>
              <a:latin typeface="Swis721 WGL4 BT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46201" y="1228243"/>
            <a:ext cx="7908871" cy="522403"/>
          </a:xfrm>
          <a:prstGeom prst="roundRect">
            <a:avLst>
              <a:gd name="adj" fmla="val 21257"/>
            </a:avLst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pPr algn="ctr">
              <a:defRPr/>
            </a:pPr>
            <a:r>
              <a:rPr lang="fr-FR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 France aussi, il existe une «ville dans la ville».</a:t>
            </a:r>
            <a:endParaRPr lang="ru-RU" sz="51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Swis721 WGL4 BT" pitchFamily="34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4" tIns="34287" rIns="68574" bIns="34287"/>
          <a:lstStyle/>
          <a:p>
            <a:endParaRPr lang="ru-RU" altLang="ru-RU"/>
          </a:p>
        </p:txBody>
      </p:sp>
      <p:sp>
        <p:nvSpPr>
          <p:cNvPr id="20484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4" tIns="34287" rIns="68574" bIns="34287"/>
          <a:lstStyle/>
          <a:p>
            <a:endParaRPr lang="ru-RU" altLang="ru-RU"/>
          </a:p>
        </p:txBody>
      </p:sp>
      <p:sp>
        <p:nvSpPr>
          <p:cNvPr id="15364" name="Прямоугольник 7"/>
          <p:cNvSpPr>
            <a:spLocks noChangeArrowheads="1"/>
          </p:cNvSpPr>
          <p:nvPr/>
        </p:nvSpPr>
        <p:spPr bwMode="auto">
          <a:xfrm>
            <a:off x="261461" y="1001554"/>
            <a:ext cx="8621317" cy="68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4" tIns="34287" rIns="68574" bIns="34287">
            <a:spAutoFit/>
          </a:bodyPr>
          <a:lstStyle/>
          <a:p>
            <a:pPr algn="ctr">
              <a:defRPr/>
            </a:pPr>
            <a:r>
              <a:rPr lang="fr-FR" alt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 Le pronom «en»</a:t>
            </a:r>
            <a:endParaRPr lang="en-US" alt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682" y="120255"/>
            <a:ext cx="8901113" cy="638630"/>
          </a:xfrm>
          <a:prstGeom prst="rect">
            <a:avLst/>
          </a:prstGeom>
        </p:spPr>
        <p:txBody>
          <a:bodyPr lIns="68574" tIns="34287" rIns="68574" bIns="34287">
            <a:spAutoFit/>
          </a:bodyPr>
          <a:lstStyle/>
          <a:p>
            <a:pPr algn="ctr">
              <a:defRPr/>
            </a:pPr>
            <a:r>
              <a:rPr lang="en-US" sz="3700" b="1" kern="0" spc="16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5281" y="5953"/>
            <a:ext cx="8349853" cy="830589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3800" dirty="0"/>
              <a:t>           </a:t>
            </a:r>
            <a:r>
              <a:rPr lang="en-US" sz="4400" dirty="0"/>
              <a:t>La page de </a:t>
            </a:r>
            <a:r>
              <a:rPr lang="en-US" sz="4400" dirty="0" err="1"/>
              <a:t>grammaire</a:t>
            </a:r>
            <a:endParaRPr lang="ru-RU" sz="3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0982" y="2326650"/>
            <a:ext cx="8621315" cy="130074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fr-FR" sz="25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On a acheté du sucre. </a:t>
            </a:r>
            <a:r>
              <a:rPr lang="fr-FR" sz="25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              -    </a:t>
            </a:r>
            <a:r>
              <a:rPr lang="fr-FR" sz="25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fr-FR" sz="2500" b="1" u="sng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en</a:t>
            </a:r>
            <a:r>
              <a:rPr lang="fr-FR" sz="25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a acheté.</a:t>
            </a:r>
          </a:p>
          <a:p>
            <a:r>
              <a:rPr lang="fr-FR" sz="25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Ils ont discuté de ce problème. -    Ils </a:t>
            </a:r>
            <a:r>
              <a:rPr lang="fr-FR" sz="2500" b="1" u="sng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en</a:t>
            </a:r>
            <a:r>
              <a:rPr lang="fr-FR" sz="25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ont discuté.</a:t>
            </a:r>
          </a:p>
          <a:p>
            <a:r>
              <a:rPr lang="fr-FR" sz="25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Je me souviens de mon père.  </a:t>
            </a:r>
            <a:r>
              <a:rPr lang="fr-FR" sz="25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 -   Je </a:t>
            </a:r>
            <a:r>
              <a:rPr lang="fr-FR" sz="25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m’</a:t>
            </a:r>
            <a:r>
              <a:rPr lang="fr-FR" sz="2500" b="1" u="sng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en</a:t>
            </a:r>
            <a:r>
              <a:rPr lang="fr-FR" sz="25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souviens.</a:t>
            </a:r>
            <a:endParaRPr lang="ru-RU" sz="25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4" tIns="34287" rIns="68574" bIns="34287"/>
          <a:lstStyle/>
          <a:p>
            <a:endParaRPr lang="ru-RU" altLang="ru-RU"/>
          </a:p>
        </p:txBody>
      </p:sp>
      <p:sp>
        <p:nvSpPr>
          <p:cNvPr id="20484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4" tIns="34287" rIns="68574" bIns="34287"/>
          <a:lstStyle/>
          <a:p>
            <a:endParaRPr lang="ru-RU" altLang="ru-RU"/>
          </a:p>
        </p:txBody>
      </p:sp>
      <p:sp>
        <p:nvSpPr>
          <p:cNvPr id="15364" name="Прямоугольник 7"/>
          <p:cNvSpPr>
            <a:spLocks noChangeArrowheads="1"/>
          </p:cNvSpPr>
          <p:nvPr/>
        </p:nvSpPr>
        <p:spPr bwMode="auto">
          <a:xfrm>
            <a:off x="230981" y="940594"/>
            <a:ext cx="8621317" cy="80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4" tIns="34287" rIns="68574" bIns="34287">
            <a:spAutoFit/>
          </a:bodyPr>
          <a:lstStyle/>
          <a:p>
            <a:pPr algn="ctr">
              <a:defRPr/>
            </a:pPr>
            <a:r>
              <a:rPr lang="fr-FR" alt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Quantité ou lieu, que signifie «en» dans les phrases du </a:t>
            </a:r>
          </a:p>
          <a:p>
            <a:pPr algn="ctr">
              <a:defRPr/>
            </a:pPr>
            <a:r>
              <a:rPr lang="fr-FR" alt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dialogue?</a:t>
            </a:r>
            <a:endParaRPr lang="en-US" alt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682" y="120255"/>
            <a:ext cx="8901113" cy="638630"/>
          </a:xfrm>
          <a:prstGeom prst="rect">
            <a:avLst/>
          </a:prstGeom>
        </p:spPr>
        <p:txBody>
          <a:bodyPr lIns="68574" tIns="34287" rIns="68574" bIns="34287">
            <a:spAutoFit/>
          </a:bodyPr>
          <a:lstStyle/>
          <a:p>
            <a:pPr algn="ctr">
              <a:defRPr/>
            </a:pPr>
            <a:r>
              <a:rPr lang="en-US" sz="3700" b="1" kern="0" spc="16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9184" y="56754"/>
            <a:ext cx="7865950" cy="732873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800" dirty="0"/>
              <a:t> </a:t>
            </a:r>
            <a:r>
              <a:rPr lang="en-US" sz="3800" dirty="0" smtClean="0"/>
              <a:t>Dialogue</a:t>
            </a:r>
            <a:endParaRPr lang="ru-RU" sz="3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5282" y="1742711"/>
            <a:ext cx="8507017" cy="327051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544354" indent="-544354">
              <a:buAutoNum type="alphaLcPeriod"/>
            </a:pP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Voulez-vous </a:t>
            </a:r>
            <a:r>
              <a:rPr lang="fr-FR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 thé vert? </a:t>
            </a: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Oui merci, j’</a:t>
            </a:r>
            <a:r>
              <a:rPr lang="fr-FR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  </a:t>
            </a: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veux bien.</a:t>
            </a:r>
          </a:p>
          <a:p>
            <a:pPr marL="544354" indent="-544354">
              <a:buAutoNum type="alphaLcPeriod"/>
            </a:pP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Vous avez </a:t>
            </a:r>
            <a:r>
              <a:rPr lang="fr-FR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une voiture</a:t>
            </a: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– Oui, j’</a:t>
            </a:r>
            <a:r>
              <a:rPr lang="fr-FR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</a:t>
            </a: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ai une.</a:t>
            </a:r>
          </a:p>
          <a:p>
            <a:pPr marL="544354" indent="-544354">
              <a:buAutoNum type="alphaLcPeriod"/>
            </a:pP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Tu as beaucoup d’amis français?</a:t>
            </a:r>
          </a:p>
          <a:p>
            <a:pPr marL="544354" indent="-544354"/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– Oui, j’</a:t>
            </a:r>
            <a:r>
              <a:rPr lang="fr-FR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</a:t>
            </a: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ai beaucoup.</a:t>
            </a:r>
          </a:p>
          <a:p>
            <a:pPr marL="544354" indent="-544354"/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– Non, je n’</a:t>
            </a:r>
            <a:r>
              <a:rPr lang="fr-FR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</a:t>
            </a: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ai pas.</a:t>
            </a:r>
          </a:p>
          <a:p>
            <a:pPr marL="544354" indent="-544354"/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– Non, je n’ai pas </a:t>
            </a:r>
            <a:r>
              <a:rPr lang="fr-FR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d’amis français</a:t>
            </a:r>
            <a:r>
              <a:rPr lang="fr-FR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11"/>
          <p:cNvSpPr/>
          <p:nvPr/>
        </p:nvSpPr>
        <p:spPr>
          <a:xfrm>
            <a:off x="643673" y="1509039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3673" y="266849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3673" y="3827956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324859" y="1515022"/>
            <a:ext cx="329629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marL="20131"/>
            <a:r>
              <a:rPr lang="fr-FR" sz="3200" b="1" dirty="0">
                <a:solidFill>
                  <a:schemeClr val="tx2"/>
                </a:solidFill>
              </a:rPr>
              <a:t>Lire le dialogue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322830" y="2367584"/>
            <a:ext cx="6805788" cy="1286599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20131">
              <a:lnSpc>
                <a:spcPts val="4431"/>
              </a:lnSpc>
            </a:pPr>
            <a:r>
              <a:rPr lang="fr-FR" sz="3200" b="1" dirty="0">
                <a:solidFill>
                  <a:schemeClr val="tx2"/>
                </a:solidFill>
              </a:rPr>
              <a:t>Les différentes branches de l’industrie ouzbèke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318746" y="3840204"/>
            <a:ext cx="3571159" cy="716588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marL="20131">
              <a:lnSpc>
                <a:spcPts val="4431"/>
              </a:lnSpc>
            </a:pPr>
            <a:r>
              <a:rPr lang="fr-FR" sz="3200" b="1" dirty="0">
                <a:solidFill>
                  <a:schemeClr val="tx2"/>
                </a:solidFill>
              </a:rPr>
              <a:t>Le pronom «en» </a:t>
            </a:r>
          </a:p>
        </p:txBody>
      </p:sp>
      <p:sp>
        <p:nvSpPr>
          <p:cNvPr id="29" name="object 2"/>
          <p:cNvSpPr txBox="1">
            <a:spLocks/>
          </p:cNvSpPr>
          <p:nvPr/>
        </p:nvSpPr>
        <p:spPr>
          <a:xfrm>
            <a:off x="1646028" y="114304"/>
            <a:ext cx="5579741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31" algn="ctr" defTabSz="914298">
              <a:spcBef>
                <a:spcPts val="206"/>
              </a:spcBef>
              <a:defRPr/>
            </a:pPr>
            <a:r>
              <a:rPr lang="en-US" sz="3800" b="1" kern="800" spc="-4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Plan de la </a:t>
            </a:r>
            <a:r>
              <a:rPr lang="en-US" sz="3800" b="1" kern="800" spc="-40" dirty="0" err="1">
                <a:latin typeface="Arial" pitchFamily="34" charset="0"/>
                <a:ea typeface="+mj-ea"/>
                <a:cs typeface="Arial" pitchFamily="34" charset="0"/>
              </a:rPr>
              <a:t>leçon</a:t>
            </a:r>
            <a:endParaRPr lang="en-US" sz="3800" b="1" kern="800" spc="-4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5" grpId="0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3" y="0"/>
            <a:ext cx="7772401" cy="984084"/>
          </a:xfrm>
        </p:spPr>
        <p:txBody>
          <a:bodyPr>
            <a:noAutofit/>
          </a:bodyPr>
          <a:lstStyle/>
          <a:p>
            <a:r>
              <a:rPr lang="fr-FR" sz="5700" dirty="0"/>
              <a:t>Règle</a:t>
            </a:r>
            <a:endParaRPr lang="ru-RU" sz="57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8929" y="984084"/>
            <a:ext cx="8187527" cy="2041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 descr="Updated July 2020] Free Online Certificate Courses During Quarantine |  Medium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302" y="2911964"/>
            <a:ext cx="3856234" cy="204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3" y="169331"/>
            <a:ext cx="7772401" cy="613171"/>
          </a:xfrm>
        </p:spPr>
        <p:txBody>
          <a:bodyPr>
            <a:noAutofit/>
          </a:bodyPr>
          <a:lstStyle/>
          <a:p>
            <a:r>
              <a:rPr lang="fr-FR" sz="4400" dirty="0"/>
              <a:t>Règle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39660" y="1447301"/>
            <a:ext cx="7674608" cy="264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954" y="1309503"/>
            <a:ext cx="1605511" cy="2963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2093" y="1637613"/>
            <a:ext cx="7145375" cy="142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6" r="31551"/>
          <a:stretch/>
        </p:blipFill>
        <p:spPr>
          <a:xfrm>
            <a:off x="7407469" y="984084"/>
            <a:ext cx="1654601" cy="4002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8673" y="1331168"/>
            <a:ext cx="6464863" cy="147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homework boy desk - /education/kids/homework/homework_boy_desk.png.htm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560" y="984085"/>
            <a:ext cx="2608631" cy="375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l’impératif</a:t>
            </a:r>
            <a:r>
              <a:rPr lang="en-US" dirty="0" smtClean="0"/>
              <a:t> </a:t>
            </a:r>
            <a:r>
              <a:rPr lang="en-US" dirty="0" err="1" smtClean="0"/>
              <a:t>négatif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11233" y="1183005"/>
            <a:ext cx="8538128" cy="3126925"/>
          </a:xfrm>
        </p:spPr>
        <p:txBody>
          <a:bodyPr/>
          <a:lstStyle/>
          <a:p>
            <a:pPr marL="0" indent="0" algn="ctr">
              <a:buNone/>
            </a:pPr>
            <a:r>
              <a:rPr lang="fr-FR" sz="25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A l’impératif négatif, le pronom «en» reste devant le verbe. Comparez ces 2 phrases et concluez!</a:t>
            </a:r>
          </a:p>
          <a:p>
            <a:endParaRPr lang="fr-FR" sz="25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  <a:p>
            <a:endParaRPr lang="fr-FR" sz="25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Discutez-en!                     N’en discutez pas!</a:t>
            </a:r>
          </a:p>
          <a:p>
            <a:r>
              <a:rPr lang="fr-FR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Parlez-en encore!            </a:t>
            </a:r>
            <a:r>
              <a:rPr lang="fr-FR" sz="2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N’en </a:t>
            </a:r>
            <a:r>
              <a:rPr lang="fr-FR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parlez plus!</a:t>
            </a:r>
          </a:p>
          <a:p>
            <a:r>
              <a:rPr lang="fr-FR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Achetez-en peu!               </a:t>
            </a:r>
            <a:r>
              <a:rPr lang="fr-FR" sz="2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N’en </a:t>
            </a:r>
            <a:r>
              <a:rPr lang="fr-FR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achetez pas beaucoup!</a:t>
            </a:r>
            <a:endParaRPr lang="ru-RU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4" y="159171"/>
            <a:ext cx="8846655" cy="613171"/>
          </a:xfrm>
        </p:spPr>
        <p:txBody>
          <a:bodyPr>
            <a:noAutofit/>
          </a:bodyPr>
          <a:lstStyle/>
          <a:p>
            <a:r>
              <a:rPr lang="fr-FR" sz="2800" dirty="0"/>
              <a:t>Répondez «oui» en employant le pronom «en» et l’adverbe «très»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09636" y="984086"/>
            <a:ext cx="8846655" cy="3616375"/>
          </a:xfrm>
        </p:spPr>
        <p:txBody>
          <a:bodyPr/>
          <a:lstStyle/>
          <a:p>
            <a:pPr>
              <a:buNone/>
            </a:pPr>
            <a:r>
              <a:rPr lang="fr-FR" dirty="0" smtClean="0">
                <a:solidFill>
                  <a:srgbClr val="000000"/>
                </a:solidFill>
              </a:rPr>
              <a:t>M o d è l e : </a:t>
            </a:r>
            <a:r>
              <a:rPr lang="fr-FR" sz="2500" dirty="0">
                <a:solidFill>
                  <a:srgbClr val="000000"/>
                </a:solidFill>
              </a:rPr>
              <a:t>– </a:t>
            </a:r>
            <a:r>
              <a:rPr lang="fr-FR" sz="2500" i="1" dirty="0">
                <a:solidFill>
                  <a:srgbClr val="000000"/>
                </a:solidFill>
              </a:rPr>
              <a:t>Elle est mécontente de cette réponse?</a:t>
            </a:r>
          </a:p>
          <a:p>
            <a:pPr>
              <a:buNone/>
            </a:pPr>
            <a:r>
              <a:rPr lang="fr-FR" sz="2500" i="1" dirty="0">
                <a:solidFill>
                  <a:srgbClr val="000000"/>
                </a:solidFill>
              </a:rPr>
              <a:t> – Oui, elle est en très mécontente.</a:t>
            </a:r>
          </a:p>
          <a:p>
            <a:pPr>
              <a:buNone/>
            </a:pPr>
            <a:r>
              <a:rPr lang="fr-FR" sz="2500" dirty="0">
                <a:solidFill>
                  <a:srgbClr val="000000"/>
                </a:solidFill>
              </a:rPr>
              <a:t>1. Tu es étonné de cette visite?</a:t>
            </a:r>
          </a:p>
          <a:p>
            <a:pPr>
              <a:buNone/>
            </a:pPr>
            <a:r>
              <a:rPr lang="fr-FR" sz="2500" dirty="0">
                <a:solidFill>
                  <a:srgbClr val="000000"/>
                </a:solidFill>
              </a:rPr>
              <a:t>2. Elle était chagrinée de ce refus?</a:t>
            </a:r>
          </a:p>
          <a:p>
            <a:pPr>
              <a:buNone/>
            </a:pPr>
            <a:r>
              <a:rPr lang="fr-FR" sz="2500" dirty="0">
                <a:solidFill>
                  <a:srgbClr val="000000"/>
                </a:solidFill>
              </a:rPr>
              <a:t>3. Vous croyez que je serai content de ce voyage?</a:t>
            </a:r>
          </a:p>
          <a:p>
            <a:pPr>
              <a:buNone/>
            </a:pPr>
            <a:r>
              <a:rPr lang="fr-FR" sz="2500" dirty="0">
                <a:solidFill>
                  <a:srgbClr val="000000"/>
                </a:solidFill>
              </a:rPr>
              <a:t>4. Paul est content de ce résultat?</a:t>
            </a:r>
          </a:p>
          <a:p>
            <a:pPr>
              <a:buNone/>
            </a:pPr>
            <a:r>
              <a:rPr lang="fr-FR" sz="2500" dirty="0">
                <a:solidFill>
                  <a:srgbClr val="000000"/>
                </a:solidFill>
              </a:rPr>
              <a:t>5. Il a été étonné de votre question?</a:t>
            </a:r>
          </a:p>
          <a:p>
            <a:pPr>
              <a:buNone/>
            </a:pPr>
            <a:r>
              <a:rPr lang="fr-FR" sz="2500" dirty="0">
                <a:solidFill>
                  <a:srgbClr val="000000"/>
                </a:solidFill>
              </a:rPr>
              <a:t>6. Les professeurs sont satisfaits de leur manière de travailler?</a:t>
            </a:r>
            <a:endParaRPr lang="ru-RU" sz="25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675" y="1275605"/>
            <a:ext cx="4877001" cy="2046640"/>
          </a:xfrm>
          <a:prstGeom prst="rect">
            <a:avLst/>
          </a:prstGeom>
        </p:spPr>
        <p:txBody>
          <a:bodyPr wrap="square" lIns="91423" tIns="45710" rIns="91423" bIns="45710">
            <a:spAutoFit/>
          </a:bodyPr>
          <a:lstStyle/>
          <a:p>
            <a:pPr marL="342833" indent="-342833" defTabSz="914122">
              <a:spcAft>
                <a:spcPts val="600"/>
              </a:spcAft>
              <a:buAutoNum type="arabicPeriod"/>
              <a:defRPr/>
            </a:pPr>
            <a:r>
              <a:rPr lang="fr-FR" sz="2200" dirty="0">
                <a:solidFill>
                  <a:srgbClr val="000000"/>
                </a:solidFill>
              </a:rPr>
              <a:t>Tu es étonné de cette visite?</a:t>
            </a:r>
            <a:endParaRPr lang="en-US" sz="2200" kern="0" spc="-52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342833" indent="-342833" defTabSz="914122">
              <a:spcAft>
                <a:spcPts val="600"/>
              </a:spcAft>
              <a:buAutoNum type="arabicPeriod"/>
              <a:defRPr/>
            </a:pPr>
            <a:r>
              <a:rPr lang="fr-FR" sz="2200" dirty="0">
                <a:solidFill>
                  <a:srgbClr val="000000"/>
                </a:solidFill>
              </a:rPr>
              <a:t>Elle était chagrinée de ce refus? </a:t>
            </a:r>
            <a:endParaRPr lang="fr-FR" sz="2200" kern="0" spc="-52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342833" indent="-342833" defTabSz="914122">
              <a:spcAft>
                <a:spcPts val="600"/>
              </a:spcAft>
              <a:buAutoNum type="arabicPeriod"/>
              <a:defRPr/>
            </a:pPr>
            <a:r>
              <a:rPr lang="fr-FR" sz="2200" dirty="0">
                <a:solidFill>
                  <a:srgbClr val="000000"/>
                </a:solidFill>
              </a:rPr>
              <a:t>Vous croyez que je serai content de ce voyage? </a:t>
            </a:r>
          </a:p>
          <a:p>
            <a:pPr marL="342833" indent="-342833" defTabSz="914122">
              <a:spcAft>
                <a:spcPts val="600"/>
              </a:spcAft>
              <a:buAutoNum type="arabicPeriod"/>
              <a:defRPr/>
            </a:pPr>
            <a:r>
              <a:rPr lang="fr-FR" sz="2200" dirty="0">
                <a:solidFill>
                  <a:srgbClr val="000000"/>
                </a:solidFill>
              </a:rPr>
              <a:t>Paul est content de ce résultat?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2603" y="443023"/>
            <a:ext cx="6863713" cy="538589"/>
          </a:xfrm>
          <a:prstGeom prst="rect">
            <a:avLst/>
          </a:prstGeom>
          <a:noFill/>
        </p:spPr>
        <p:txBody>
          <a:bodyPr wrap="square" lIns="91423" tIns="45710" rIns="91423" bIns="45710" rtlCol="0">
            <a:spAutoFit/>
          </a:bodyPr>
          <a:lstStyle/>
          <a:p>
            <a:pPr algn="ctr"/>
            <a:r>
              <a:rPr lang="fr-FR" sz="2900" b="1" dirty="0">
                <a:solidFill>
                  <a:srgbClr val="000000"/>
                </a:solidFill>
              </a:rPr>
              <a:t>Solution</a:t>
            </a:r>
            <a:endParaRPr lang="ru-RU" sz="2900" b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66816" y="1163846"/>
            <a:ext cx="4310560" cy="2123638"/>
          </a:xfrm>
          <a:prstGeom prst="rect">
            <a:avLst/>
          </a:prstGeom>
          <a:noFill/>
        </p:spPr>
        <p:txBody>
          <a:bodyPr wrap="square" lIns="91423" tIns="45710" rIns="91423" bIns="45710" rtlCol="0">
            <a:spAutoFit/>
          </a:bodyPr>
          <a:lstStyle/>
          <a:p>
            <a:pPr marL="342833" indent="-342833">
              <a:buAutoNum type="arabicPeriod"/>
            </a:pPr>
            <a:r>
              <a:rPr lang="fr-FR" sz="2200" dirty="0">
                <a:solidFill>
                  <a:srgbClr val="800080"/>
                </a:solidFill>
              </a:rPr>
              <a:t>Oui, je suis e très  étonné.   </a:t>
            </a:r>
          </a:p>
          <a:p>
            <a:pPr marL="342833" indent="-342833">
              <a:buAutoNum type="arabicPeriod"/>
            </a:pPr>
            <a:r>
              <a:rPr lang="fr-FR" sz="2200" dirty="0">
                <a:solidFill>
                  <a:srgbClr val="800080"/>
                </a:solidFill>
              </a:rPr>
              <a:t>Oui, elle était en très chagriné.</a:t>
            </a:r>
          </a:p>
          <a:p>
            <a:pPr marL="342833" indent="-342833">
              <a:buAutoNum type="arabicPeriod"/>
            </a:pPr>
            <a:r>
              <a:rPr lang="fr-FR" sz="2200" dirty="0">
                <a:solidFill>
                  <a:srgbClr val="800080"/>
                </a:solidFill>
              </a:rPr>
              <a:t> Oui, je crois que tu seras en très content.</a:t>
            </a:r>
          </a:p>
          <a:p>
            <a:pPr marL="342833" indent="-342833">
              <a:buAutoNum type="arabicPeriod"/>
            </a:pPr>
            <a:r>
              <a:rPr lang="fr-FR" sz="2200" dirty="0">
                <a:solidFill>
                  <a:srgbClr val="800080"/>
                </a:solidFill>
              </a:rPr>
              <a:t>Oui, Paul est en très </a:t>
            </a:r>
            <a:r>
              <a:rPr lang="fr-FR" sz="2200" dirty="0" smtClean="0">
                <a:solidFill>
                  <a:srgbClr val="800080"/>
                </a:solidFill>
              </a:rPr>
              <a:t>content.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2" t="33703" r="39139" b="32593"/>
          <a:stretch/>
        </p:blipFill>
        <p:spPr>
          <a:xfrm flipH="1">
            <a:off x="8045381" y="3507855"/>
            <a:ext cx="981196" cy="15768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5" t="42206" r="24995" b="7244"/>
          <a:stretch/>
        </p:blipFill>
        <p:spPr>
          <a:xfrm>
            <a:off x="2681791" y="4153459"/>
            <a:ext cx="1073149" cy="97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7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4" tIns="34287" rIns="68574" bIns="34287"/>
          <a:lstStyle/>
          <a:p>
            <a:endParaRPr lang="ru-RU" altLang="ru-RU"/>
          </a:p>
        </p:txBody>
      </p:sp>
      <p:sp>
        <p:nvSpPr>
          <p:cNvPr id="32772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4" tIns="34287" rIns="68574" bIns="34287"/>
          <a:lstStyle/>
          <a:p>
            <a:endParaRPr lang="ru-RU" altLang="ru-RU"/>
          </a:p>
        </p:txBody>
      </p:sp>
      <p:sp>
        <p:nvSpPr>
          <p:cNvPr id="20484" name="Прямоугольник 7"/>
          <p:cNvSpPr>
            <a:spLocks noChangeArrowheads="1"/>
          </p:cNvSpPr>
          <p:nvPr/>
        </p:nvSpPr>
        <p:spPr bwMode="auto">
          <a:xfrm>
            <a:off x="385921" y="1011636"/>
            <a:ext cx="8385572" cy="2414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4" tIns="34287" rIns="68574" bIns="34287">
            <a:spAutoFit/>
          </a:bodyPr>
          <a:lstStyle/>
          <a:p>
            <a:pPr algn="ctr"/>
            <a:r>
              <a:rPr lang="en-US" altLang="ru-RU" sz="7600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Le devoir </a:t>
            </a:r>
            <a:r>
              <a:rPr lang="fr-FR" altLang="ru-RU" sz="7600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à la maison</a:t>
            </a:r>
            <a:endParaRPr lang="en-US" altLang="ru-RU" sz="7600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682" y="120255"/>
            <a:ext cx="8901113" cy="638630"/>
          </a:xfrm>
          <a:prstGeom prst="rect">
            <a:avLst/>
          </a:prstGeom>
        </p:spPr>
        <p:txBody>
          <a:bodyPr lIns="68574" tIns="34287" rIns="68574" bIns="34287">
            <a:spAutoFit/>
          </a:bodyPr>
          <a:lstStyle/>
          <a:p>
            <a:pPr algn="ctr">
              <a:defRPr/>
            </a:pPr>
            <a:r>
              <a:rPr lang="en-US" sz="3700" b="1" kern="0" spc="16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300" b="1" dirty="0">
              <a:solidFill>
                <a:prstClr val="black"/>
              </a:solidFill>
            </a:endParaRPr>
          </a:p>
        </p:txBody>
      </p:sp>
      <p:pic>
        <p:nvPicPr>
          <p:cNvPr id="20490" name="Picture 10" descr="D:\Nafisaxon\Новая папка\6d6b56fc52c610e55a3be97407d5e9c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68937" y="2981701"/>
            <a:ext cx="1312499" cy="1905649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1520" y="1097488"/>
            <a:ext cx="8630389" cy="306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-20276"/>
            <a:ext cx="9142943" cy="7646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3" name="Прямоугольник 2"/>
          <p:cNvSpPr/>
          <p:nvPr/>
        </p:nvSpPr>
        <p:spPr>
          <a:xfrm>
            <a:off x="1236653" y="1110563"/>
            <a:ext cx="6764372" cy="2036761"/>
          </a:xfrm>
          <a:prstGeom prst="rect">
            <a:avLst/>
          </a:prstGeom>
        </p:spPr>
        <p:txBody>
          <a:bodyPr wrap="square" lIns="81639" tIns="40819" rIns="81639" bIns="40819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6400" b="1" dirty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64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02349" y="1365885"/>
            <a:ext cx="6057883" cy="2923877"/>
          </a:xfrm>
        </p:spPr>
        <p:txBody>
          <a:bodyPr/>
          <a:lstStyle/>
          <a:p>
            <a:pPr algn="ctr">
              <a:buNone/>
            </a:pPr>
            <a:r>
              <a:rPr lang="fr-FR" sz="3800" b="1" dirty="0">
                <a:solidFill>
                  <a:schemeClr val="tx2">
                    <a:lumMod val="75000"/>
                  </a:schemeClr>
                </a:solidFill>
              </a:rPr>
              <a:t>     A quel secteur appartiennent ces activités, </a:t>
            </a:r>
            <a:r>
              <a:rPr lang="fr-FR" sz="3800" b="1" dirty="0" smtClean="0">
                <a:solidFill>
                  <a:schemeClr val="tx2">
                    <a:lumMod val="75000"/>
                  </a:schemeClr>
                </a:solidFill>
              </a:rPr>
              <a:t>essayer </a:t>
            </a:r>
            <a:r>
              <a:rPr lang="fr-FR" sz="3800" b="1" dirty="0">
                <a:solidFill>
                  <a:schemeClr val="tx2">
                    <a:lumMod val="75000"/>
                  </a:schemeClr>
                </a:solidFill>
              </a:rPr>
              <a:t>de donner le maximum d’informations!</a:t>
            </a:r>
            <a:endParaRPr lang="ru-RU" sz="3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86" y="1183005"/>
            <a:ext cx="1928117" cy="33763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5510" y="1183005"/>
            <a:ext cx="3289141" cy="331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58639" y="1116163"/>
            <a:ext cx="4073179" cy="362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2091" y="1183005"/>
            <a:ext cx="3408837" cy="331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382486" y="1115458"/>
            <a:ext cx="3856234" cy="3414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2091" y="1097488"/>
            <a:ext cx="3515978" cy="362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54814" y="1181922"/>
            <a:ext cx="4355789" cy="3317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11"/>
          <p:cNvSpPr/>
          <p:nvPr/>
        </p:nvSpPr>
        <p:spPr>
          <a:xfrm>
            <a:off x="318553" y="1356639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18553" y="251609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318553" y="3675556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93628" y="1352463"/>
            <a:ext cx="6744126" cy="66980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20131"/>
            <a:r>
              <a:rPr lang="fr-FR" sz="3400" b="1" dirty="0">
                <a:solidFill>
                  <a:schemeClr val="tx2"/>
                </a:solidFill>
              </a:rPr>
              <a:t>Secteur primaire -  PRODUIRE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993627" y="2504980"/>
            <a:ext cx="8054531" cy="71083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20131">
              <a:lnSpc>
                <a:spcPts val="4431"/>
              </a:lnSpc>
            </a:pPr>
            <a:r>
              <a:rPr lang="fr-FR" sz="3400" b="1" dirty="0">
                <a:solidFill>
                  <a:schemeClr val="tx2"/>
                </a:solidFill>
              </a:rPr>
              <a:t>Secteur secondaire </a:t>
            </a:r>
            <a:r>
              <a:rPr lang="fr-FR" sz="3400" b="1" dirty="0" smtClean="0">
                <a:solidFill>
                  <a:schemeClr val="tx2"/>
                </a:solidFill>
              </a:rPr>
              <a:t>- TRANSFORMER </a:t>
            </a:r>
            <a:endParaRPr lang="fr-FR" sz="3400" b="1" dirty="0">
              <a:solidFill>
                <a:schemeClr val="tx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93628" y="3687804"/>
            <a:ext cx="6512119" cy="71083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20131">
              <a:lnSpc>
                <a:spcPts val="4431"/>
              </a:lnSpc>
            </a:pPr>
            <a:r>
              <a:rPr lang="fr-FR" sz="3400" b="1" dirty="0">
                <a:solidFill>
                  <a:schemeClr val="tx2"/>
                </a:solidFill>
              </a:rPr>
              <a:t>Secteur tertiaire -  SERVICES </a:t>
            </a:r>
          </a:p>
        </p:txBody>
      </p:sp>
      <p:sp>
        <p:nvSpPr>
          <p:cNvPr id="29" name="object 2"/>
          <p:cNvSpPr txBox="1">
            <a:spLocks/>
          </p:cNvSpPr>
          <p:nvPr/>
        </p:nvSpPr>
        <p:spPr>
          <a:xfrm>
            <a:off x="1646028" y="114304"/>
            <a:ext cx="5579741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31" algn="ctr" defTabSz="914298">
              <a:spcBef>
                <a:spcPts val="206"/>
              </a:spcBef>
              <a:defRPr/>
            </a:pPr>
            <a:r>
              <a:rPr lang="en-US" sz="3800" b="1" kern="800" spc="-40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N’oubliez</a:t>
            </a:r>
            <a:r>
              <a:rPr lang="en-US" sz="3800" b="1" kern="800" spc="-4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pas:</a:t>
            </a:r>
            <a:endParaRPr lang="en-US" sz="3800" b="1" kern="800" spc="-4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Mise</a:t>
            </a:r>
            <a:r>
              <a:rPr lang="en-US" dirty="0" smtClean="0"/>
              <a:t> en scène!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73358" y="2358669"/>
            <a:ext cx="1797287" cy="423641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r>
              <a:rPr lang="en-US" dirty="0" err="1" smtClean="0"/>
              <a:t>N’oubliez</a:t>
            </a:r>
            <a:r>
              <a:rPr lang="en-US" dirty="0" smtClean="0"/>
              <a:t> pas: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05488" y="988326"/>
            <a:ext cx="8307732" cy="388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production </a:t>
            </a:r>
            <a:r>
              <a:rPr lang="en-US" dirty="0" err="1" smtClean="0"/>
              <a:t>d’électricité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4907" y="1097489"/>
            <a:ext cx="4877004" cy="3908657"/>
          </a:xfrm>
        </p:spPr>
        <p:txBody>
          <a:bodyPr/>
          <a:lstStyle/>
          <a:p>
            <a:pPr marL="0" indent="263525">
              <a:buNone/>
            </a:pP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L’électricité est une force qui actionne les moteurs, éclaire nos maisons et nos rues.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Elle est produite par des centrales thermiques chauffées au charbon, au pétrole, au gaz naturel ou à l’uranium. </a:t>
            </a:r>
            <a:endParaRPr lang="fr-FR" sz="25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263525">
              <a:buNone/>
            </a:pP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Il </a:t>
            </a:r>
            <a:r>
              <a:rPr lang="fr-FR" sz="25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existe aussi des centrales hydrauliques où l’eau est la force productrice d’énergie. </a:t>
            </a:r>
            <a:endParaRPr lang="ru-RU" sz="25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024" y="1393194"/>
            <a:ext cx="3650781" cy="292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151642</TotalTime>
  <Words>943</Words>
  <Application>Microsoft Office PowerPoint</Application>
  <PresentationFormat>Экран (16:9)</PresentationFormat>
  <Paragraphs>96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Mise en scène!</vt:lpstr>
      <vt:lpstr>La production d’électricité</vt:lpstr>
      <vt:lpstr>La production d’électricité</vt:lpstr>
      <vt:lpstr>Le charbon et le pétrole</vt:lpstr>
      <vt:lpstr>Презентация PowerPoint</vt:lpstr>
      <vt:lpstr>L’industrie de production automobile</vt:lpstr>
      <vt:lpstr>Презентация PowerPoint</vt:lpstr>
      <vt:lpstr>Une ville dans la ville</vt:lpstr>
      <vt:lpstr>Une ville dans la ville</vt:lpstr>
      <vt:lpstr>Презентация PowerPoint</vt:lpstr>
      <vt:lpstr>Презентация PowerPoint</vt:lpstr>
      <vt:lpstr>Презентация PowerPoint</vt:lpstr>
      <vt:lpstr>Règle</vt:lpstr>
      <vt:lpstr>Règle</vt:lpstr>
      <vt:lpstr>Презентация PowerPoint</vt:lpstr>
      <vt:lpstr>Презентация PowerPoint</vt:lpstr>
      <vt:lpstr>A l’impératif négatif</vt:lpstr>
      <vt:lpstr>Répondez «oui» en employant le pronom «en» et l’adverbe «très»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1557</cp:revision>
  <dcterms:created xsi:type="dcterms:W3CDTF">2014-10-08T23:03:32Z</dcterms:created>
  <dcterms:modified xsi:type="dcterms:W3CDTF">2021-01-07T05:24:59Z</dcterms:modified>
</cp:coreProperties>
</file>