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9"/>
  </p:notesMasterIdLst>
  <p:sldIdLst>
    <p:sldId id="1356" r:id="rId11"/>
    <p:sldId id="1402" r:id="rId12"/>
    <p:sldId id="1415" r:id="rId13"/>
    <p:sldId id="1419" r:id="rId14"/>
    <p:sldId id="1420" r:id="rId15"/>
    <p:sldId id="1421" r:id="rId16"/>
    <p:sldId id="1418" r:id="rId17"/>
    <p:sldId id="1422" r:id="rId18"/>
    <p:sldId id="1448" r:id="rId19"/>
    <p:sldId id="1449" r:id="rId20"/>
    <p:sldId id="1450" r:id="rId21"/>
    <p:sldId id="1451" r:id="rId22"/>
    <p:sldId id="1452" r:id="rId23"/>
    <p:sldId id="1453" r:id="rId24"/>
    <p:sldId id="1454" r:id="rId25"/>
    <p:sldId id="1456" r:id="rId26"/>
    <p:sldId id="1457" r:id="rId27"/>
    <p:sldId id="1458" r:id="rId28"/>
    <p:sldId id="1459" r:id="rId29"/>
    <p:sldId id="1460" r:id="rId30"/>
    <p:sldId id="1426" r:id="rId31"/>
    <p:sldId id="1461" r:id="rId32"/>
    <p:sldId id="1455" r:id="rId33"/>
    <p:sldId id="1462" r:id="rId34"/>
    <p:sldId id="1463" r:id="rId35"/>
    <p:sldId id="1464" r:id="rId36"/>
    <p:sldId id="1428" r:id="rId37"/>
    <p:sldId id="1423" r:id="rId38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15"/>
            <p14:sldId id="1419"/>
            <p14:sldId id="1420"/>
            <p14:sldId id="1421"/>
            <p14:sldId id="1418"/>
            <p14:sldId id="1422"/>
            <p14:sldId id="1448"/>
            <p14:sldId id="1449"/>
            <p14:sldId id="1450"/>
            <p14:sldId id="1451"/>
            <p14:sldId id="1452"/>
            <p14:sldId id="1453"/>
            <p14:sldId id="1454"/>
            <p14:sldId id="1456"/>
            <p14:sldId id="1457"/>
            <p14:sldId id="1458"/>
            <p14:sldId id="1459"/>
            <p14:sldId id="1460"/>
            <p14:sldId id="1426"/>
            <p14:sldId id="1461"/>
            <p14:sldId id="1455"/>
            <p14:sldId id="1462"/>
            <p14:sldId id="1463"/>
            <p14:sldId id="1464"/>
            <p14:sldId id="1428"/>
            <p14:sldId id="142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00FFFF"/>
    <a:srgbClr val="FF9966"/>
    <a:srgbClr val="000000"/>
    <a:srgbClr val="DDDDDD"/>
    <a:srgbClr val="B2B2B2"/>
    <a:srgbClr val="FFFFFF"/>
    <a:srgbClr val="808080"/>
    <a:srgbClr val="5F5F5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1" d="100"/>
          <a:sy n="141" d="100"/>
        </p:scale>
        <p:origin x="672" y="114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2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6044" y="348917"/>
            <a:ext cx="3789140" cy="852744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en-US" sz="54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79612" y="2239114"/>
            <a:ext cx="4716260" cy="1279115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fr-FR" sz="4000" dirty="0">
                <a:solidFill>
                  <a:srgbClr val="002060"/>
                </a:solidFill>
                <a:latin typeface="Arial"/>
                <a:cs typeface="Arial"/>
              </a:rPr>
              <a:t>Thème:  </a:t>
            </a:r>
            <a:endParaRPr lang="fr-FR" sz="4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89">
              <a:spcBef>
                <a:spcPts val="175"/>
              </a:spcBef>
            </a:pPr>
            <a:r>
              <a:rPr lang="fr-FR" sz="4000" b="1" dirty="0" smtClean="0">
                <a:solidFill>
                  <a:srgbClr val="002060"/>
                </a:solidFill>
                <a:latin typeface="Arial"/>
                <a:cs typeface="Arial"/>
              </a:rPr>
              <a:t>Le passé composé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8" b="89902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43" t="4500" r="20813" b="10889"/>
          <a:stretch/>
        </p:blipFill>
        <p:spPr>
          <a:xfrm>
            <a:off x="6389755" y="1620976"/>
            <a:ext cx="2574734" cy="3522523"/>
          </a:xfrm>
          <a:prstGeom prst="rect">
            <a:avLst/>
          </a:prstGeom>
        </p:spPr>
      </p:pic>
      <p:sp>
        <p:nvSpPr>
          <p:cNvPr id="12" name="object 6"/>
          <p:cNvSpPr/>
          <p:nvPr/>
        </p:nvSpPr>
        <p:spPr>
          <a:xfrm>
            <a:off x="335736" y="2207395"/>
            <a:ext cx="491848" cy="1228451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326076" y="3723877"/>
            <a:ext cx="491848" cy="11163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27"/>
          <p:cNvGrpSpPr/>
          <p:nvPr/>
        </p:nvGrpSpPr>
        <p:grpSpPr>
          <a:xfrm>
            <a:off x="7884368" y="415898"/>
            <a:ext cx="866499" cy="774509"/>
            <a:chOff x="4686759" y="212868"/>
            <a:chExt cx="634365" cy="634365"/>
          </a:xfrm>
        </p:grpSpPr>
        <p:sp>
          <p:nvSpPr>
            <p:cNvPr id="23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0"/>
          <p:cNvSpPr txBox="1"/>
          <p:nvPr/>
        </p:nvSpPr>
        <p:spPr>
          <a:xfrm>
            <a:off x="8028876" y="533093"/>
            <a:ext cx="511956" cy="354563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9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object 31"/>
          <p:cNvSpPr txBox="1"/>
          <p:nvPr/>
        </p:nvSpPr>
        <p:spPr>
          <a:xfrm>
            <a:off x="7937893" y="822317"/>
            <a:ext cx="770320" cy="212221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300" spc="-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fr-FR" sz="1300" spc="-5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lang="fr-FR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 bwMode="auto">
          <a:xfrm>
            <a:off x="107504" y="0"/>
            <a:ext cx="8964996" cy="37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23878"/>
            <a:ext cx="9144001" cy="14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482"/>
            <a:ext cx="8719410" cy="498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2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"/>
            <a:ext cx="9143999" cy="314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55826"/>
            <a:ext cx="9143999" cy="174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23478"/>
            <a:ext cx="9057404" cy="141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9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9633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5833" l="9977" r="89559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9539" r="22978" b="5642"/>
          <a:stretch/>
        </p:blipFill>
        <p:spPr>
          <a:xfrm flipH="1">
            <a:off x="7281393" y="781891"/>
            <a:ext cx="1861851" cy="43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24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" y="2247714"/>
            <a:ext cx="9022992" cy="28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2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7474"/>
            <a:ext cx="8928992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6" b="40379"/>
          <a:stretch/>
        </p:blipFill>
        <p:spPr bwMode="auto">
          <a:xfrm>
            <a:off x="179511" y="-9714"/>
            <a:ext cx="7128793" cy="506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964"/>
          <a:stretch/>
        </p:blipFill>
        <p:spPr bwMode="auto">
          <a:xfrm>
            <a:off x="227289" y="410562"/>
            <a:ext cx="8928992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206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(</a:t>
            </a:r>
            <a:r>
              <a:rPr lang="fr-FR" b="1" dirty="0" smtClean="0">
                <a:solidFill>
                  <a:srgbClr val="FF0000"/>
                </a:solidFill>
              </a:rPr>
              <a:t>suite)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8929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1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01" y="175197"/>
            <a:ext cx="8700781" cy="518870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fr-FR" sz="3200" dirty="0" smtClean="0"/>
              <a:t>Le </a:t>
            </a:r>
            <a:r>
              <a:rPr lang="fr-FR" sz="3200" dirty="0" smtClean="0"/>
              <a:t>passé composé  </a:t>
            </a:r>
            <a:endParaRPr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3092" y="987968"/>
            <a:ext cx="3595391" cy="70057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des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verbes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qui  se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conjuguent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avec  </a:t>
            </a:r>
            <a:r>
              <a:rPr lang="en-US" b="1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b="1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être</a:t>
            </a:r>
            <a:r>
              <a:rPr lang="en-US" b="1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 </a:t>
            </a:r>
            <a:endParaRPr lang="en-US" b="1" kern="0" spc="-52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7223" y="1896929"/>
            <a:ext cx="3621260" cy="70057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</a:rPr>
              <a:t>Mettez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</a:rPr>
              <a:t>  les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</a:rPr>
              <a:t>verbes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</a:rPr>
              <a:t>  entre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</a:rPr>
              <a:t>parenthèses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</a:rPr>
              <a:t>  au  passé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</a:rPr>
              <a:t>composé</a:t>
            </a:r>
            <a:endParaRPr lang="en-US" kern="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7223" y="3676446"/>
            <a:ext cx="3621260" cy="70057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Mettez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verbes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à  la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forme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négative</a:t>
            </a:r>
            <a:endParaRPr lang="en-US" kern="0" spc="-52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1760" y="2784159"/>
            <a:ext cx="3606723" cy="70057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Mettez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verbes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pronominaux</a:t>
            </a:r>
            <a:r>
              <a:rPr lang="en-US" kern="0" spc="-52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au  passé  </a:t>
            </a:r>
            <a:r>
              <a:rPr lang="en-US" kern="0" spc="-52" dirty="0" err="1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composé</a:t>
            </a:r>
            <a:endParaRPr lang="en-US" kern="0" spc="-52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4409982" y="1187417"/>
            <a:ext cx="0" cy="3301312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>
            <a:hlinkClick r:id="rId2" action="ppaction://hlinksldjump"/>
          </p:cNvPr>
          <p:cNvSpPr/>
          <p:nvPr/>
        </p:nvSpPr>
        <p:spPr>
          <a:xfrm>
            <a:off x="4646686" y="1006879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>
            <a:hlinkClick r:id="rId3" action="ppaction://hlinksldjump"/>
          </p:cNvPr>
          <p:cNvSpPr/>
          <p:nvPr/>
        </p:nvSpPr>
        <p:spPr>
          <a:xfrm>
            <a:off x="4632149" y="1905132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>
            <a:hlinkClick r:id="rId4" action="ppaction://hlinksldjump"/>
          </p:cNvPr>
          <p:cNvSpPr/>
          <p:nvPr/>
        </p:nvSpPr>
        <p:spPr>
          <a:xfrm>
            <a:off x="4632149" y="2803385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>
            <a:hlinkClick r:id="rId5" action="ppaction://hlinksldjump"/>
          </p:cNvPr>
          <p:cNvSpPr/>
          <p:nvPr/>
        </p:nvSpPr>
        <p:spPr>
          <a:xfrm>
            <a:off x="4632149" y="3701638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925" y="998128"/>
            <a:ext cx="4076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fr-FR" dirty="0" smtClean="0">
                <a:latin typeface="Arial" pitchFamily="34" charset="0"/>
                <a:cs typeface="Arial" pitchFamily="34" charset="0"/>
              </a:rPr>
              <a:t>On  utilise  le  passé  composé  pour  raconter  des  actions  au  passé.  Le  passé  composé  se  forme  avec  l’auxiliaire  «être»  ou  «avoir»  au  présent + participe  passé  du  verbe  à  conjuguer.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Exemple: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Hier,  j’ai  dîné  à  huit  heures  et  je  suis  allé  au  cinéma.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4319972" y="4625301"/>
            <a:ext cx="521208" cy="37550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8" y="3278795"/>
            <a:ext cx="2455173" cy="16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" y="0"/>
            <a:ext cx="8888701" cy="26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" y="2549476"/>
            <a:ext cx="8964996" cy="259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7"/>
            <a:ext cx="9036496" cy="28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5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502"/>
            <a:ext cx="79724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9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939"/>
          <a:stretch/>
        </p:blipFill>
        <p:spPr bwMode="auto">
          <a:xfrm>
            <a:off x="1" y="0"/>
            <a:ext cx="8928483" cy="498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85"/>
          <a:stretch/>
        </p:blipFill>
        <p:spPr bwMode="auto">
          <a:xfrm>
            <a:off x="0" y="123478"/>
            <a:ext cx="900049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224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204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12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35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07804" y="123500"/>
            <a:ext cx="6165388" cy="467146"/>
          </a:xfrm>
          <a:prstGeom prst="rect">
            <a:avLst/>
          </a:prstGeom>
          <a:noFill/>
        </p:spPr>
        <p:txBody>
          <a:bodyPr wrap="square" lIns="81629" tIns="40814" rIns="81629" bIns="40814" rtlCol="0">
            <a:spAutoFit/>
          </a:bodyPr>
          <a:lstStyle/>
          <a:p>
            <a:r>
              <a:rPr lang="fr-FR" sz="2500" b="1" dirty="0">
                <a:latin typeface="Comic Sans MS" pitchFamily="66" charset="0"/>
              </a:rPr>
              <a:t>           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31490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Devoir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564" y="693155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Exercices  (slides  21,  </a:t>
            </a:r>
            <a:r>
              <a:rPr lang="fr-FR" dirty="0"/>
              <a:t>2</a:t>
            </a:r>
            <a:r>
              <a:rPr lang="fr-FR" dirty="0" smtClean="0"/>
              <a:t>5,  26)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9949"/>
            <a:ext cx="4286250" cy="4724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19722"/>
            <a:ext cx="4248472" cy="22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r="2811"/>
          <a:stretch/>
        </p:blipFill>
        <p:spPr>
          <a:xfrm>
            <a:off x="0" y="13213"/>
            <a:ext cx="458343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" b="3080"/>
          <a:stretch/>
        </p:blipFill>
        <p:spPr>
          <a:xfrm rot="5400000" flipH="1">
            <a:off x="4251960" y="251460"/>
            <a:ext cx="5143500" cy="4640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2060" y="290845"/>
            <a:ext cx="200247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Merci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3420" y="1347614"/>
            <a:ext cx="181492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pour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2677" y="2355726"/>
            <a:ext cx="212910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votre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636" y="3378463"/>
            <a:ext cx="35587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Attention!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3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8" r="2505" b="90518"/>
          <a:stretch/>
        </p:blipFill>
        <p:spPr bwMode="auto">
          <a:xfrm>
            <a:off x="854587" y="95101"/>
            <a:ext cx="8289414" cy="60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5"/>
          <p:cNvSpPr/>
          <p:nvPr/>
        </p:nvSpPr>
        <p:spPr>
          <a:xfrm>
            <a:off x="179512" y="133738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 smtClean="0">
                <a:solidFill>
                  <a:srgbClr val="FFFFFF"/>
                </a:solidFill>
                <a:latin typeface="Open Sans Light"/>
              </a:rPr>
              <a:t>1</a:t>
            </a:r>
            <a:endParaRPr lang="en-US" sz="2900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049" y="1105890"/>
            <a:ext cx="55708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ller      </a:t>
            </a:r>
            <a:r>
              <a:rPr lang="fr-FR" dirty="0" smtClean="0">
                <a:latin typeface="Arial"/>
                <a:cs typeface="Arial"/>
              </a:rPr>
              <a:t>≠ </a:t>
            </a:r>
            <a:r>
              <a:rPr lang="fr-FR" dirty="0" smtClean="0"/>
              <a:t> venir</a:t>
            </a:r>
          </a:p>
          <a:p>
            <a:r>
              <a:rPr lang="fr-FR" dirty="0"/>
              <a:t>a</a:t>
            </a:r>
            <a:r>
              <a:rPr lang="fr-FR" dirty="0" smtClean="0"/>
              <a:t>rriver  </a:t>
            </a:r>
            <a:r>
              <a:rPr lang="fr-FR" dirty="0" smtClean="0">
                <a:latin typeface="Arial"/>
                <a:cs typeface="Arial"/>
              </a:rPr>
              <a:t>≠  </a:t>
            </a:r>
            <a:r>
              <a:rPr lang="fr-FR" dirty="0" smtClean="0"/>
              <a:t>partir</a:t>
            </a:r>
          </a:p>
          <a:p>
            <a:r>
              <a:rPr lang="fr-FR" dirty="0"/>
              <a:t>e</a:t>
            </a:r>
            <a:r>
              <a:rPr lang="fr-FR" dirty="0" smtClean="0"/>
              <a:t>ntrer   </a:t>
            </a:r>
            <a:r>
              <a:rPr lang="fr-FR" dirty="0" smtClean="0">
                <a:latin typeface="Arial"/>
                <a:cs typeface="Arial"/>
              </a:rPr>
              <a:t>≠</a:t>
            </a:r>
            <a:r>
              <a:rPr lang="fr-FR" dirty="0" smtClean="0"/>
              <a:t> sortir</a:t>
            </a:r>
          </a:p>
          <a:p>
            <a:r>
              <a:rPr lang="fr-FR" dirty="0"/>
              <a:t>m</a:t>
            </a:r>
            <a:r>
              <a:rPr lang="fr-FR" dirty="0" smtClean="0"/>
              <a:t>onter  </a:t>
            </a:r>
            <a:r>
              <a:rPr lang="fr-FR" dirty="0" smtClean="0">
                <a:latin typeface="Arial"/>
                <a:cs typeface="Arial"/>
              </a:rPr>
              <a:t>≠</a:t>
            </a:r>
            <a:r>
              <a:rPr lang="fr-FR" dirty="0" smtClean="0"/>
              <a:t> descendre</a:t>
            </a:r>
          </a:p>
          <a:p>
            <a:r>
              <a:rPr lang="fr-FR" dirty="0"/>
              <a:t>n</a:t>
            </a:r>
            <a:r>
              <a:rPr lang="fr-FR" dirty="0" smtClean="0"/>
              <a:t>aître    </a:t>
            </a:r>
            <a:r>
              <a:rPr lang="fr-FR" dirty="0" smtClean="0">
                <a:latin typeface="Arial"/>
                <a:cs typeface="Arial"/>
              </a:rPr>
              <a:t>≠</a:t>
            </a:r>
            <a:r>
              <a:rPr lang="fr-FR" dirty="0" smtClean="0"/>
              <a:t> mourir</a:t>
            </a:r>
          </a:p>
          <a:p>
            <a:r>
              <a:rPr lang="fr-FR" dirty="0"/>
              <a:t>r</a:t>
            </a:r>
            <a:r>
              <a:rPr lang="fr-FR" dirty="0" smtClean="0"/>
              <a:t>ester,      tomber</a:t>
            </a:r>
          </a:p>
          <a:p>
            <a:r>
              <a:rPr lang="fr-FR" dirty="0"/>
              <a:t>r</a:t>
            </a:r>
            <a:r>
              <a:rPr lang="fr-FR" dirty="0" smtClean="0"/>
              <a:t>entrer,    revenir,  </a:t>
            </a:r>
          </a:p>
          <a:p>
            <a:r>
              <a:rPr lang="fr-FR" dirty="0"/>
              <a:t>i</a:t>
            </a:r>
            <a:r>
              <a:rPr lang="fr-FR" dirty="0" smtClean="0"/>
              <a:t>nervenir, devenir</a:t>
            </a:r>
          </a:p>
          <a:p>
            <a:r>
              <a:rPr lang="fr-FR" dirty="0"/>
              <a:t>d</a:t>
            </a:r>
            <a:r>
              <a:rPr lang="fr-FR" dirty="0" smtClean="0"/>
              <a:t>écéder  et  les  verbes  pronominaux  (se  lever,  ...)</a:t>
            </a:r>
            <a:endParaRPr lang="ru-RU" dirty="0"/>
          </a:p>
        </p:txBody>
      </p:sp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4355976" y="4588618"/>
            <a:ext cx="499302" cy="432048"/>
          </a:xfrm>
          <a:prstGeom prst="actionButtonBackPreviou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7159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5"/>
          <p:cNvSpPr/>
          <p:nvPr/>
        </p:nvSpPr>
        <p:spPr>
          <a:xfrm>
            <a:off x="287524" y="231490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 smtClean="0">
                <a:solidFill>
                  <a:srgbClr val="FFFFFF"/>
                </a:solidFill>
                <a:latin typeface="Open Sans Light"/>
              </a:rPr>
              <a:t>2</a:t>
            </a:r>
            <a:endParaRPr lang="en-US" sz="2900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599" y="252803"/>
            <a:ext cx="803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* Mettez les verbes entre parenthèses au passé composé, faites  attention au choix du verbe auxiliaire.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5061" y="1103854"/>
            <a:ext cx="808837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Comme il pleuvait, elle est rentrée prendre son parapluie.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En  automne, les élèves sont rentrés au lycée.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Pierre a sorti un petit dictionnaire de sa poche.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Nous sommes sortis très tôt.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Cette troupe a monté avec succès la pièce d’un auteur français.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Elle est montée en ascenseur.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 smtClean="0"/>
              <a:t>Il a rentré sa voiture au garage.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135629"/>
            <a:ext cx="1905000" cy="190500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4312485" y="4597935"/>
            <a:ext cx="499302" cy="432048"/>
          </a:xfrm>
          <a:prstGeom prst="actionButtonBackPreviou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5" t="4000" r="27052" b="78816"/>
          <a:stretch/>
        </p:blipFill>
        <p:spPr bwMode="auto">
          <a:xfrm>
            <a:off x="987172" y="358935"/>
            <a:ext cx="5722238" cy="4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5"/>
          <p:cNvSpPr/>
          <p:nvPr/>
        </p:nvSpPr>
        <p:spPr>
          <a:xfrm>
            <a:off x="323528" y="267494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lang="en-US" sz="2900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540" y="1095586"/>
            <a:ext cx="8483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Les  amis  se  sont  levés  tôt  pour  aller  au  voyage  touristique.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Est-ce  que  vous  vous  êtes  couché  à  temps  hier?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Nous  nous  sommes  fatigués  pendant  la  montée  au  sommet  de  cette  montagne.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L’année  passé  nous  nous  sommes  naignés  dans  la  mer  et  nous  nous  sommes  grillés  au  soleil.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Ils  se  sont  amusés  beaucoup  pendant  les  vacances.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Nous  nous  sommes  promenés  dans  les  rues  de  notre  belle  ville.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Ils  se  sont  trompés  de  l’heure  du  départ  et  ont  manqué  le  train.</a:t>
            </a: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4355976" y="4588618"/>
            <a:ext cx="499302" cy="432048"/>
          </a:xfrm>
          <a:prstGeom prst="actionButtonBackPreviou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3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00"/>
          <a:stretch/>
        </p:blipFill>
        <p:spPr bwMode="auto">
          <a:xfrm>
            <a:off x="1133156" y="470299"/>
            <a:ext cx="5726113" cy="4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15"/>
          <p:cNvSpPr/>
          <p:nvPr/>
        </p:nvSpPr>
        <p:spPr>
          <a:xfrm>
            <a:off x="467544" y="339502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636" y="1053498"/>
            <a:ext cx="6821098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Je  ne  suis  pas  venu  à  Paris  pour  la  première  fois.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Nous  n’avons  pas  admiré  la  ville  le  soir  de  fête.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Nous  n’avons  pas  assisté  au  concert  de  ce  jeune  artiste.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Je  n’ai  pas  fait  ce  devoir  facilement.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Ils  n’ont  pas  pris  ce  nouveau  manuel  à  la  bibliothèque.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Je  n’ai  pas  acheté  quelques  journaux  français.</a:t>
            </a:r>
            <a:endParaRPr lang="fr-FR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22" y="3234496"/>
            <a:ext cx="4075471" cy="178617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4355976" y="4588618"/>
            <a:ext cx="499302" cy="432048"/>
          </a:xfrm>
          <a:prstGeom prst="actionButtonBackPreviou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87"/>
          <a:stretch/>
        </p:blipFill>
        <p:spPr bwMode="auto">
          <a:xfrm>
            <a:off x="128587" y="431950"/>
            <a:ext cx="9015413" cy="405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498"/>
            <a:ext cx="77597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4" y="3109913"/>
            <a:ext cx="91440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2" y="1"/>
            <a:ext cx="8352928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59482"/>
            <a:ext cx="210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«Grammaire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p</a:t>
            </a:r>
            <a:r>
              <a:rPr lang="fr-FR" sz="2400" b="1" dirty="0" smtClean="0">
                <a:solidFill>
                  <a:srgbClr val="FF0000"/>
                </a:solidFill>
              </a:rPr>
              <a:t>rogressive 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du  français</a:t>
            </a:r>
            <a:r>
              <a:rPr lang="fr-FR" sz="2400" b="1" dirty="0" smtClean="0">
                <a:solidFill>
                  <a:srgbClr val="FF0000"/>
                </a:solidFill>
              </a:rPr>
              <a:t>»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" b="98209" l="678" r="97966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682"/>
            <a:ext cx="2411760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151350</TotalTime>
  <Words>394</Words>
  <Application>Microsoft Office PowerPoint</Application>
  <PresentationFormat>Экран (16:9)</PresentationFormat>
  <Paragraphs>60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Arial</vt:lpstr>
      <vt:lpstr>Calibri</vt:lpstr>
      <vt:lpstr>Comic Sans MS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</vt:lpstr>
      <vt:lpstr>Le passé composé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1484</cp:revision>
  <dcterms:created xsi:type="dcterms:W3CDTF">2014-10-08T23:03:32Z</dcterms:created>
  <dcterms:modified xsi:type="dcterms:W3CDTF">2021-01-28T04:33:33Z</dcterms:modified>
</cp:coreProperties>
</file>