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10" r:id="rId13"/>
    <p:sldId id="311" r:id="rId14"/>
    <p:sldId id="30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image" Target="../media/image3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/>
                <a:t> 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40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𝑄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𝑒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𝑒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𝑚</m:t>
                  </m:r>
                </m:oMath>
              </a14:m>
              <a:endParaRPr lang="ru-RU" sz="4000" dirty="0"/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/>
                <a:t>  </a:t>
              </a:r>
              <a:r>
                <a:rPr lang="uz-Latn-UZ" sz="4000" b="0" i="0">
                  <a:latin typeface="Cambria Math" panose="02040503050406030204" pitchFamily="18" charset="0"/>
                </a:rPr>
                <a:t>𝑄_𝑒=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𝜆_</a:t>
              </a:r>
              <a:r>
                <a:rPr lang="uz-Latn-UZ" sz="4000" b="0" i="0">
                  <a:latin typeface="Cambria Math" panose="02040503050406030204" pitchFamily="18" charset="0"/>
                </a:rPr>
                <a:t>𝑒 𝑚</a:t>
              </a:r>
              <a:endParaRPr lang="ru-RU" sz="4000" dirty="0"/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sSub>
                    <m:sSubPr>
                      <m:ctrlPr>
                        <a:rPr lang="ru-RU" sz="40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𝑄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𝑄</a:t>
              </a:r>
              <a:r>
                <a:rPr lang="ru-RU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_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𝑏=𝑟_𝑏 𝑚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ru-RU" sz="400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𝜑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fPr>
                    <m:num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</m:num>
                    <m:den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den>
                  </m:f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∙100 %=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fPr>
                    <m:num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</m:num>
                    <m:den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den>
                  </m:f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∙100 %</m:t>
                  </m:r>
                </m:oMath>
              </a14:m>
              <a:r>
                <a:rPr lang="uz-Latn-UZ" sz="4000" dirty="0"/>
                <a:t> </a:t>
              </a:r>
              <a:endParaRPr lang="ru-RU" sz="4000" dirty="0"/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ru-RU" sz="40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𝜑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=𝑝/𝑝_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0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 ∙100 %=𝜌/𝜌_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0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 ∙100 %</a:t>
              </a:r>
              <a:r>
                <a:rPr lang="uz-Latn-UZ" sz="4000" dirty="0"/>
                <a:t> </a:t>
              </a:r>
              <a:endParaRPr lang="ru-RU" sz="4000" dirty="0"/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626827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/>
            <a:t> 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0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𝑄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𝑒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=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𝜆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𝑒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𝑚</m:t>
              </m:r>
            </m:oMath>
          </a14:m>
          <a:endParaRPr lang="ru-RU" sz="4000" kern="1200" dirty="0"/>
        </a:p>
      </dsp:txBody>
      <dsp:txXfrm>
        <a:off x="870036" y="626827"/>
        <a:ext cx="10082520" cy="1253655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507311"/>
          <a:ext cx="9626816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ru-RU" sz="40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𝑄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𝑏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𝑟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𝑏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𝑚</m:t>
              </m:r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507311"/>
        <a:ext cx="9626816" cy="1253655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56828" y="4361292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400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𝜑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</m:ctrlPr>
                </m:fPr>
                <m:num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𝑝</m:t>
                  </m:r>
                </m:num>
                <m:den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</m:e>
                    <m:sub>
                      <m:r>
                        <a:rPr lang="en-US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sub>
                  </m:sSub>
                </m:den>
              </m:f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∙100 %=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</m:ctrlPr>
                </m:fPr>
                <m:num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𝜌</m:t>
                  </m:r>
                </m:num>
                <m:den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</m:e>
                    <m:sub>
                      <m:r>
                        <a:rPr lang="en-US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sub>
                  </m:sSub>
                </m:den>
              </m:f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∙100 %</m:t>
              </m:r>
            </m:oMath>
          </a14:m>
          <a:r>
            <a:rPr lang="uz-Latn-UZ" sz="4000" kern="1200" dirty="0"/>
            <a:t> </a:t>
          </a:r>
          <a:endParaRPr lang="ru-RU" sz="4000" kern="1200" dirty="0"/>
        </a:p>
      </dsp:txBody>
      <dsp:txXfrm>
        <a:off x="856828" y="4361292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264C58-7C09-468B-BD7C-61C0DA87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DB4C9F-A547-451E-83C3-CB5CEEFE0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8406F1-ECA8-4777-853A-B12075BBC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EC17AD-C3DA-4165-939B-761873AF9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AC1F06-4EA1-4B94-9C2A-DED937F2B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865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71FDA-9601-4CD6-A7B2-E185F595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F4FDBA-FDC4-4A8F-A21D-BF5B42CF37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D08AC-2B7F-4E7A-A1CF-74282E5FD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45169C-61D8-431C-AF19-B3A4B1F43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B28417-7C14-4DE2-9D91-762B4DB53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69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C2583DF-D443-4286-8500-3DE6531385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4A83316-5B7F-42B2-8D38-986DE2E77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13A0A5-89FF-4F0E-9E05-CCF0884D5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3D1D60-9AAE-4C7A-8697-03840BA1B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181FB2-DE62-42F6-8426-C94219AB5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511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563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08BC-C192-489C-AA2B-4D80952A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03F9B5-5CDC-4CD6-8806-C9223A192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A9C047-0165-41D0-961C-4B40B25A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B0D18A-3383-4D8D-86DE-BE5679C3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D92068-7E65-4C71-97C9-C76473C3D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09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781A43-23AF-4387-B3F8-A77970274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936E1A-FFDE-4E13-A27B-CA4402881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C5ABF7-6B84-411E-839C-89064D17E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E7FA64-BC8D-43D5-B4B1-BA9D7A8F4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92B37D-2A04-4D26-81A8-C92489027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637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BEB191-D446-4097-9823-B82D97A78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4488AC-BA8F-4B5F-BAFE-2D9F3ED95A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C1273E-F54E-40AD-A8E4-ADF489D70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9542AC-AFCD-4629-BEBC-02D88F4C6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2FABCC-7D54-4501-802A-E0B420B4E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402E0B-7699-4C77-9E2E-30068B85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226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70FEF1-E466-4A9F-9C93-81D9223A0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DA7F77-DA4D-47C3-9EE0-0C455C10E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C0791EE-F041-497A-84C5-CA0D28914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1933866-CCB6-4362-9F19-A2D79F6F8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D851770-FC7A-4279-9E1D-E7FB3A8E3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F63232F-0F0A-4C69-8595-242026655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B52258-7ADC-484C-B627-FA203171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7AF690C-93BE-44C2-94BE-EBA94FB0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690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F7E4F3-DA6E-496B-BB9F-40E33B72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3C3CF81-45A3-4056-A809-9F189B5D6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F63E0EB-9749-4DB0-8166-D71909FD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C901DC2-FC9E-4A3C-A428-F38C25D4C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49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EF95542-C67D-4B33-8B33-FE53FF219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AAE87F8-A210-4EE5-9901-3BB71B23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E028A8-D145-4468-B61A-DF297E18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7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948950-14FD-44F4-AD31-88F3904F7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6D7033-EC2D-41C3-A0C3-B00C630F8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6F3FAA-AB71-4F24-B62E-C4E1998B7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C99803-E03E-47B0-893B-104EBB4A5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62880B-C202-424E-A0D3-35861C88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6CC3931-7A1B-4BFD-9AE9-2802FE0A3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37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27E079-A0BC-40FB-86B1-8A91E92D6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4477152-99D9-4A87-9287-B58E827FB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5C42901-F754-4042-9303-3E1806F37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34B140-FD82-444B-84CB-D5FC48A65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FB386-7004-4DDD-9F99-68C8B468E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FFDA76-7168-4801-B5BA-1364EA4D2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281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89FF6-A4DA-4BC6-A239-B975CE527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87259B-9D46-4A99-9314-50E2F55AF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76AD0A-F18E-411A-B48D-8194239E5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5824E-EC45-4EDF-BE87-6E6DDD089E2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DC7229-1E48-4705-95AB-35FEAD8F7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555347-7130-46A7-8FF0-F4D08318A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CCF03-4EFC-4922-8C20-D3D87C2B5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00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0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05013" y="1934788"/>
            <a:ext cx="10401455" cy="5367749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66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6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6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endParaRPr lang="en-US" sz="2400" b="1" dirty="0">
              <a:latin typeface="Arial"/>
              <a:cs typeface="Arial"/>
            </a:endParaRPr>
          </a:p>
          <a:p>
            <a:endParaRPr lang="en-US" sz="2400" b="1" dirty="0">
              <a:latin typeface="Arial"/>
              <a:cs typeface="Arial"/>
            </a:endParaRPr>
          </a:p>
          <a:p>
            <a:endParaRPr lang="en-US" sz="2400" b="1" dirty="0">
              <a:latin typeface="Arial"/>
              <a:cs typeface="Arial"/>
            </a:endParaRPr>
          </a:p>
          <a:p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13250" y="2231604"/>
            <a:ext cx="648806" cy="179904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892210" y="60925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5AEBA3E2-F8B1-4660-84A4-C35E479F4723}"/>
              </a:ext>
            </a:extLst>
          </p:cNvPr>
          <p:cNvSpPr/>
          <p:nvPr/>
        </p:nvSpPr>
        <p:spPr>
          <a:xfrm>
            <a:off x="533426" y="4851677"/>
            <a:ext cx="648806" cy="168882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0DF91FC-9650-4231-A693-2CD1ED263C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718" y="2088838"/>
            <a:ext cx="29527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678017" y="187554"/>
                <a:ext cx="6927436" cy="3841108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100 %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2−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100 %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678017" y="187554"/>
                <a:ext cx="6927436" cy="3841108"/>
              </a:xfrm>
              <a:blipFill>
                <a:blip r:embed="rId2"/>
                <a:stretch>
                  <a:fillRect t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687269" y="764022"/>
            <a:ext cx="1" cy="2698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424070" y="3134139"/>
            <a:ext cx="3306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263033"/>
                <a:ext cx="3949148" cy="350980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sub>
                    </m:sSub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263033"/>
                <a:ext cx="3949148" cy="3509806"/>
              </a:xfrm>
              <a:prstGeom prst="rect">
                <a:avLst/>
              </a:prstGeom>
              <a:blipFill>
                <a:blip r:embed="rId3"/>
                <a:stretch>
                  <a:fillRect l="-3858" t="-1215" b="-4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A4826374-B6CC-4395-9570-B8CA8F6AB9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227443"/>
                <a:ext cx="11529388" cy="23675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sub>
                    </m:sSub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𝜑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100 %</m:t>
                            </m:r>
                          </m:den>
                        </m:f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𝜑</m:t>
                                </m:r>
                              </m:e>
                              <m:sub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100 %</m:t>
                            </m:r>
                          </m:den>
                        </m:f>
                      </m:num>
                      <m:den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A4826374-B6CC-4395-9570-B8CA8F6AB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227443"/>
                <a:ext cx="11529388" cy="23675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658287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272208"/>
                <a:ext cx="10545417" cy="5009321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</a:p>
              <a:p>
                <a:pPr marL="0" indent="0" algn="ctr">
                  <a:buNone/>
                </a:pPr>
                <a:endParaRPr lang="en-US" sz="40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∙40 %+30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∙60 %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+30 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=55 %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ctr">
                  <a:buNone/>
                </a:pPr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𝝋</m:t>
                        </m:r>
                      </m:e>
                      <m:sub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𝒖</m:t>
                        </m:r>
                      </m:sub>
                    </m:sSub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𝟓𝟓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%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272208"/>
                <a:ext cx="10545417" cy="5009321"/>
              </a:xfrm>
              <a:blipFill>
                <a:blip r:embed="rId2"/>
                <a:stretch>
                  <a:fillRect t="-30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934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23-mashq 7-masala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4202" y="1855304"/>
                <a:ext cx="11271903" cy="442622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spcAft>
                    <a:spcPts val="1200"/>
                  </a:spcAft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Psixrometrning quruq termometri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𝟐𝟒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ni, nam termometri esa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𝟏𝟗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ni ko‘rsatmoqda. Psixrometrik jadvaldan foydalanib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havoning nisbiy namligini aniqlang.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</m:sub>
                    </m:sSub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𝟐𝟒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℃−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𝟏𝟗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℃=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4202" y="1855304"/>
                <a:ext cx="11271903" cy="4426226"/>
              </a:xfrm>
              <a:blipFill>
                <a:blip r:embed="rId2"/>
                <a:stretch>
                  <a:fillRect l="-1947" t="-3857" r="-18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47464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sent5.com/presentforday2/20170306/svoystva_gazov_images/svoystva_gazov_12.jpg">
            <a:extLst>
              <a:ext uri="{FF2B5EF4-FFF2-40B4-BE49-F238E27FC236}">
                <a16:creationId xmlns:a16="http://schemas.microsoft.com/office/drawing/2014/main" id="{41F7073F-374E-4CB5-A4C1-E614DEBDA4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3" t="23768"/>
          <a:stretch/>
        </p:blipFill>
        <p:spPr bwMode="auto">
          <a:xfrm>
            <a:off x="0" y="0"/>
            <a:ext cx="12192000" cy="671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2147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80838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7649" y="914400"/>
                <a:ext cx="11553914" cy="5552661"/>
              </a:xfrm>
            </p:spPr>
            <p:txBody>
              <a:bodyPr>
                <a:noAutofit/>
              </a:bodyPr>
              <a:lstStyle/>
              <a:p>
                <a:pPr marL="0" indent="358775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uz-Latn-UZ" sz="33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Massasi 50 g bo‘lgan suv bug‘i kondensat</a:t>
                </a:r>
                <a:r>
                  <a:rPr lang="en-US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siyalanganda qancha issiqlik ajraladi? (23-mashq 2-masala) </a:t>
                </a:r>
              </a:p>
              <a:p>
                <a:pPr marL="0" indent="358775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uz-Latn-UZ" sz="33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14:m>
                  <m:oMath xmlns:m="http://schemas.openxmlformats.org/officeDocument/2006/math">
                    <m:r>
                      <a:rPr lang="uz-Latn-UZ" sz="33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</m:t>
                    </m:r>
                    <m:r>
                      <a:rPr lang="uz-Latn-UZ" sz="3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 temperaturada havodagi suv bug‘ining bosimi </a:t>
                </a:r>
                <a:br>
                  <a:rPr lang="en-US" sz="33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1,54 kPa ga teng. Agar </a:t>
                </a:r>
                <a14:m>
                  <m:oMath xmlns:m="http://schemas.openxmlformats.org/officeDocument/2006/math">
                    <m:r>
                      <a:rPr lang="uz-Latn-UZ" sz="33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</m:t>
                    </m:r>
                    <m:r>
                      <a:rPr lang="uz-Latn-UZ" sz="3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 temperaturada to‘yingan bug‘ bosimi 2,43 kPa bo‘lsa, nisbiy namlikni aniqlang. (23-mashq </a:t>
                </a:r>
                <a:br>
                  <a:rPr lang="en-US" sz="33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4-masala)  </a:t>
                </a:r>
              </a:p>
              <a:p>
                <a:pPr marL="0" indent="358775" algn="just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uz-Latn-UZ" sz="33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14:m>
                  <m:oMath xmlns:m="http://schemas.openxmlformats.org/officeDocument/2006/math">
                    <m:r>
                      <a:rPr lang="uz-Latn-UZ" sz="33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</m:t>
                    </m:r>
                    <m:r>
                      <a:rPr lang="uz-Latn-UZ" sz="33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 temperaturada havodagi suv bug‘ining zichligi </a:t>
                </a:r>
                <a:br>
                  <a:rPr lang="en-US" sz="33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17 </a:t>
                </a:r>
                <a14:m>
                  <m:oMath xmlns:m="http://schemas.openxmlformats.org/officeDocument/2006/math">
                    <m:r>
                      <a:rPr lang="uz-Latn-UZ" sz="33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3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3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3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3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 ni tashkil qiladi. Agar havoning absolyut namligi </a:t>
                </a:r>
                <a:br>
                  <a:rPr lang="en-US" sz="33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11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3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3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sSup>
                          <m:sSupPr>
                            <m:ctrlPr>
                              <a:rPr lang="uz-Latn-UZ" sz="33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3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33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bo‘lsa, havoning nisbiy namligini toping. (23-mashq </a:t>
                </a:r>
                <a:br>
                  <a:rPr lang="en-US" sz="33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uz-Latn-UZ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5-masala)</a:t>
                </a:r>
                <a:endParaRPr lang="ru-RU" sz="33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7649" y="914400"/>
                <a:ext cx="11553914" cy="5552661"/>
              </a:xfrm>
              <a:blipFill>
                <a:blip r:embed="rId2"/>
                <a:stretch>
                  <a:fillRect l="-1424" t="-1537" r="-1371" b="-45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326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456842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456842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7448247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23-mashq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1-masala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974574"/>
                <a:ext cx="10545417" cy="4306956"/>
              </a:xfrm>
            </p:spPr>
            <p:txBody>
              <a:bodyPr>
                <a:normAutofit/>
              </a:bodyPr>
              <a:lstStyle/>
              <a:p>
                <a:pPr marL="0" indent="44450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Qaynash temperaturasida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 kg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suvni to‘la bug‘ga aylantirish uchun qancha issiqlik miqdori kerak?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44450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Suvning solishtirma bug‘lanish issiqligi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444500" algn="just">
                  <a:buNone/>
                </a:pP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p>
                    </m:sSup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𝑱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𝒌𝒈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974574"/>
                <a:ext cx="10545417" cy="4306956"/>
              </a:xfrm>
              <a:blipFill>
                <a:blip r:embed="rId2"/>
                <a:stretch>
                  <a:fillRect l="-2081" t="-3966" r="-20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573078" y="556591"/>
                <a:ext cx="4267200" cy="3061251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573078" y="556591"/>
                <a:ext cx="4267200" cy="3061251"/>
              </a:xfrm>
              <a:blipFill>
                <a:blip r:embed="rId2"/>
                <a:stretch>
                  <a:fillRect t="-33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092550" y="831110"/>
            <a:ext cx="1" cy="2071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408583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4558" y="3942521"/>
                <a:ext cx="11661910" cy="26524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=2,3∙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=11,5∙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=11,6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𝑀𝐽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𝑸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𝟏𝟏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uz-Latn-UZ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𝐌𝐉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558" y="3942521"/>
                <a:ext cx="11661910" cy="2652446"/>
              </a:xfrm>
              <a:prstGeom prst="rect">
                <a:avLst/>
              </a:prstGeom>
              <a:blipFill>
                <a:blip r:embed="rId3"/>
                <a:stretch>
                  <a:fillRect l="-1620" t="-45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556590"/>
                <a:ext cx="5162000" cy="30612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=2,3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</a:t>
                </a:r>
                <a:r>
                  <a:rPr lang="uz-Latn-UZ" sz="3600" b="1" dirty="0">
                    <a:solidFill>
                      <a:schemeClr val="accent1"/>
                    </a:solidFill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556590"/>
                <a:ext cx="5162000" cy="3061252"/>
              </a:xfrm>
              <a:prstGeom prst="rect">
                <a:avLst/>
              </a:prstGeom>
              <a:blipFill>
                <a:blip r:embed="rId4"/>
                <a:stretch>
                  <a:fillRect l="-3664" t="-47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23-mashq 3-masala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3339" y="1881808"/>
                <a:ext cx="11078818" cy="4399721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 algn="just">
                  <a:lnSpc>
                    <a:spcPts val="564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67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14:m>
                  <m:oMath xmlns:m="http://schemas.openxmlformats.org/officeDocument/2006/math">
                    <m:r>
                      <a:rPr lang="uz-Latn-UZ" sz="67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67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6700" dirty="0">
                    <a:latin typeface="Arial" panose="020B0604020202020204" pitchFamily="34" charset="0"/>
                    <a:cs typeface="Arial" panose="020B0604020202020204" pitchFamily="34" charset="0"/>
                  </a:rPr>
                  <a:t>temperaturada </a:t>
                </a:r>
                <a14:m>
                  <m:oMath xmlns:m="http://schemas.openxmlformats.org/officeDocument/2006/math">
                    <m:r>
                      <a:rPr lang="uz-Latn-UZ" sz="67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uz-Latn-UZ" sz="67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uz-Latn-UZ" sz="67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67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uz-Latn-UZ" sz="67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uz-Latn-UZ" sz="6700" dirty="0">
                    <a:latin typeface="Arial" panose="020B0604020202020204" pitchFamily="34" charset="0"/>
                    <a:cs typeface="Arial" panose="020B0604020202020204" pitchFamily="34" charset="0"/>
                  </a:rPr>
                  <a:t> havoda </a:t>
                </a:r>
                <a:r>
                  <a:rPr lang="uz-Latn-UZ" sz="67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40 g </a:t>
                </a:r>
                <a:r>
                  <a:rPr lang="uz-Latn-UZ" sz="6700" dirty="0">
                    <a:latin typeface="Arial" panose="020B0604020202020204" pitchFamily="34" charset="0"/>
                    <a:cs typeface="Arial" panose="020B0604020202020204" pitchFamily="34" charset="0"/>
                  </a:rPr>
                  <a:t>suv bug‘i bo‘lsa, havoning nisbiy namligi qancha? </a:t>
                </a:r>
                <a:r>
                  <a:rPr lang="uz-Latn-UZ" sz="67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14:m>
                  <m:oMath xmlns:m="http://schemas.openxmlformats.org/officeDocument/2006/math">
                    <m:r>
                      <a:rPr lang="uz-Latn-UZ" sz="67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67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6700" dirty="0">
                    <a:latin typeface="Arial" panose="020B0604020202020204" pitchFamily="34" charset="0"/>
                    <a:cs typeface="Arial" panose="020B0604020202020204" pitchFamily="34" charset="0"/>
                  </a:rPr>
                  <a:t>temperaturda to‘yingan suv bug‘ining zichligi </a:t>
                </a:r>
                <a14:m>
                  <m:oMath xmlns:m="http://schemas.openxmlformats.org/officeDocument/2006/math">
                    <m:r>
                      <a:rPr lang="uz-Latn-UZ" sz="67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𝟏𝟕</m:t>
                    </m:r>
                    <m:r>
                      <a:rPr lang="uz-Latn-UZ" sz="67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67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f>
                      <m:fPr>
                        <m:ctrlPr>
                          <a:rPr lang="uz-Latn-UZ" sz="67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67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𝒈</m:t>
                        </m:r>
                      </m:num>
                      <m:den>
                        <m:sSup>
                          <m:sSupPr>
                            <m:ctrlPr>
                              <a:rPr lang="uz-Latn-UZ" sz="67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67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uz-Latn-UZ" sz="67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67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67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6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3339" y="1881808"/>
                <a:ext cx="11078818" cy="4399721"/>
              </a:xfrm>
              <a:blipFill>
                <a:blip r:embed="rId2"/>
                <a:stretch>
                  <a:fillRect l="-2420" t="-3329" r="-24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7899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22574" y="477076"/>
                <a:ext cx="6582880" cy="3405808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∙100 %</m:t>
                      </m:r>
                      <m:r>
                        <m:rPr>
                          <m:nor/>
                        </m:rPr>
                        <a:rPr lang="uz-Latn-UZ" sz="3200" dirty="0"/>
                        <m:t> </m:t>
                      </m:r>
                    </m:oMath>
                  </m:oMathPara>
                </a14:m>
                <a:endParaRPr lang="ru-RU" sz="3200" dirty="0"/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22574" y="477076"/>
                <a:ext cx="6582880" cy="3405808"/>
              </a:xfrm>
              <a:blipFill>
                <a:blip r:embed="rId2"/>
                <a:stretch>
                  <a:fillRect t="-25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286479" y="671257"/>
            <a:ext cx="1" cy="22740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078050" y="2842592"/>
            <a:ext cx="24453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200938"/>
                <a:ext cx="11529388" cy="23940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40 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4 </m:t>
                        </m:r>
                        <m:sSup>
                          <m:sSup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∙17,3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∙100 %≈57,8 %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𝝋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𝟓𝟕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%</m:t>
                    </m:r>
                  </m:oMath>
                </a14:m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200938"/>
                <a:ext cx="11529388" cy="2394029"/>
              </a:xfrm>
              <a:prstGeom prst="rect">
                <a:avLst/>
              </a:prstGeom>
              <a:blipFill>
                <a:blip r:embed="rId3"/>
                <a:stretch>
                  <a:fillRect l="-15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54157" y="477078"/>
                <a:ext cx="4717773" cy="340580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=17,3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157" y="477078"/>
                <a:ext cx="4717773" cy="3405808"/>
              </a:xfrm>
              <a:prstGeom prst="rect">
                <a:avLst/>
              </a:prstGeom>
              <a:blipFill>
                <a:blip r:embed="rId4"/>
                <a:stretch>
                  <a:fillRect l="-3364" t="-12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02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23-mashq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842052"/>
                <a:ext cx="10545417" cy="443947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24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temperaturada havoning nisbiy namligi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50 %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absolyut namlik qancha bo‘ladi?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24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da to‘yingan suv bug‘ining zichligi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𝟐𝟏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  <m:f>
                      <m:fPr>
                        <m:ctrlPr>
                          <a:rPr lang="uz-Latn-UZ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𝒈</m:t>
                        </m:r>
                      </m:num>
                      <m:den>
                        <m:sSup>
                          <m:sSupPr>
                            <m:ctrlPr>
                              <a:rPr lang="uz-Latn-UZ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uz-Latn-UZ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	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842052"/>
                <a:ext cx="10545417" cy="4439478"/>
              </a:xfrm>
              <a:blipFill>
                <a:blip r:embed="rId2"/>
                <a:stretch>
                  <a:fillRect l="-2081" t="-3846" r="-20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85151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80384" y="583095"/>
                <a:ext cx="5327373" cy="2676939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∙100 %</m:t>
                      </m:r>
                      <m:r>
                        <m:rPr>
                          <m:nor/>
                        </m:rPr>
                        <a:rPr lang="uz-Latn-UZ" sz="3200" dirty="0"/>
                        <m:t> </m:t>
                      </m:r>
                    </m:oMath>
                  </m:oMathPara>
                </a14:m>
                <a:endParaRPr lang="ru-RU" sz="3200" dirty="0"/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100 %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80384" y="583095"/>
                <a:ext cx="5327373" cy="2676939"/>
              </a:xfrm>
              <a:blipFill>
                <a:blip r:embed="rId2"/>
                <a:stretch>
                  <a:fillRect t="-56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90011" y="784544"/>
            <a:ext cx="1" cy="22740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93910" y="2922604"/>
            <a:ext cx="3617844" cy="255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4642" y="3724863"/>
                <a:ext cx="11277597" cy="287010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21,8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50 %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100 %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=10,9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𝝆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2" y="3724863"/>
                <a:ext cx="11277597" cy="2870104"/>
              </a:xfrm>
              <a:prstGeom prst="rect">
                <a:avLst/>
              </a:prstGeom>
              <a:blipFill>
                <a:blip r:embed="rId3"/>
                <a:stretch>
                  <a:fillRect l="-16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4642" y="583095"/>
                <a:ext cx="4068419" cy="31417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Berilgan:</a:t>
                </a: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24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=21,8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2" y="583095"/>
                <a:ext cx="4068419" cy="3141768"/>
              </a:xfrm>
              <a:prstGeom prst="rect">
                <a:avLst/>
              </a:prstGeom>
              <a:blipFill>
                <a:blip r:embed="rId4"/>
                <a:stretch>
                  <a:fillRect l="-4491" t="-48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7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7111" y="1696278"/>
                <a:ext cx="11297540" cy="4585252"/>
              </a:xfrm>
            </p:spPr>
            <p:txBody>
              <a:bodyPr>
                <a:noAutofit/>
              </a:bodyPr>
              <a:lstStyle/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hajmli bir idishda nisbiy namligi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40 %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havo,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𝟑𝟎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</m:oMath>
                </a14:m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hajmli boshqa idishda esa temperaturasi xuddi shunday lekin nisbiy namligi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60 %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havo bor.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Idi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shlar kran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i yupqa trubka orqali ulangan.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Kran ochilgandan so‘ng nisbiy namlik qanday bo‘ladi?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7111" y="1696278"/>
                <a:ext cx="11297540" cy="4585252"/>
              </a:xfrm>
              <a:blipFill>
                <a:blip r:embed="rId2"/>
                <a:stretch>
                  <a:fillRect l="-1673" t="-1995" r="-16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30271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542</Words>
  <Application>Microsoft Office PowerPoint</Application>
  <PresentationFormat>Широкоэкранный</PresentationFormat>
  <Paragraphs>80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23-mashq  1-masala </vt:lpstr>
      <vt:lpstr>Презентация PowerPoint</vt:lpstr>
      <vt:lpstr>23-mashq 3-masala </vt:lpstr>
      <vt:lpstr>Презентация PowerPoint</vt:lpstr>
      <vt:lpstr>23-mashq 6-masala </vt:lpstr>
      <vt:lpstr>Презентация PowerPoint</vt:lpstr>
      <vt:lpstr>Masala</vt:lpstr>
      <vt:lpstr>Презентация PowerPoint</vt:lpstr>
      <vt:lpstr>Презентация PowerPoint</vt:lpstr>
      <vt:lpstr>23-mashq 7-masala 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46</cp:revision>
  <dcterms:created xsi:type="dcterms:W3CDTF">2020-12-06T12:25:17Z</dcterms:created>
  <dcterms:modified xsi:type="dcterms:W3CDTF">2021-02-22T17:07:27Z</dcterms:modified>
</cp:coreProperties>
</file>