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3" r:id="rId4"/>
    <p:sldId id="305" r:id="rId5"/>
    <p:sldId id="304" r:id="rId6"/>
    <p:sldId id="306" r:id="rId7"/>
    <p:sldId id="307" r:id="rId8"/>
    <p:sldId id="308" r:id="rId9"/>
    <p:sldId id="309" r:id="rId10"/>
    <p:sldId id="30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48236" y="2275808"/>
            <a:ext cx="10081764" cy="5226108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en-US" sz="4800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Moddaning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solishtirma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erish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issiqligi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Amorf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jismlarning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erishi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qotishi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endParaRPr lang="en-US" sz="2400" b="1" dirty="0">
              <a:latin typeface="Arial"/>
              <a:cs typeface="Arial"/>
            </a:endParaRPr>
          </a:p>
          <a:p>
            <a:endParaRPr lang="en-US" sz="2400" b="1" dirty="0">
              <a:latin typeface="Arial"/>
              <a:cs typeface="Arial"/>
            </a:endParaRPr>
          </a:p>
          <a:p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algn="ctr"/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02328" y="2454867"/>
            <a:ext cx="648806" cy="178142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40978" y="50191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02328" y="4888862"/>
            <a:ext cx="648806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165" y="1643270"/>
            <a:ext cx="10948401" cy="4810539"/>
          </a:xfrm>
        </p:spPr>
        <p:txBody>
          <a:bodyPr>
            <a:normAutofit/>
          </a:bodyPr>
          <a:lstStyle/>
          <a:p>
            <a:pPr marL="3587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.(115-bet)</a:t>
            </a:r>
          </a:p>
          <a:p>
            <a:pPr marL="3587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2. 22-mashqning 3</a:t>
            </a: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, 4, 5, 6-masalasini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5B6F71-DCFF-4248-8A9D-0C0B48360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Moddaning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solishtirma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issiqligi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876BB5A-8E8C-4F83-9DDC-55EAF80341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1828800"/>
                <a:ext cx="11396870" cy="4691270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1 kg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kristall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to‘liq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eritish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zarur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solishtirma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𝛌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(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𝒍𝒂𝒎𝒃𝒅𝒂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belgilanadi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en-US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λ</m:t>
                    </m:r>
                    <m:r>
                      <a:rPr lang="el-GR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temperasida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suyuqlikka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aylantirish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zarur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876BB5A-8E8C-4F83-9DDC-55EAF80341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1828800"/>
                <a:ext cx="11396870" cy="4691270"/>
              </a:xfrm>
              <a:blipFill>
                <a:blip r:embed="rId2"/>
                <a:stretch>
                  <a:fillRect l="-1337" t="-1688" r="-13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259912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9F7E51-DB2E-4FED-9BDB-4A1B29D9E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782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endParaRPr lang="ru-RU" sz="5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7A31F9-961A-49A9-9942-02619FC1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74" y="1563757"/>
            <a:ext cx="11383617" cy="495631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massali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kristall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jismni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erish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temperaturasida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suyuqlikka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aylantirish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sarflangan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temperaturada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suyuq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holatdan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qattiq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holatga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aylanishida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shuncha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ajralib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chiqadi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3B78210-CBBD-4EA8-BD3B-EFB7524BE2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637" y="3816626"/>
            <a:ext cx="8086725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51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6421B8-02B1-47C0-9EA5-450EA3F1D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89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Amorf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moddalar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070B6F-0671-4765-A960-043D804B7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05" y="1431235"/>
            <a:ext cx="11423374" cy="5088835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Atom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molekulalari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fazoda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tartibli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vaziyatlarni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egallamasa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qattiq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moddalar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amorflar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D22443-6956-4CF1-9611-97F0AE006B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883" y="2637389"/>
            <a:ext cx="4810125" cy="343852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B552946-4096-42BB-8404-B5038C978C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034" y="2637389"/>
            <a:ext cx="2597427" cy="3438525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E2C53C0-B512-4D65-99A6-11AA86FFC069}"/>
              </a:ext>
            </a:extLst>
          </p:cNvPr>
          <p:cNvSpPr/>
          <p:nvPr/>
        </p:nvSpPr>
        <p:spPr>
          <a:xfrm>
            <a:off x="7832034" y="2637390"/>
            <a:ext cx="2597425" cy="4636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Kristall</a:t>
            </a:r>
            <a:endParaRPr lang="ru-RU" sz="24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7712F35-E7A6-4D04-B3CD-03728D0A93C2}"/>
              </a:ext>
            </a:extLst>
          </p:cNvPr>
          <p:cNvSpPr/>
          <p:nvPr/>
        </p:nvSpPr>
        <p:spPr>
          <a:xfrm>
            <a:off x="7832034" y="4187895"/>
            <a:ext cx="2597424" cy="7816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Amorf</a:t>
            </a:r>
            <a:endParaRPr lang="ru-RU" sz="24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F2D7D5A-82A6-48FB-8847-0BB9F8CFF7C8}"/>
              </a:ext>
            </a:extLst>
          </p:cNvPr>
          <p:cNvSpPr/>
          <p:nvPr/>
        </p:nvSpPr>
        <p:spPr>
          <a:xfrm>
            <a:off x="1338882" y="2637389"/>
            <a:ext cx="4757118" cy="5696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Amorf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moddalar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8FFDB50-756C-48E3-9127-FCADEBCCBBCA}"/>
              </a:ext>
            </a:extLst>
          </p:cNvPr>
          <p:cNvSpPr/>
          <p:nvPr/>
        </p:nvSpPr>
        <p:spPr>
          <a:xfrm>
            <a:off x="1338880" y="4293911"/>
            <a:ext cx="4757119" cy="4503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Yantar</a:t>
            </a:r>
            <a:r>
              <a:rPr lang="en-US" dirty="0"/>
              <a:t>                     </a:t>
            </a:r>
            <a:r>
              <a:rPr lang="en-US" dirty="0" err="1"/>
              <a:t>Marvarid</a:t>
            </a:r>
            <a:r>
              <a:rPr lang="en-US" dirty="0"/>
              <a:t>               </a:t>
            </a:r>
            <a:r>
              <a:rPr lang="en-US" dirty="0" err="1"/>
              <a:t>Kanifol</a:t>
            </a:r>
            <a:r>
              <a:rPr lang="en-US" dirty="0"/>
              <a:t>     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593ADF1-8950-4EBE-8B52-CC27C3BF562E}"/>
              </a:ext>
            </a:extLst>
          </p:cNvPr>
          <p:cNvSpPr/>
          <p:nvPr/>
        </p:nvSpPr>
        <p:spPr>
          <a:xfrm>
            <a:off x="1166191" y="5897217"/>
            <a:ext cx="4929808" cy="34455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Polietilen</a:t>
            </a:r>
            <a:r>
              <a:rPr lang="en-US" dirty="0"/>
              <a:t>             shisha                   </a:t>
            </a:r>
            <a:r>
              <a:rPr lang="en-US" dirty="0" err="1"/>
              <a:t>asalari</a:t>
            </a:r>
            <a:r>
              <a:rPr lang="en-US" dirty="0"/>
              <a:t> </a:t>
            </a:r>
            <a:r>
              <a:rPr lang="en-US" dirty="0" err="1"/>
              <a:t>uyasi</a:t>
            </a:r>
            <a:r>
              <a:rPr lang="en-US" dirty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5226849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3A954-6CD1-4C44-904F-857969BCC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6619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Amorf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jismlarning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erishi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qotishi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394333-DEA3-4431-A85A-0D24B7560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7" y="1351721"/>
            <a:ext cx="11171583" cy="5506277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   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Amorf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jismlarning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erish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qotish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grafigi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Amorf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jismlar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erish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temperaturasiga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berilganda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amorf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jismlar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yumshaydi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suyuqlikka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4808783-218A-4C5A-B23D-147AA12535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607" y="2223054"/>
            <a:ext cx="2759145" cy="248146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E6A5EED-6A0F-46E9-B8D1-F2DCC02B4E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9827" y="2223055"/>
            <a:ext cx="3445566" cy="2481468"/>
          </a:xfrm>
          <a:prstGeom prst="rect">
            <a:avLst/>
          </a:prstGeom>
        </p:spPr>
      </p:pic>
      <p:sp>
        <p:nvSpPr>
          <p:cNvPr id="4" name="Овал 3">
            <a:extLst>
              <a:ext uri="{FF2B5EF4-FFF2-40B4-BE49-F238E27FC236}">
                <a16:creationId xmlns:a16="http://schemas.microsoft.com/office/drawing/2014/main" id="{7844D297-0322-4F58-B9CD-E980D4F040A7}"/>
              </a:ext>
            </a:extLst>
          </p:cNvPr>
          <p:cNvSpPr/>
          <p:nvPr/>
        </p:nvSpPr>
        <p:spPr>
          <a:xfrm>
            <a:off x="7646505" y="2478156"/>
            <a:ext cx="940904" cy="67586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amorf</a:t>
            </a:r>
            <a:endParaRPr lang="ru-RU" sz="14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DEC6AD8-7C97-4761-BCA5-CD8097EAB496}"/>
              </a:ext>
            </a:extLst>
          </p:cNvPr>
          <p:cNvSpPr/>
          <p:nvPr/>
        </p:nvSpPr>
        <p:spPr>
          <a:xfrm>
            <a:off x="8988285" y="2816086"/>
            <a:ext cx="1017108" cy="4837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kristall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58712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9129A4-0055-4A9E-AEA7-7545E65C6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172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22-mashq 1-masala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B899DC-10BE-4F01-82EA-E7ADB013F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913" y="1577009"/>
            <a:ext cx="10442714" cy="502257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Erish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temperaturasida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 kg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muzni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suvga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aylantirish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89630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0FD9635C-FBF0-45A3-91A3-31FCC5358CF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769832" y="3525079"/>
                <a:ext cx="10121344" cy="1060176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=334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sz="3200" b="0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J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200" b="0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kg</m:t>
                        </m:r>
                      </m:den>
                    </m:f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∙3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=1002∙</m:t>
                    </m:r>
                    <m:sSup>
                      <m:sSup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J</m:t>
                    </m:r>
                    <m: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=1002</m:t>
                    </m:r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kJ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0FD9635C-FBF0-45A3-91A3-31FCC5358C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769832" y="3525079"/>
                <a:ext cx="10121344" cy="1060176"/>
              </a:xfrm>
              <a:blipFill>
                <a:blip r:embed="rId2"/>
                <a:stretch>
                  <a:fillRect l="-4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70B7B97-B367-4140-B02F-B1ED614C3473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838200" y="622850"/>
                <a:ext cx="5181600" cy="335280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=334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𝑘𝐽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=334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J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kg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70B7B97-B367-4140-B02F-B1ED614C34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838200" y="622850"/>
                <a:ext cx="5181600" cy="3352801"/>
              </a:xfrm>
              <a:blipFill>
                <a:blip r:embed="rId3"/>
                <a:stretch>
                  <a:fillRect l="-3059" t="-3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id="{73D2C396-CE69-4D78-B6E2-2FB151D60E74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7050157" y="622852"/>
                <a:ext cx="4465982" cy="3352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id="{73D2C396-CE69-4D78-B6E2-2FB151D60E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7050157" y="622852"/>
                <a:ext cx="4465982" cy="3352800"/>
              </a:xfrm>
              <a:blipFill>
                <a:blip r:embed="rId4"/>
                <a:stretch>
                  <a:fillRect t="-3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32E0490F-3858-4171-940F-0603E9D31757}"/>
              </a:ext>
            </a:extLst>
          </p:cNvPr>
          <p:cNvCxnSpPr>
            <a:cxnSpLocks/>
          </p:cNvCxnSpPr>
          <p:nvPr/>
        </p:nvCxnSpPr>
        <p:spPr>
          <a:xfrm>
            <a:off x="940903" y="2557670"/>
            <a:ext cx="47707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CA938DB5-356A-4518-A6DE-A4EFB090A4D6}"/>
              </a:ext>
            </a:extLst>
          </p:cNvPr>
          <p:cNvCxnSpPr/>
          <p:nvPr/>
        </p:nvCxnSpPr>
        <p:spPr>
          <a:xfrm>
            <a:off x="6732104" y="781878"/>
            <a:ext cx="0" cy="1868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940903" y="5325696"/>
                <a:ext cx="385676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=1002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3" y="5325696"/>
                <a:ext cx="3856761" cy="584775"/>
              </a:xfrm>
              <a:prstGeom prst="rect">
                <a:avLst/>
              </a:prstGeom>
              <a:blipFill>
                <a:blip r:embed="rId5"/>
                <a:stretch>
                  <a:fillRect l="-3949" t="-13542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996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1EBA15-4570-4817-879C-405F3EE4C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8546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22-mashq 2-masala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9CEBF50-81CB-43F9-A406-18FE29D758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974574"/>
                <a:ext cx="10515600" cy="4202389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qalayni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to‘liq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eritishga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sarflandi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Eritilgan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qalayning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9CEBF50-81CB-43F9-A406-18FE29D758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974574"/>
                <a:ext cx="10515600" cy="4202389"/>
              </a:xfrm>
              <a:blipFill>
                <a:blip r:embed="rId2"/>
                <a:stretch>
                  <a:fillRect l="-1507" t="-1887" r="-14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56126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0FD9635C-FBF0-45A3-91A3-31FCC5358CF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1" y="3525079"/>
                <a:ext cx="10121344" cy="1226383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10∙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60∙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≈0,17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0FD9635C-FBF0-45A3-91A3-31FCC5358C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1" y="3525079"/>
                <a:ext cx="10121344" cy="1226383"/>
              </a:xfrm>
              <a:blipFill>
                <a:blip r:embed="rId2"/>
                <a:stretch>
                  <a:fillRect l="-4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70B7B97-B367-4140-B02F-B1ED614C3473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838200" y="622850"/>
                <a:ext cx="5181600" cy="335280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𝑘𝐽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J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=60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𝑘𝐽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J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kg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70B7B97-B367-4140-B02F-B1ED614C34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838200" y="622850"/>
                <a:ext cx="5181600" cy="3352801"/>
              </a:xfrm>
              <a:blipFill>
                <a:blip r:embed="rId3"/>
                <a:stretch>
                  <a:fillRect l="-3059" t="-3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id="{73D2C396-CE69-4D78-B6E2-2FB151D60E74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7050157" y="622852"/>
                <a:ext cx="4465982" cy="3352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id="{73D2C396-CE69-4D78-B6E2-2FB151D60E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7050157" y="622852"/>
                <a:ext cx="4465982" cy="3352800"/>
              </a:xfrm>
              <a:blipFill>
                <a:blip r:embed="rId4"/>
                <a:stretch>
                  <a:fillRect t="-3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32E0490F-3858-4171-940F-0603E9D31757}"/>
              </a:ext>
            </a:extLst>
          </p:cNvPr>
          <p:cNvCxnSpPr>
            <a:cxnSpLocks/>
          </p:cNvCxnSpPr>
          <p:nvPr/>
        </p:nvCxnSpPr>
        <p:spPr>
          <a:xfrm>
            <a:off x="940903" y="2557670"/>
            <a:ext cx="47707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CA938DB5-356A-4518-A6DE-A4EFB090A4D6}"/>
              </a:ext>
            </a:extLst>
          </p:cNvPr>
          <p:cNvCxnSpPr/>
          <p:nvPr/>
        </p:nvCxnSpPr>
        <p:spPr>
          <a:xfrm>
            <a:off x="6732104" y="781878"/>
            <a:ext cx="0" cy="1868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988462" y="4943059"/>
                <a:ext cx="6096000" cy="86177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b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𝟏𝟕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𝒌𝒈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462" y="4943059"/>
                <a:ext cx="6096000" cy="861774"/>
              </a:xfrm>
              <a:prstGeom prst="rect">
                <a:avLst/>
              </a:prstGeom>
              <a:blipFill>
                <a:blip r:embed="rId5"/>
                <a:stretch>
                  <a:fillRect l="-700" b="-226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021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379</Words>
  <Application>Microsoft Office PowerPoint</Application>
  <PresentationFormat>Широкоэкранный</PresentationFormat>
  <Paragraphs>59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Moddaning solishtirma erish issiqligi</vt:lpstr>
      <vt:lpstr>                            Issiqlik miqdori</vt:lpstr>
      <vt:lpstr>                  Amorf moddalar  </vt:lpstr>
      <vt:lpstr>            Amorf jismlarning erishi va qotishi</vt:lpstr>
      <vt:lpstr>                           22-mashq 1-masala</vt:lpstr>
      <vt:lpstr> Yechish: Q=334∙(〖10〗^3 J)/kg∙3kg=1002∙〖10〗^3 J=1002kJ</vt:lpstr>
      <vt:lpstr>                            22-mashq 2-masala</vt:lpstr>
      <vt:lpstr> Yechish:  m=(10∙〖10〗^3 J)/(60∙〖10〗^3 J/kg)≈0,17kg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178</cp:revision>
  <dcterms:created xsi:type="dcterms:W3CDTF">2020-11-20T09:11:53Z</dcterms:created>
  <dcterms:modified xsi:type="dcterms:W3CDTF">2021-02-22T17:00:52Z</dcterms:modified>
</cp:coreProperties>
</file>