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8" r:id="rId3"/>
    <p:sldId id="260" r:id="rId4"/>
    <p:sldId id="301" r:id="rId5"/>
    <p:sldId id="302" r:id="rId6"/>
    <p:sldId id="303" r:id="rId7"/>
    <p:sldId id="261" r:id="rId8"/>
    <p:sldId id="304" r:id="rId9"/>
    <p:sldId id="305" r:id="rId10"/>
    <p:sldId id="306" r:id="rId11"/>
    <p:sldId id="307" r:id="rId12"/>
    <p:sldId id="308" r:id="rId13"/>
    <p:sldId id="30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𝑛</m:t>
                  </m:r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num>
                    <m:den>
                      <m:r>
                        <a:rPr lang="uz-Latn-U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</m:den>
                  </m:f>
                </m:oMath>
              </a14:m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04E6E8BC-FAF9-41A1-AD1D-2B2B4ED70FF9}">
          <dgm:prSet phldrT="[Текст]"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𝑛=𝑐/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</a:t>
              </a:r>
              <a:r>
                <a:rPr lang="uz-Latn-UZ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f>
                    <m:fPr>
                      <m:ctrlPr>
                        <a:rPr lang="ru-RU" sz="4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den>
                  </m:f>
                </m:oMath>
              </a14:m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A3E456A2-D326-4DA6-8127-B533CA59FC6D}">
          <dgm:prSet phldrT="[Текст]"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𝑛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/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𝑛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1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=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1/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𝜗_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 </a:t>
              </a:r>
              <a:r>
                <a:rPr lang="uz-Latn-UZ" sz="36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14:m>
                <m:oMath xmlns:m="http://schemas.openxmlformats.org/officeDocument/2006/math">
                  <m:sSub>
                    <m:sSubPr>
                      <m:ctrlPr>
                        <a:rPr lang="ru-RU" sz="44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𝑛</m:t>
                      </m:r>
                    </m:e>
                    <m:sub>
                      <m:r>
                        <a:rPr lang="uz-Latn-UZ" sz="4400" b="0" i="1" smtClean="0">
                          <a:latin typeface="Cambria Math" panose="02040503050406030204" pitchFamily="18" charset="0"/>
                        </a:rPr>
                        <m:t>21</m:t>
                      </m:r>
                    </m:sub>
                  </m:sSub>
                  <m:r>
                    <a:rPr lang="uz-Latn-UZ" sz="4400" b="0" i="1" smtClean="0"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ru-RU" sz="4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den>
                  </m:f>
                  <m:r>
                    <a:rPr lang="uz-Latn-UZ" sz="4400" b="0" i="1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=</m:t>
                  </m:r>
                  <m:f>
                    <m:fPr>
                      <m:ctrlPr>
                        <a:rPr lang="uz-Latn-UZ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Pr>
                    <m:num>
                      <m:func>
                        <m:func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z-Latn-UZ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</m:num>
                    <m:den>
                      <m:func>
                        <m:funcPr>
                          <m:ctrlPr>
                            <a:rPr lang="uz-Latn-UZ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z-Latn-UZ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z-Latn-UZ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func>
                    </m:den>
                  </m:f>
                </m:oMath>
              </a14:m>
              <a:r>
                <a:rPr lang="uz-Latn-UZ" sz="4000" dirty="0"/>
                <a:t> </a:t>
              </a:r>
              <a:endParaRPr lang="ru-RU" sz="4000" dirty="0"/>
            </a:p>
          </dgm:t>
        </dgm:pt>
      </mc:Choice>
      <mc:Fallback xmlns="">
        <dgm:pt modelId="{109EE75B-CF16-4740-BC36-AF00DFC18E42}">
          <dgm:prSet phldrT="[Текст]" custT="1"/>
          <dgm:spPr/>
          <dgm:t>
            <a:bodyPr/>
            <a:lstStyle/>
            <a:p>
              <a:pPr algn="ctr"/>
              <a:r>
                <a:rPr lang="uz-Latn-UZ" sz="4400" b="0" i="0">
                  <a:latin typeface="Cambria Math" panose="02040503050406030204" pitchFamily="18" charset="0"/>
                </a:rPr>
                <a:t>𝑛</a:t>
              </a:r>
              <a:r>
                <a:rPr lang="ru-RU" sz="4400" b="0" i="0">
                  <a:latin typeface="Cambria Math" panose="02040503050406030204" pitchFamily="18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</a:rPr>
                <a:t>21=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𝑛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2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/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𝑛</a:t>
              </a:r>
              <a:r>
                <a:rPr lang="ru-RU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_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1 =sin⁡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𝛼/</a:t>
              </a:r>
              <a:r>
                <a:rPr lang="uz-Latn-UZ" sz="4400" b="0" i="0">
                  <a:latin typeface="Cambria Math" panose="02040503050406030204" pitchFamily="18" charset="0"/>
                  <a:cs typeface="Arial" panose="020B0604020202020204" pitchFamily="34" charset="0"/>
                </a:rPr>
                <a:t>sin⁡</a:t>
              </a:r>
              <a:r>
                <a:rPr lang="uz-Latn-UZ" sz="4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𝛽 </a:t>
              </a:r>
              <a:r>
                <a:rPr lang="uz-Latn-UZ" sz="4000" dirty="0"/>
                <a:t> </a:t>
              </a:r>
              <a:endParaRPr lang="ru-RU" sz="4000" dirty="0"/>
            </a:p>
          </dgm:t>
        </dgm:pt>
      </mc:Fallback>
    </mc:AlternateConten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LinFactNeighborX="-131" custLinFactNeighborY="-2114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EF20D-90D8-4EF4-8475-1AB1D4D24C4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6E8BC-FAF9-41A1-AD1D-2B2B4ED70FF9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6ABCCED-9673-4424-86D3-4DD4F289ADB8}" type="parTrans" cxnId="{605BA71D-9D11-4DBC-8FA8-5B59033C250B}">
      <dgm:prSet/>
      <dgm:spPr/>
      <dgm:t>
        <a:bodyPr/>
        <a:lstStyle/>
        <a:p>
          <a:endParaRPr lang="ru-RU"/>
        </a:p>
      </dgm:t>
    </dgm:pt>
    <dgm:pt modelId="{73E94E1F-1250-4185-88BA-AA589B81E497}" type="sibTrans" cxnId="{605BA71D-9D11-4DBC-8FA8-5B59033C250B}">
      <dgm:prSet/>
      <dgm:spPr/>
      <dgm:t>
        <a:bodyPr/>
        <a:lstStyle/>
        <a:p>
          <a:endParaRPr lang="ru-RU"/>
        </a:p>
      </dgm:t>
    </dgm:pt>
    <dgm:pt modelId="{A3E456A2-D326-4DA6-8127-B533CA59FC6D}">
      <dgm:prSet phldrT="[Текст]"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1BF1E481-4C4A-4076-A5CF-5971031F3497}" type="parTrans" cxnId="{ABFB1362-9D8E-483C-A9AB-0C2EEC7817E3}">
      <dgm:prSet/>
      <dgm:spPr/>
      <dgm:t>
        <a:bodyPr/>
        <a:lstStyle/>
        <a:p>
          <a:endParaRPr lang="ru-RU"/>
        </a:p>
      </dgm:t>
    </dgm:pt>
    <dgm:pt modelId="{1118FA43-2349-4050-B968-040D8AF69D44}" type="sibTrans" cxnId="{ABFB1362-9D8E-483C-A9AB-0C2EEC7817E3}">
      <dgm:prSet/>
      <dgm:spPr/>
      <dgm:t>
        <a:bodyPr/>
        <a:lstStyle/>
        <a:p>
          <a:endParaRPr lang="ru-RU"/>
        </a:p>
      </dgm:t>
    </dgm:pt>
    <dgm:pt modelId="{109EE75B-CF16-4740-BC36-AF00DFC18E42}">
      <dgm:prSet phldrT="[Текст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C9FBF70-05A6-45ED-BCB6-E49E87F8DBDE}" type="parTrans" cxnId="{DDD42613-026E-4A7F-BAE1-DD55079433B8}">
      <dgm:prSet/>
      <dgm:spPr/>
      <dgm:t>
        <a:bodyPr/>
        <a:lstStyle/>
        <a:p>
          <a:endParaRPr lang="ru-RU"/>
        </a:p>
      </dgm:t>
    </dgm:pt>
    <dgm:pt modelId="{C02B65E5-BB67-4B3F-A497-218B89643E8E}" type="sibTrans" cxnId="{DDD42613-026E-4A7F-BAE1-DD55079433B8}">
      <dgm:prSet/>
      <dgm:spPr/>
      <dgm:t>
        <a:bodyPr/>
        <a:lstStyle/>
        <a:p>
          <a:endParaRPr lang="ru-RU"/>
        </a:p>
      </dgm:t>
    </dgm:pt>
    <dgm:pt modelId="{9D9CC8D6-92FB-4556-8522-D8926B54F638}" type="pres">
      <dgm:prSet presAssocID="{5FCEF20D-90D8-4EF4-8475-1AB1D4D24C48}" presName="Name0" presStyleCnt="0">
        <dgm:presLayoutVars>
          <dgm:chMax val="7"/>
          <dgm:chPref val="7"/>
          <dgm:dir/>
        </dgm:presLayoutVars>
      </dgm:prSet>
      <dgm:spPr/>
    </dgm:pt>
    <dgm:pt modelId="{268DD24B-0089-4637-B100-7C5369E615A4}" type="pres">
      <dgm:prSet presAssocID="{5FCEF20D-90D8-4EF4-8475-1AB1D4D24C48}" presName="Name1" presStyleCnt="0"/>
      <dgm:spPr/>
    </dgm:pt>
    <dgm:pt modelId="{48A79BA2-2BA9-42DC-A242-12D69D280C7D}" type="pres">
      <dgm:prSet presAssocID="{5FCEF20D-90D8-4EF4-8475-1AB1D4D24C48}" presName="cycle" presStyleCnt="0"/>
      <dgm:spPr/>
    </dgm:pt>
    <dgm:pt modelId="{2A660DB5-8B6A-4A60-8424-23A38912A9EA}" type="pres">
      <dgm:prSet presAssocID="{5FCEF20D-90D8-4EF4-8475-1AB1D4D24C48}" presName="srcNode" presStyleLbl="node1" presStyleIdx="0" presStyleCnt="3"/>
      <dgm:spPr/>
    </dgm:pt>
    <dgm:pt modelId="{504F573F-828B-46F7-92C0-3908353DD4B1}" type="pres">
      <dgm:prSet presAssocID="{5FCEF20D-90D8-4EF4-8475-1AB1D4D24C48}" presName="conn" presStyleLbl="parChTrans1D2" presStyleIdx="0" presStyleCnt="1"/>
      <dgm:spPr/>
    </dgm:pt>
    <dgm:pt modelId="{2C39F536-9308-448B-B2F6-59AE029E0399}" type="pres">
      <dgm:prSet presAssocID="{5FCEF20D-90D8-4EF4-8475-1AB1D4D24C48}" presName="extraNode" presStyleLbl="node1" presStyleIdx="0" presStyleCnt="3"/>
      <dgm:spPr/>
    </dgm:pt>
    <dgm:pt modelId="{99754172-BFE0-4714-AF36-8ED2EA17EC17}" type="pres">
      <dgm:prSet presAssocID="{5FCEF20D-90D8-4EF4-8475-1AB1D4D24C48}" presName="dstNode" presStyleLbl="node1" presStyleIdx="0" presStyleCnt="3"/>
      <dgm:spPr/>
    </dgm:pt>
    <dgm:pt modelId="{17C65CCF-B5DD-4FB0-AE50-FBC95BFECB8A}" type="pres">
      <dgm:prSet presAssocID="{04E6E8BC-FAF9-41A1-AD1D-2B2B4ED70FF9}" presName="text_1" presStyleLbl="node1" presStyleIdx="0" presStyleCnt="3">
        <dgm:presLayoutVars>
          <dgm:bulletEnabled val="1"/>
        </dgm:presLayoutVars>
      </dgm:prSet>
      <dgm:spPr/>
    </dgm:pt>
    <dgm:pt modelId="{0CC37A20-A9DA-454E-BDB8-FCBF28D5BE38}" type="pres">
      <dgm:prSet presAssocID="{04E6E8BC-FAF9-41A1-AD1D-2B2B4ED70FF9}" presName="accent_1" presStyleCnt="0"/>
      <dgm:spPr/>
    </dgm:pt>
    <dgm:pt modelId="{2EA9DC61-1D57-457E-AA3A-3965FE328269}" type="pres">
      <dgm:prSet presAssocID="{04E6E8BC-FAF9-41A1-AD1D-2B2B4ED70FF9}" presName="accentRepeatNode" presStyleLbl="solidFgAcc1" presStyleIdx="0" presStyleCnt="3"/>
      <dgm:spPr/>
    </dgm:pt>
    <dgm:pt modelId="{0B393359-D7D5-4F8C-BAD5-E03C72C535C0}" type="pres">
      <dgm:prSet presAssocID="{A3E456A2-D326-4DA6-8127-B533CA59FC6D}" presName="text_2" presStyleLbl="node1" presStyleIdx="1" presStyleCnt="3">
        <dgm:presLayoutVars>
          <dgm:bulletEnabled val="1"/>
        </dgm:presLayoutVars>
      </dgm:prSet>
      <dgm:spPr/>
    </dgm:pt>
    <dgm:pt modelId="{1C5DA001-1356-4E56-84A2-D558778BF11C}" type="pres">
      <dgm:prSet presAssocID="{A3E456A2-D326-4DA6-8127-B533CA59FC6D}" presName="accent_2" presStyleCnt="0"/>
      <dgm:spPr/>
    </dgm:pt>
    <dgm:pt modelId="{181D2663-E005-40D7-A353-1D0673874303}" type="pres">
      <dgm:prSet presAssocID="{A3E456A2-D326-4DA6-8127-B533CA59FC6D}" presName="accentRepeatNode" presStyleLbl="solidFgAcc1" presStyleIdx="1" presStyleCnt="3"/>
      <dgm:spPr/>
    </dgm:pt>
    <dgm:pt modelId="{38DE7C39-B9B7-4F15-BB0A-E79542A28A92}" type="pres">
      <dgm:prSet presAssocID="{109EE75B-CF16-4740-BC36-AF00DFC18E42}" presName="text_3" presStyleLbl="node1" presStyleIdx="2" presStyleCnt="3" custLinFactNeighborX="-131" custLinFactNeighborY="-2114">
        <dgm:presLayoutVars>
          <dgm:bulletEnabled val="1"/>
        </dgm:presLayoutVars>
      </dgm:prSet>
      <dgm:spPr/>
    </dgm:pt>
    <dgm:pt modelId="{F79F90E3-FF16-4D85-AC26-158336C757A0}" type="pres">
      <dgm:prSet presAssocID="{109EE75B-CF16-4740-BC36-AF00DFC18E42}" presName="accent_3" presStyleCnt="0"/>
      <dgm:spPr/>
    </dgm:pt>
    <dgm:pt modelId="{AAD8FE27-334A-4825-98E5-F65AAF82A0F6}" type="pres">
      <dgm:prSet presAssocID="{109EE75B-CF16-4740-BC36-AF00DFC18E42}" presName="accentRepeatNode" presStyleLbl="solidFgAcc1" presStyleIdx="2" presStyleCnt="3"/>
      <dgm:spPr/>
    </dgm:pt>
  </dgm:ptLst>
  <dgm:cxnLst>
    <dgm:cxn modelId="{C79C0509-C5F4-46F7-BF10-C5564AB61DD0}" type="presOf" srcId="{109EE75B-CF16-4740-BC36-AF00DFC18E42}" destId="{38DE7C39-B9B7-4F15-BB0A-E79542A28A92}" srcOrd="0" destOrd="0" presId="urn:microsoft.com/office/officeart/2008/layout/VerticalCurvedList"/>
    <dgm:cxn modelId="{DDD42613-026E-4A7F-BAE1-DD55079433B8}" srcId="{5FCEF20D-90D8-4EF4-8475-1AB1D4D24C48}" destId="{109EE75B-CF16-4740-BC36-AF00DFC18E42}" srcOrd="2" destOrd="0" parTransId="{8C9FBF70-05A6-45ED-BCB6-E49E87F8DBDE}" sibTransId="{C02B65E5-BB67-4B3F-A497-218B89643E8E}"/>
    <dgm:cxn modelId="{605BA71D-9D11-4DBC-8FA8-5B59033C250B}" srcId="{5FCEF20D-90D8-4EF4-8475-1AB1D4D24C48}" destId="{04E6E8BC-FAF9-41A1-AD1D-2B2B4ED70FF9}" srcOrd="0" destOrd="0" parTransId="{06ABCCED-9673-4424-86D3-4DD4F289ADB8}" sibTransId="{73E94E1F-1250-4185-88BA-AA589B81E497}"/>
    <dgm:cxn modelId="{ABFB1362-9D8E-483C-A9AB-0C2EEC7817E3}" srcId="{5FCEF20D-90D8-4EF4-8475-1AB1D4D24C48}" destId="{A3E456A2-D326-4DA6-8127-B533CA59FC6D}" srcOrd="1" destOrd="0" parTransId="{1BF1E481-4C4A-4076-A5CF-5971031F3497}" sibTransId="{1118FA43-2349-4050-B968-040D8AF69D44}"/>
    <dgm:cxn modelId="{F27E8D6A-32B9-49ED-B2D8-F869D899AFA2}" type="presOf" srcId="{73E94E1F-1250-4185-88BA-AA589B81E497}" destId="{504F573F-828B-46F7-92C0-3908353DD4B1}" srcOrd="0" destOrd="0" presId="urn:microsoft.com/office/officeart/2008/layout/VerticalCurvedList"/>
    <dgm:cxn modelId="{0970D86B-002E-487E-ACE8-0E7167FF3BCB}" type="presOf" srcId="{A3E456A2-D326-4DA6-8127-B533CA59FC6D}" destId="{0B393359-D7D5-4F8C-BAD5-E03C72C535C0}" srcOrd="0" destOrd="0" presId="urn:microsoft.com/office/officeart/2008/layout/VerticalCurvedList"/>
    <dgm:cxn modelId="{F134D350-B9E2-4F34-A426-F16364942BC4}" type="presOf" srcId="{5FCEF20D-90D8-4EF4-8475-1AB1D4D24C48}" destId="{9D9CC8D6-92FB-4556-8522-D8926B54F638}" srcOrd="0" destOrd="0" presId="urn:microsoft.com/office/officeart/2008/layout/VerticalCurvedList"/>
    <dgm:cxn modelId="{4CBE1891-B79D-4962-B620-971A6CE1B40D}" type="presOf" srcId="{04E6E8BC-FAF9-41A1-AD1D-2B2B4ED70FF9}" destId="{17C65CCF-B5DD-4FB0-AE50-FBC95BFECB8A}" srcOrd="0" destOrd="0" presId="urn:microsoft.com/office/officeart/2008/layout/VerticalCurvedList"/>
    <dgm:cxn modelId="{8E0E7688-3ED5-44E1-983B-34A345805D15}" type="presParOf" srcId="{9D9CC8D6-92FB-4556-8522-D8926B54F638}" destId="{268DD24B-0089-4637-B100-7C5369E615A4}" srcOrd="0" destOrd="0" presId="urn:microsoft.com/office/officeart/2008/layout/VerticalCurvedList"/>
    <dgm:cxn modelId="{BC81F8BB-3F90-4C1F-BA92-456DAD686CFB}" type="presParOf" srcId="{268DD24B-0089-4637-B100-7C5369E615A4}" destId="{48A79BA2-2BA9-42DC-A242-12D69D280C7D}" srcOrd="0" destOrd="0" presId="urn:microsoft.com/office/officeart/2008/layout/VerticalCurvedList"/>
    <dgm:cxn modelId="{5998E35E-9904-4F1F-AD9E-0F283D25DBC2}" type="presParOf" srcId="{48A79BA2-2BA9-42DC-A242-12D69D280C7D}" destId="{2A660DB5-8B6A-4A60-8424-23A38912A9EA}" srcOrd="0" destOrd="0" presId="urn:microsoft.com/office/officeart/2008/layout/VerticalCurvedList"/>
    <dgm:cxn modelId="{6128B4BF-6144-438B-BD34-03205D6794A1}" type="presParOf" srcId="{48A79BA2-2BA9-42DC-A242-12D69D280C7D}" destId="{504F573F-828B-46F7-92C0-3908353DD4B1}" srcOrd="1" destOrd="0" presId="urn:microsoft.com/office/officeart/2008/layout/VerticalCurvedList"/>
    <dgm:cxn modelId="{523F67FF-95E8-4D39-9DBE-C3C0A2A04D42}" type="presParOf" srcId="{48A79BA2-2BA9-42DC-A242-12D69D280C7D}" destId="{2C39F536-9308-448B-B2F6-59AE029E0399}" srcOrd="2" destOrd="0" presId="urn:microsoft.com/office/officeart/2008/layout/VerticalCurvedList"/>
    <dgm:cxn modelId="{251D39BF-07EA-4ADC-909B-9D3E9A91CC4C}" type="presParOf" srcId="{48A79BA2-2BA9-42DC-A242-12D69D280C7D}" destId="{99754172-BFE0-4714-AF36-8ED2EA17EC17}" srcOrd="3" destOrd="0" presId="urn:microsoft.com/office/officeart/2008/layout/VerticalCurvedList"/>
    <dgm:cxn modelId="{87C1217C-3CE1-4C9C-92D9-89BB86929140}" type="presParOf" srcId="{268DD24B-0089-4637-B100-7C5369E615A4}" destId="{17C65CCF-B5DD-4FB0-AE50-FBC95BFECB8A}" srcOrd="1" destOrd="0" presId="urn:microsoft.com/office/officeart/2008/layout/VerticalCurvedList"/>
    <dgm:cxn modelId="{5559AFA8-A811-4363-B76D-F04898C0590E}" type="presParOf" srcId="{268DD24B-0089-4637-B100-7C5369E615A4}" destId="{0CC37A20-A9DA-454E-BDB8-FCBF28D5BE38}" srcOrd="2" destOrd="0" presId="urn:microsoft.com/office/officeart/2008/layout/VerticalCurvedList"/>
    <dgm:cxn modelId="{2DB7EEC8-4A55-4994-82A9-93234168688F}" type="presParOf" srcId="{0CC37A20-A9DA-454E-BDB8-FCBF28D5BE38}" destId="{2EA9DC61-1D57-457E-AA3A-3965FE328269}" srcOrd="0" destOrd="0" presId="urn:microsoft.com/office/officeart/2008/layout/VerticalCurvedList"/>
    <dgm:cxn modelId="{91A643F2-1C96-46BD-B9B0-E2F47F1E689E}" type="presParOf" srcId="{268DD24B-0089-4637-B100-7C5369E615A4}" destId="{0B393359-D7D5-4F8C-BAD5-E03C72C535C0}" srcOrd="3" destOrd="0" presId="urn:microsoft.com/office/officeart/2008/layout/VerticalCurvedList"/>
    <dgm:cxn modelId="{AFB20759-A430-44D7-BC8F-AF9F9F61BC54}" type="presParOf" srcId="{268DD24B-0089-4637-B100-7C5369E615A4}" destId="{1C5DA001-1356-4E56-84A2-D558778BF11C}" srcOrd="4" destOrd="0" presId="urn:microsoft.com/office/officeart/2008/layout/VerticalCurvedList"/>
    <dgm:cxn modelId="{6817EC64-1D8B-4CC3-9DD4-3B2AA593D91E}" type="presParOf" srcId="{1C5DA001-1356-4E56-84A2-D558778BF11C}" destId="{181D2663-E005-40D7-A353-1D0673874303}" srcOrd="0" destOrd="0" presId="urn:microsoft.com/office/officeart/2008/layout/VerticalCurvedList"/>
    <dgm:cxn modelId="{D5D9C3AC-B61E-4338-903C-7A6AF4C12B54}" type="presParOf" srcId="{268DD24B-0089-4637-B100-7C5369E615A4}" destId="{38DE7C39-B9B7-4F15-BB0A-E79542A28A92}" srcOrd="5" destOrd="0" presId="urn:microsoft.com/office/officeart/2008/layout/VerticalCurvedList"/>
    <dgm:cxn modelId="{DC476A70-F79E-4D6E-AB42-66999A0461B1}" type="presParOf" srcId="{268DD24B-0089-4637-B100-7C5369E615A4}" destId="{F79F90E3-FF16-4D85-AC26-158336C757A0}" srcOrd="6" destOrd="0" presId="urn:microsoft.com/office/officeart/2008/layout/VerticalCurvedList"/>
    <dgm:cxn modelId="{3B0E1478-F264-4F6D-AD1F-BF520AD2EF4E}" type="presParOf" srcId="{F79F90E3-FF16-4D85-AC26-158336C757A0}" destId="{AAD8FE27-334A-4825-98E5-F65AAF82A0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F573F-828B-46F7-92C0-3908353DD4B1}">
      <dsp:nvSpPr>
        <dsp:cNvPr id="0" name=""/>
        <dsp:cNvSpPr/>
      </dsp:nvSpPr>
      <dsp:spPr>
        <a:xfrm>
          <a:off x="-7084717" y="-1083543"/>
          <a:ext cx="8435365" cy="8435365"/>
        </a:xfrm>
        <a:prstGeom prst="blockArc">
          <a:avLst>
            <a:gd name="adj1" fmla="val 18900000"/>
            <a:gd name="adj2" fmla="val 2700000"/>
            <a:gd name="adj3" fmla="val 25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65CCF-B5DD-4FB0-AE50-FBC95BFECB8A}">
      <dsp:nvSpPr>
        <dsp:cNvPr id="0" name=""/>
        <dsp:cNvSpPr/>
      </dsp:nvSpPr>
      <dsp:spPr>
        <a:xfrm>
          <a:off x="870036" y="626827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𝑛</m:t>
              </m:r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𝑐</m:t>
                  </m:r>
                </m:num>
                <m:den>
                  <m:r>
                    <a:rPr lang="uz-Latn-UZ" sz="4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𝜗</m:t>
                  </m:r>
                </m:den>
              </m:f>
            </m:oMath>
          </a14:m>
          <a:r>
            <a:rPr lang="uz-Latn-UZ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0036" y="626827"/>
        <a:ext cx="10082520" cy="1253655"/>
      </dsp:txXfrm>
    </dsp:sp>
    <dsp:sp modelId="{2EA9DC61-1D57-457E-AA3A-3965FE328269}">
      <dsp:nvSpPr>
        <dsp:cNvPr id="0" name=""/>
        <dsp:cNvSpPr/>
      </dsp:nvSpPr>
      <dsp:spPr>
        <a:xfrm>
          <a:off x="86502" y="470120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93359-D7D5-4F8C-BAD5-E03C72C535C0}">
      <dsp:nvSpPr>
        <dsp:cNvPr id="0" name=""/>
        <dsp:cNvSpPr/>
      </dsp:nvSpPr>
      <dsp:spPr>
        <a:xfrm>
          <a:off x="1325740" y="2507311"/>
          <a:ext cx="9626816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ru-RU" sz="440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ru-RU" sz="440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b>
                  </m:sSub>
                </m:num>
                <m:den>
                  <m:sSub>
                    <m:sSubPr>
                      <m:ctrlPr>
                        <a:rPr lang="ru-RU" sz="440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sub>
                  </m:sSub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sub>
                  </m:sSub>
                </m:num>
                <m:den>
                  <m:sSub>
                    <m:sSub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b>
                  </m:sSub>
                </m:den>
              </m:f>
            </m:oMath>
          </a14:m>
          <a:r>
            <a:rPr lang="uz-Latn-UZ" sz="36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5740" y="2507311"/>
        <a:ext cx="9626816" cy="1253655"/>
      </dsp:txXfrm>
    </dsp:sp>
    <dsp:sp modelId="{181D2663-E005-40D7-A353-1D0673874303}">
      <dsp:nvSpPr>
        <dsp:cNvPr id="0" name=""/>
        <dsp:cNvSpPr/>
      </dsp:nvSpPr>
      <dsp:spPr>
        <a:xfrm>
          <a:off x="542206" y="2350604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E7C39-B9B7-4F15-BB0A-E79542A28A92}">
      <dsp:nvSpPr>
        <dsp:cNvPr id="0" name=""/>
        <dsp:cNvSpPr/>
      </dsp:nvSpPr>
      <dsp:spPr>
        <a:xfrm>
          <a:off x="856828" y="4361292"/>
          <a:ext cx="10082520" cy="1253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089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ru-RU" sz="4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𝑛</m:t>
                  </m:r>
                </m:e>
                <m:sub>
                  <m:r>
                    <a:rPr lang="uz-Latn-UZ" sz="4400" b="0" i="1" kern="1200" smtClean="0">
                      <a:latin typeface="Cambria Math" panose="02040503050406030204" pitchFamily="18" charset="0"/>
                    </a:rPr>
                    <m:t>21</m:t>
                  </m:r>
                </m:sub>
              </m:sSub>
              <m:r>
                <a:rPr lang="uz-Latn-UZ" sz="4400" b="0" i="1" kern="1200" smtClean="0">
                  <a:latin typeface="Cambria Math" panose="02040503050406030204" pitchFamily="18" charset="0"/>
                </a:rPr>
                <m:t>=</m:t>
              </m:r>
              <m:f>
                <m:fPr>
                  <m:ctrlPr>
                    <a:rPr lang="ru-RU" sz="440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lang="ru-RU" sz="440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sub>
                  </m:sSub>
                </m:num>
                <m:den>
                  <m:sSub>
                    <m:sSubPr>
                      <m:ctrlPr>
                        <a:rPr lang="ru-RU" sz="440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e>
                    <m:sub>
                      <m: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sub>
                  </m:sSub>
                </m:den>
              </m:f>
              <m:r>
                <a:rPr lang="uz-Latn-UZ" sz="4400" b="0" i="1" kern="1200" smtClean="0">
                  <a:latin typeface="Cambria Math" panose="02040503050406030204" pitchFamily="18" charset="0"/>
                  <a:cs typeface="Arial" panose="020B0604020202020204" pitchFamily="34" charset="0"/>
                </a:rPr>
                <m:t>=</m:t>
              </m:r>
              <m:f>
                <m:fPr>
                  <m:ctrlPr>
                    <a:rPr lang="uz-Latn-UZ" sz="4400" b="0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fPr>
                <m:num>
                  <m:func>
                    <m:func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uz-Latn-UZ" sz="4400" b="0" i="0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sin</m:t>
                      </m:r>
                    </m:fName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e>
                  </m:func>
                </m:num>
                <m:den>
                  <m:func>
                    <m:funcPr>
                      <m:ctrlPr>
                        <a:rPr lang="uz-Latn-UZ" sz="4400" b="0" i="1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funcPr>
                    <m:fName>
                      <m:r>
                        <m:rPr>
                          <m:sty m:val="p"/>
                        </m:rPr>
                        <a:rPr lang="uz-Latn-UZ" sz="4400" b="0" i="0" kern="12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sin</m:t>
                      </m:r>
                    </m:fName>
                    <m:e>
                      <m:r>
                        <a:rPr lang="uz-Latn-UZ" sz="44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e>
                  </m:func>
                </m:den>
              </m:f>
            </m:oMath>
          </a14:m>
          <a:r>
            <a:rPr lang="uz-Latn-UZ" sz="4000" kern="1200" dirty="0"/>
            <a:t> </a:t>
          </a:r>
          <a:endParaRPr lang="ru-RU" sz="4000" kern="1200" dirty="0"/>
        </a:p>
      </dsp:txBody>
      <dsp:txXfrm>
        <a:off x="856828" y="4361292"/>
        <a:ext cx="10082520" cy="1253655"/>
      </dsp:txXfrm>
    </dsp:sp>
    <dsp:sp modelId="{AAD8FE27-334A-4825-98E5-F65AAF82A0F6}">
      <dsp:nvSpPr>
        <dsp:cNvPr id="0" name=""/>
        <dsp:cNvSpPr/>
      </dsp:nvSpPr>
      <dsp:spPr>
        <a:xfrm>
          <a:off x="86502" y="4231087"/>
          <a:ext cx="1567069" cy="1567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5B85D-F467-4E1C-B296-1B12F014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56032A-BD26-4D37-94CE-A5A2FE671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1DA8E-27A0-46B6-BB91-26903A20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EC5FE-0DEC-4E49-BD35-24628536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E93D6-E7E5-4A2F-9B0B-FEC3792E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0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3C0AC-E127-4E40-AD7A-0E2A7D48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7A021F-E570-46F7-A3CB-F2AE74F75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0D0D1-9328-4524-852B-3A2C6312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44626-120F-487A-BCAE-5A9A426F5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667F0-91A5-47E2-BA7C-6CD16FAC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7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A99BA9-1D78-4872-B0E4-E7B714818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B73B11-1842-4EF8-A5D6-8CFBCC712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8C7C-FF43-40A6-89ED-E52F396B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62E4DE-7F1F-4D03-B660-B89A46A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E2B0A-FF59-4CC1-8294-22A85063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9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608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E9BFB-830B-4C9B-A4DF-869BB7C2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BED8C-8CD1-4857-8709-87E4D81D6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4ECA7C-2A74-4802-A631-E800E494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5B7884-6DF6-4882-841F-9B7EB3EF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5B670-1079-4091-97A1-D14A9231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2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DBB33-33C1-423A-9BB6-858E8034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527AC-4489-45FC-B6A5-775CC78AE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59A10-E9B5-4EC1-9155-D1F975F7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C58FD-A0A0-4854-8764-088D9AB8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55B2E7-1160-4F08-BD2D-CC379614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2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A4D97-CDCD-4151-A097-FE980646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07C0F-3981-4237-8ED7-1118FFDDC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C3AFE5-23C4-488D-973D-17D9FD12F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E0377-0F88-4C07-9CD3-7A15905E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C75333-5240-416C-BCB2-558DBA23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BC71E8-46E1-4035-9B0A-2F7170D5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247B-BA53-4287-A438-E400A5EC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B072A-71A6-4F3F-8491-4CB13DCCD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B061B-4BFA-4903-AC62-3684BAF67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DD19B1-CC70-4E58-91A3-5B10F6D3E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FF0AEF-3D61-4E06-89D3-A59E97B47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5B274-1CFD-41AC-A824-E1A5BAAE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F2826B-69A7-4618-A267-C41417B2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537BB2-ACE3-435B-988F-A474FCA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5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D4EC1-9124-4B90-9D30-AC89EEA4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F0DA1E-1009-4C8F-92D1-41E25845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92D75C-7CFB-47EC-8776-E958D6CA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71D7D4-7D42-490B-AB7E-06A62F15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F44F3A-5D64-4D62-86A8-355CBCF3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38EABC-B34C-4B31-AC2D-20357129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207957-3042-48C2-81FE-C3EEA01C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1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C31B6-765D-4F0E-A9EE-FD36B7A46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C2E43-0621-490E-AE3D-73C44C4B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DEEFA3-D77E-4B83-9C31-F286C52A0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CC066-2D35-4757-8AFA-90BECBED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BBCBF8-621D-4EA0-9C82-5831E465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13532F-0204-4B59-98E7-D5CE7658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7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91C05-2B41-4BEB-94B1-2AA088B2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B34C49-E0E0-46CF-8C95-D9CE19533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797D5D-2A6E-46CF-9D1A-44E49DDBA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A503B-486E-43C4-A037-7B262E54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5A95BE-7495-445E-9EDA-E855BED5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931B14-2695-4995-BEC2-0F88B366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340D7-3D08-4EFE-9737-411314D0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0F655F-E919-4504-8E28-92D514BF1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6BFE1-74A6-4422-A50B-4F4DAAB47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AA18C-9FCC-41AF-AB22-0558B8BB2FB4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78C13-21DB-4BBE-B3B6-F54525D26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EEE2D-EB84-43A0-A8BB-23386F6FF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F35C-A981-4DE8-9BF6-C040F1C84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48634" y="2131341"/>
            <a:ext cx="10401455" cy="584166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Aft>
                <a:spcPts val="1200"/>
              </a:spcAft>
            </a:pPr>
            <a:r>
              <a:rPr lang="uz-Latn-UZ" sz="60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r>
              <a:rPr lang="uz-Latn-UZ" sz="60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>
              <a:spcAft>
                <a:spcPts val="1200"/>
              </a:spcAft>
            </a:pP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05563" y="2318644"/>
            <a:ext cx="648806" cy="16148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69124" y="506700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AEBA3E2-F8B1-4660-84A4-C35E479F4723}"/>
              </a:ext>
            </a:extLst>
          </p:cNvPr>
          <p:cNvSpPr/>
          <p:nvPr/>
        </p:nvSpPr>
        <p:spPr>
          <a:xfrm>
            <a:off x="505563" y="5055704"/>
            <a:ext cx="648806" cy="14831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F91FC-9650-4231-A693-2CD1ED263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1832237"/>
            <a:ext cx="29527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927652"/>
                <a:ext cx="10545417" cy="535387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4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𝜑</m:t>
                                </m:r>
                              </m:num>
                              <m:den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z-Latn-UZ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z-Latn-UZ" sz="400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°=0,5</m:t>
                          </m:r>
                        </m:e>
                      </m:func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1,5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∙0,5≈0,33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19,5°≈0,33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𝟏𝟗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927652"/>
                <a:ext cx="10545417" cy="53538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1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25-mashq 5-masala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0F179-EA9D-4326-B15B-AAF569E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7" y="1696278"/>
            <a:ext cx="11297540" cy="458525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Nur suvdan shishaga o‘tmoqda. Suvning nur sindirish ko‘rsatkichi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1,33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ga, shishaniki 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 ga teng.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Bir xil vaqt ichida shu moddalardan yorug‘lik nuri o‘tgan masofalar nisbati nimaga teng? </a:t>
            </a:r>
          </a:p>
        </p:txBody>
      </p:sp>
    </p:spTree>
    <p:extLst>
      <p:ext uri="{BB962C8B-B14F-4D97-AF65-F5344CB8AC3E}">
        <p14:creationId xmlns:p14="http://schemas.microsoft.com/office/powerpoint/2010/main" val="59070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588967" y="187553"/>
                <a:ext cx="5463346" cy="3854360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uz-Latn-UZ" sz="3600" dirty="0"/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/>
                  <a:t> </a:t>
                </a:r>
                <a:r>
                  <a:rPr lang="en-US" sz="3600" dirty="0"/>
                  <a:t>  </a:t>
                </a:r>
                <a:r>
                  <a:rPr lang="uz-Latn-UZ" sz="3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z-Latn-UZ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uz-Latn-UZ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uz-Latn-UZ" sz="4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:endParaRPr lang="ru-RU" sz="3600" dirty="0"/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588967" y="187553"/>
                <a:ext cx="5463346" cy="3854360"/>
              </a:xfrm>
              <a:blipFill>
                <a:blip r:embed="rId2"/>
                <a:stretch>
                  <a:fillRect t="-2848" b="-5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406888" y="980661"/>
            <a:ext cx="0" cy="292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516835" y="2703443"/>
            <a:ext cx="467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439477"/>
                <a:ext cx="11383615" cy="2155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</a:rPr>
                          <m:t>1,33</m:t>
                        </m:r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1,13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uz-Latn-UZ" sz="4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4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uz-Latn-UZ" sz="40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uz-Latn-UZ" sz="4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439477"/>
                <a:ext cx="11383615" cy="2155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3309" y="187553"/>
                <a:ext cx="5019825" cy="41061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=1,33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</a:t>
                </a:r>
                <a:r>
                  <a:rPr lang="uz-Latn-UZ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09" y="187553"/>
                <a:ext cx="5019825" cy="4106150"/>
              </a:xfrm>
              <a:prstGeom prst="rect">
                <a:avLst/>
              </a:prstGeom>
              <a:blipFill>
                <a:blip r:embed="rId4"/>
                <a:stretch>
                  <a:fillRect l="-3641" t="-2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73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391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A0F179-EA9D-4326-B15B-AAF569E0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99" y="1696278"/>
            <a:ext cx="11408636" cy="45852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1.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ko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zguda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ko‘zgudan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60 cm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tasviri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Absolyut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sindirish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6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1530571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3" name="Объект 12">
                <a:extLst>
                  <a:ext uri="{FF2B5EF4-FFF2-40B4-BE49-F238E27FC236}">
                    <a16:creationId xmlns:a16="http://schemas.microsoft.com/office/drawing/2014/main" id="{609194CF-3320-4A1B-93DA-D7731899F75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91530571"/>
                  </p:ext>
                </p:extLst>
              </p:nvPr>
            </p:nvGraphicFramePr>
            <p:xfrm>
              <a:off x="596349" y="225287"/>
              <a:ext cx="11039060" cy="6268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448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1696278"/>
                <a:ext cx="10984813" cy="4585252"/>
              </a:xfrm>
            </p:spPr>
            <p:txBody>
              <a:bodyPr>
                <a:normAutofit/>
              </a:bodyPr>
              <a:lstStyle/>
              <a:p>
                <a:pPr marL="0" indent="44450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Yorug‘lik birinchi muhitdan ikkinchi muhitga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burchak ostida tushib,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burchak ostida sinib o‘tmoqda.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44450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Birinchi muhitning absolyut nur sindirish ko‘rsatkichi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ga teng bo‘lsa, yorug‘likning ikkinchi muhitdagi tezligi nimaga teng?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1696278"/>
                <a:ext cx="10984813" cy="4585252"/>
              </a:xfrm>
              <a:blipFill>
                <a:blip r:embed="rId2"/>
                <a:stretch>
                  <a:fillRect l="-1998" t="-3723" r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43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588967" y="187553"/>
                <a:ext cx="4837745" cy="3718526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600" dirty="0"/>
                  <a:t> </a:t>
                </a:r>
              </a:p>
              <a:p>
                <a:pPr algn="ctr"/>
                <a:endParaRPr lang="ru-RU" sz="3600" dirty="0"/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588967" y="187553"/>
                <a:ext cx="4837745" cy="3718526"/>
              </a:xfrm>
              <a:blipFill>
                <a:blip r:embed="rId2"/>
                <a:stretch>
                  <a:fillRect t="-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406888" y="980661"/>
            <a:ext cx="0" cy="292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3429000"/>
            <a:ext cx="467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439477"/>
                <a:ext cx="11383615" cy="2155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3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3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uz-Latn-UZ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uz-Latn-UZ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uz-Latn-UZ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4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dan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3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439477"/>
                <a:ext cx="11383615" cy="2155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870" y="187554"/>
                <a:ext cx="5019825" cy="41061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</a:t>
                </a:r>
                <a:r>
                  <a:rPr lang="uz-Latn-UZ" sz="36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0" y="187554"/>
                <a:ext cx="5019825" cy="4106150"/>
              </a:xfrm>
              <a:prstGeom prst="rect">
                <a:avLst/>
              </a:prstGeom>
              <a:blipFill>
                <a:blip r:embed="rId4"/>
                <a:stretch>
                  <a:fillRect l="-3767" t="-2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DF6BE1-6864-4645-AB16-9CF561F82B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44348" t="37549" r="38369" b="31005"/>
          <a:stretch/>
        </p:blipFill>
        <p:spPr>
          <a:xfrm>
            <a:off x="6605399" y="1790426"/>
            <a:ext cx="3479508" cy="25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383" y="702365"/>
                <a:ext cx="10545417" cy="557916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40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°=0,5</m:t>
                        </m:r>
                      </m:e>
                    </m:func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z-Latn-UZ" sz="400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</m:t>
                        </m:r>
                        <m:f>
                          <m:fPr>
                            <m:ctrlPr>
                              <a:rPr lang="uz-Latn-UZ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uz-Latn-UZ" sz="4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uz-Latn-UZ" sz="4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uz-Latn-UZ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0,5∙2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=1,5∙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sup>
                    </m:sSup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383" y="702365"/>
                <a:ext cx="10545417" cy="5579165"/>
              </a:xfrm>
              <a:blipFill>
                <a:blip r:embed="rId2"/>
                <a:stretch>
                  <a:fillRect t="-30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25-mashq 1-masala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476" y="1696278"/>
                <a:ext cx="11348815" cy="45852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Tushgan va qaytgan nurlar orasidagi burchak 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𝟕𝟎</m:t>
                    </m:r>
                    <m:r>
                      <a:rPr lang="uz-Latn-UZ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bo‘lishi uchun, nur ko‘zguga qanday burchak ostida tushishi kerak?</a:t>
                </a:r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476" y="1696278"/>
                <a:ext cx="11348815" cy="4585252"/>
              </a:xfrm>
              <a:blipFill>
                <a:blip r:embed="rId2"/>
                <a:stretch>
                  <a:fillRect l="-2417" t="-4787" r="-24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27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C0CE3A-EF95-4744-AF2C-CEF4F6A52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4" t="30063" r="42282" b="48554"/>
          <a:stretch/>
        </p:blipFill>
        <p:spPr>
          <a:xfrm>
            <a:off x="3432313" y="523679"/>
            <a:ext cx="5327374" cy="2388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33A0E77B-BFBB-40CE-9C6D-3F24182361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34748"/>
                <a:ext cx="10515600" cy="31422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70°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z-Latn-UZ" sz="36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burchak ostida tushishi kerak.   </a:t>
                </a:r>
              </a:p>
              <a:p>
                <a:pPr marL="0" indent="0">
                  <a:buNone/>
                </a:pP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бъект 5">
                <a:extLst>
                  <a:ext uri="{FF2B5EF4-FFF2-40B4-BE49-F238E27FC236}">
                    <a16:creationId xmlns:a16="http://schemas.microsoft.com/office/drawing/2014/main" id="{33A0E77B-BFBB-40CE-9C6D-3F2418236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34748"/>
                <a:ext cx="10515600" cy="3142215"/>
              </a:xfrm>
              <a:blipFill>
                <a:blip r:embed="rId3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39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52DE-C9FD-450D-A89F-6371383A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25-mashq 4-masala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473" y="1696278"/>
                <a:ext cx="11271903" cy="4585252"/>
              </a:xfrm>
            </p:spPr>
            <p:txBody>
              <a:bodyPr>
                <a:normAutofit/>
              </a:bodyPr>
              <a:lstStyle/>
              <a:p>
                <a:pPr marL="0" indent="358775" algn="just">
                  <a:buNone/>
                </a:pP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Havodan shishaga tushgan va qaytgan nurlar orasidagi burchak 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uz-Latn-UZ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ga teng.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358775" algn="just">
                  <a:buNone/>
                </a:pPr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Shishaning sindirish ko‘rsatkichi 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uz-Latn-UZ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uz-Latn-UZ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 bo‘lsa, sinish burchagini toping.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8A0F179-EA9D-4326-B15B-AAF569E02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473" y="1696278"/>
                <a:ext cx="11271903" cy="4585252"/>
              </a:xfrm>
              <a:blipFill>
                <a:blip r:embed="rId2"/>
                <a:stretch>
                  <a:fillRect l="-2217" t="-4255" r="-2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02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A9941E72-F7BB-4003-A70A-F8AD012D1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8967" y="187553"/>
            <a:ext cx="4837745" cy="3718526"/>
          </a:xfrm>
        </p:spPr>
        <p:txBody>
          <a:bodyPr/>
          <a:lstStyle/>
          <a:p>
            <a:pPr algn="ctr"/>
            <a:r>
              <a:rPr lang="uz-Latn-UZ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3600" b="1" dirty="0">
              <a:solidFill>
                <a:schemeClr val="accent1"/>
              </a:solidFill>
            </a:endParaRPr>
          </a:p>
          <a:p>
            <a:pPr algn="ctr"/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433393" y="980661"/>
            <a:ext cx="0" cy="292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22852" y="2739887"/>
            <a:ext cx="4678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439477"/>
                <a:ext cx="11383615" cy="21554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uz-Latn-UZ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3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uz-Latn-UZ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uz-Latn-UZ" sz="3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z-Latn-UZ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</m:func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𝜑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439477"/>
                <a:ext cx="11383615" cy="2155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8870" y="187554"/>
                <a:ext cx="5019825" cy="41061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 kerak: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0" y="187554"/>
                <a:ext cx="5019825" cy="4106150"/>
              </a:xfrm>
              <a:prstGeom prst="rect">
                <a:avLst/>
              </a:prstGeom>
              <a:blipFill>
                <a:blip r:embed="rId3"/>
                <a:stretch>
                  <a:fillRect l="-3767" t="-2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C5C0D-81FC-40DB-A534-86E7E8868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57" t="28975" r="42174" b="26172"/>
          <a:stretch/>
        </p:blipFill>
        <p:spPr>
          <a:xfrm>
            <a:off x="6096000" y="906118"/>
            <a:ext cx="4770783" cy="33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417</Words>
  <Application>Microsoft Office PowerPoint</Application>
  <PresentationFormat>Широкоэкранный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Masala</vt:lpstr>
      <vt:lpstr>Презентация PowerPoint</vt:lpstr>
      <vt:lpstr>Презентация PowerPoint</vt:lpstr>
      <vt:lpstr>25-mashq 1-masala </vt:lpstr>
      <vt:lpstr>Презентация PowerPoint</vt:lpstr>
      <vt:lpstr>25-mashq 4-masala </vt:lpstr>
      <vt:lpstr>Презентация PowerPoint</vt:lpstr>
      <vt:lpstr>Презентация PowerPoint</vt:lpstr>
      <vt:lpstr>25-mashq 5-masala 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24</cp:revision>
  <dcterms:created xsi:type="dcterms:W3CDTF">2021-01-29T16:01:34Z</dcterms:created>
  <dcterms:modified xsi:type="dcterms:W3CDTF">2021-02-22T17:13:16Z</dcterms:modified>
</cp:coreProperties>
</file>