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0" r:id="rId2"/>
    <p:sldId id="258" r:id="rId3"/>
    <p:sldId id="260" r:id="rId4"/>
    <p:sldId id="301" r:id="rId5"/>
    <p:sldId id="302" r:id="rId6"/>
    <p:sldId id="303" r:id="rId7"/>
    <p:sldId id="261" r:id="rId8"/>
    <p:sldId id="304" r:id="rId9"/>
    <p:sldId id="305" r:id="rId10"/>
    <p:sldId id="306" r:id="rId11"/>
    <p:sldId id="307" r:id="rId12"/>
    <p:sldId id="308" r:id="rId13"/>
    <p:sldId id="30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den>
                  </m:f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𝑛=𝑐/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f>
                    <m:fPr>
                      <m:ctrlPr>
                        <a:rPr lang="ru-RU" sz="4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ru-RU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ru-RU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den>
                  </m:f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</a:t>
              </a:r>
              <a:r>
                <a:rPr lang="ru-RU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2</a:t>
              </a:r>
              <a:r>
                <a:rPr lang="ru-RU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/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</a:t>
              </a:r>
              <a:r>
                <a:rPr lang="ru-RU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1</a:t>
              </a:r>
              <a:r>
                <a:rPr lang="ru-RU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=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1/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2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lang="ru-RU" sz="44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smtClean="0">
                          <a:latin typeface="Cambria Math" panose="02040503050406030204" pitchFamily="18" charset="0"/>
                        </a:rPr>
                        <m:t>𝑛</m:t>
                      </m:r>
                    </m:e>
                    <m:sub>
                      <m:r>
                        <a:rPr lang="uz-Latn-UZ" sz="4400" b="0" i="1" smtClean="0">
                          <a:latin typeface="Cambria Math" panose="02040503050406030204" pitchFamily="18" charset="0"/>
                        </a:rPr>
                        <m:t>21</m:t>
                      </m:r>
                    </m:sub>
                  </m:sSub>
                  <m:r>
                    <a:rPr lang="uz-Latn-UZ" sz="4400" b="0" i="1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ru-RU" sz="4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ru-RU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ru-RU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func>
                        <m:func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z-Latn-UZ" sz="4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</m:func>
                    </m:num>
                    <m:den>
                      <m:func>
                        <m:func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z-Latn-UZ" sz="4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𝛽</m:t>
                          </m:r>
                        </m:e>
                      </m:func>
                    </m:den>
                  </m:f>
                </m:oMath>
              </a14:m>
              <a:r>
                <a:rPr lang="uz-Latn-UZ" sz="4000" dirty="0"/>
                <a:t> </a:t>
              </a:r>
              <a:endParaRPr lang="ru-RU" sz="4000" dirty="0"/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400" b="0" i="0">
                  <a:latin typeface="Cambria Math" panose="02040503050406030204" pitchFamily="18" charset="0"/>
                </a:rPr>
                <a:t>𝑛</a:t>
              </a:r>
              <a:r>
                <a:rPr lang="ru-RU" sz="4400" b="0" i="0">
                  <a:latin typeface="Cambria Math" panose="02040503050406030204" pitchFamily="18" charset="0"/>
                </a:rPr>
                <a:t>_</a:t>
              </a:r>
              <a:r>
                <a:rPr lang="uz-Latn-UZ" sz="4400" b="0" i="0">
                  <a:latin typeface="Cambria Math" panose="02040503050406030204" pitchFamily="18" charset="0"/>
                </a:rPr>
                <a:t>21=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</a:t>
              </a:r>
              <a:r>
                <a:rPr lang="ru-RU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2</a:t>
              </a:r>
              <a:r>
                <a:rPr lang="ru-RU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/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</a:t>
              </a:r>
              <a:r>
                <a:rPr lang="ru-RU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1 =sin⁡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𝛼/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sin⁡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𝛽 </a:t>
              </a:r>
              <a:r>
                <a:rPr lang="uz-Latn-UZ" sz="4000" dirty="0"/>
                <a:t> </a:t>
              </a:r>
              <a:endParaRPr lang="ru-RU" sz="4000" dirty="0"/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𝑛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𝜗</m:t>
                  </m:r>
                </m:den>
              </m:f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ru-RU" sz="44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ru-RU" sz="440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num>
                <m:den>
                  <m:sSub>
                    <m:sSubPr>
                      <m:ctrlPr>
                        <a:rPr lang="ru-RU" sz="440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</m:num>
                <m:den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den>
              </m:f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56828" y="4361292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44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400" b="0" i="1" kern="1200" smtClean="0">
                      <a:latin typeface="Cambria Math" panose="02040503050406030204" pitchFamily="18" charset="0"/>
                    </a:rPr>
                    <m:t>𝑛</m:t>
                  </m:r>
                </m:e>
                <m:sub>
                  <m:r>
                    <a:rPr lang="uz-Latn-UZ" sz="4400" b="0" i="1" kern="1200" smtClean="0">
                      <a:latin typeface="Cambria Math" panose="02040503050406030204" pitchFamily="18" charset="0"/>
                    </a:rPr>
                    <m:t>21</m:t>
                  </m:r>
                </m:sub>
              </m:sSub>
              <m:r>
                <a:rPr lang="uz-Latn-UZ" sz="44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ru-RU" sz="44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ru-RU" sz="440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num>
                <m:den>
                  <m:sSub>
                    <m:sSubPr>
                      <m:ctrlPr>
                        <a:rPr lang="ru-RU" sz="440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func>
                    <m:func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uz-Latn-UZ" sz="4400" b="0" i="0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sin</m:t>
                      </m:r>
                    </m:fName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</m:e>
                  </m:func>
                </m:num>
                <m:den>
                  <m:func>
                    <m:func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uz-Latn-UZ" sz="4400" b="0" i="0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sin</m:t>
                      </m:r>
                    </m:fName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𝛽</m:t>
                      </m:r>
                    </m:e>
                  </m:func>
                </m:den>
              </m:f>
            </m:oMath>
          </a14:m>
          <a:r>
            <a:rPr lang="uz-Latn-UZ" sz="4000" kern="1200" dirty="0"/>
            <a:t> </a:t>
          </a:r>
          <a:endParaRPr lang="ru-RU" sz="4000" kern="1200" dirty="0"/>
        </a:p>
      </dsp:txBody>
      <dsp:txXfrm>
        <a:off x="856828" y="4361292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5B85D-F467-4E1C-B296-1B12F0140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56032A-BD26-4D37-94CE-A5A2FE6712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41DA8E-27A0-46B6-BB91-26903A20E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A18C-9FCC-41AF-AB22-0558B8BB2F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EC5FE-0DEC-4E49-BD35-246285361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2E93D6-E7E5-4A2F-9B0B-FEC3792E4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F35C-A981-4DE8-9BF6-C040F1C8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208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3C0AC-E127-4E40-AD7A-0E2A7D486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17A021F-E570-46F7-A3CB-F2AE74F754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10D0D1-9328-4524-852B-3A2C6312D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A18C-9FCC-41AF-AB22-0558B8BB2F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944626-120F-487A-BCAE-5A9A426F5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D667F0-91A5-47E2-BA7C-6CD16FACC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F35C-A981-4DE8-9BF6-C040F1C8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97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2A99BA9-1D78-4872-B0E4-E7B7148184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B73B11-1842-4EF8-A5D6-8CFBCC7122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348C7C-FF43-40A6-89ED-E52F396BC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A18C-9FCC-41AF-AB22-0558B8BB2F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62E4DE-7F1F-4D03-B660-B89A46ADF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AE2B0A-FF59-4CC1-8294-22A850632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F35C-A981-4DE8-9BF6-C040F1C8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598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06081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E9BFB-830B-4C9B-A4DF-869BB7C29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EBED8C-8CD1-4857-8709-87E4D81D6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4ECA7C-2A74-4802-A631-E800E494D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A18C-9FCC-41AF-AB22-0558B8BB2F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5B7884-6DF6-4882-841F-9B7EB3EF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65B670-1079-4091-97A1-D14A92312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F35C-A981-4DE8-9BF6-C040F1C8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327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DBB33-33C1-423A-9BB6-858E80341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6527AC-4489-45FC-B6A5-775CC78AE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459A10-E9B5-4EC1-9155-D1F975F7D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A18C-9FCC-41AF-AB22-0558B8BB2F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CC58FD-A0A0-4854-8764-088D9AB86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55B2E7-1160-4F08-BD2D-CC3796147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F35C-A981-4DE8-9BF6-C040F1C8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824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A4D97-CDCD-4151-A097-FE9806460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807C0F-3981-4237-8ED7-1118FFDDC0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C3AFE5-23C4-488D-973D-17D9FD12FC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6E0377-0F88-4C07-9CD3-7A15905E1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A18C-9FCC-41AF-AB22-0558B8BB2F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C75333-5240-416C-BCB2-558DBA233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BC71E8-46E1-4035-9B0A-2F7170D5D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F35C-A981-4DE8-9BF6-C040F1C8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656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4247B-BA53-4287-A438-E400A5ECB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CB072A-71A6-4F3F-8491-4CB13DCCD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31B061B-4BFA-4903-AC62-3684BAF67F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4DD19B1-CC70-4E58-91A3-5B10F6D3EC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0FF0AEF-3D61-4E06-89D3-A59E97B47F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D5B274-1CFD-41AC-A824-E1A5BAAE1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A18C-9FCC-41AF-AB22-0558B8BB2F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F2826B-69A7-4618-A267-C41417B28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537BB2-ACE3-435B-988F-A474FCA91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F35C-A981-4DE8-9BF6-C040F1C8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517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DD4EC1-9124-4B90-9D30-AC89EEA4F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9F0DA1E-1009-4C8F-92D1-41E25845F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A18C-9FCC-41AF-AB22-0558B8BB2F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392D75C-7CFB-47EC-8776-E958D6CA7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71D7D4-7D42-490B-AB7E-06A62F150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F35C-A981-4DE8-9BF6-C040F1C8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1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7F44F3A-5D64-4D62-86A8-355CBCF3F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A18C-9FCC-41AF-AB22-0558B8BB2F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138EABC-B34C-4B31-AC2D-203571295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207957-3042-48C2-81FE-C3EEA01CC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F35C-A981-4DE8-9BF6-C040F1C8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814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C31B6-765D-4F0E-A9EE-FD36B7A46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4C2E43-0621-490E-AE3D-73C44C4B0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DEEFA3-D77E-4B83-9C31-F286C52A08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7CC066-2D35-4757-8AFA-90BECBED4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A18C-9FCC-41AF-AB22-0558B8BB2F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BBCBF8-621D-4EA0-9C82-5831E4652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13532F-0204-4B59-98E7-D5CE76585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F35C-A981-4DE8-9BF6-C040F1C8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57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B91C05-2B41-4BEB-94B1-2AA088B21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AB34C49-E0E0-46CF-8C95-D9CE19533A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C797D5D-2A6E-46CF-9D1A-44E49DDBAF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DA503B-486E-43C4-A037-7B262E542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A18C-9FCC-41AF-AB22-0558B8BB2F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5A95BE-7495-445E-9EDA-E855BED5E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931B14-2695-4995-BEC2-0F88B3665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F35C-A981-4DE8-9BF6-C040F1C8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17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340D7-3D08-4EFE-9737-411314D0E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0F655F-E919-4504-8E28-92D514BF1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C6BFE1-74A6-4422-A50B-4F4DAAB47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AA18C-9FCC-41AF-AB22-0558B8BB2FB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378C13-21DB-4BBE-B3B6-F54525D261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EEE2D-EB84-43A0-A8BB-23386F6FF6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EF35C-A981-4DE8-9BF6-C040F1C8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19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8634" y="2131341"/>
            <a:ext cx="10401455" cy="584166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en-US" sz="2400" b="1" dirty="0">
              <a:latin typeface="Arial"/>
              <a:cs typeface="Arial"/>
            </a:endParaRPr>
          </a:p>
          <a:p>
            <a:endParaRPr lang="en-US" sz="2400" b="1" dirty="0">
              <a:latin typeface="Arial"/>
              <a:cs typeface="Arial"/>
            </a:endParaRPr>
          </a:p>
          <a:p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spcAft>
                <a:spcPts val="1200"/>
              </a:spcAft>
            </a:pP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05563" y="2318644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69124" y="506700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5AEBA3E2-F8B1-4660-84A4-C35E479F4723}"/>
              </a:ext>
            </a:extLst>
          </p:cNvPr>
          <p:cNvSpPr/>
          <p:nvPr/>
        </p:nvSpPr>
        <p:spPr>
          <a:xfrm>
            <a:off x="505563" y="5055704"/>
            <a:ext cx="648806" cy="14831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DF91FC-9650-4231-A693-2CD1ED263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0" y="1832237"/>
            <a:ext cx="295275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7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927652"/>
                <a:ext cx="10545417" cy="5353878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z-Latn-UZ" sz="4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𝜑</m:t>
                                </m:r>
                              </m:num>
                              <m:den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func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	</a:t>
                </a:r>
              </a:p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uz-Latn-UZ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z-Latn-UZ" sz="400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30</m:t>
                          </m:r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°=0,5</m:t>
                          </m:r>
                        </m:e>
                      </m:func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1,5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∙0,5≈0,33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19,5°≈0,33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𝟏𝟗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927652"/>
                <a:ext cx="10545417" cy="53538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315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25-mashq 5-masala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927" y="1696278"/>
            <a:ext cx="11297540" cy="4585252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Nur suvdan shishaga o‘tmoqda. Suvning nur sindirish ko‘rsatkichi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1,33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ga, shishaniki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ga teng.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Bir xil vaqt ichida shu moddalardan yorug‘lik nuri o‘tgan masofalar nisbati nimaga teng? </a:t>
            </a:r>
          </a:p>
        </p:txBody>
      </p:sp>
    </p:spTree>
    <p:extLst>
      <p:ext uri="{BB962C8B-B14F-4D97-AF65-F5344CB8AC3E}">
        <p14:creationId xmlns:p14="http://schemas.microsoft.com/office/powerpoint/2010/main" val="590707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588967" y="187553"/>
                <a:ext cx="5463346" cy="3854360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uz-Latn-UZ" sz="36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uz-Latn-UZ" sz="3600" dirty="0"/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/>
                  <a:t> </a:t>
                </a:r>
                <a:r>
                  <a:rPr lang="en-US" sz="3600" dirty="0"/>
                  <a:t>  </a:t>
                </a:r>
                <a:r>
                  <a:rPr lang="uz-Latn-UZ" sz="36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uz-Latn-UZ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b>
                          <m:sSubPr>
                            <m:ctrlPr>
                              <a:rPr lang="uz-Latn-UZ" sz="4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40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/>
                  <a:t> </a:t>
                </a:r>
              </a:p>
              <a:p>
                <a:pPr algn="ctr"/>
                <a:endParaRPr lang="ru-RU" sz="3600" dirty="0"/>
              </a:p>
              <a:p>
                <a:pPr algn="ctr"/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588967" y="187553"/>
                <a:ext cx="5463346" cy="3854360"/>
              </a:xfrm>
              <a:blipFill>
                <a:blip r:embed="rId2"/>
                <a:stretch>
                  <a:fillRect t="-2848" b="-53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406888" y="980661"/>
            <a:ext cx="0" cy="2925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16835" y="2703443"/>
            <a:ext cx="46780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439477"/>
                <a:ext cx="11383615" cy="21554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1,5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1,33</m:t>
                        </m:r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1,13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uz-Latn-UZ" sz="40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uz-Latn-UZ" sz="40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439477"/>
                <a:ext cx="11383615" cy="21554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3309" y="187553"/>
                <a:ext cx="5019825" cy="41061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=1,33</m:t>
                    </m:r>
                  </m:oMath>
                </a14:m>
                <a:r>
                  <a:rPr lang="uz-Latn-UZ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</m:oMath>
                </a14:m>
                <a:r>
                  <a:rPr lang="uz-Latn-UZ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</a:t>
                </a:r>
                <a:r>
                  <a:rPr lang="uz-Latn-UZ" sz="36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309" y="187553"/>
                <a:ext cx="5019825" cy="4106150"/>
              </a:xfrm>
              <a:prstGeom prst="rect">
                <a:avLst/>
              </a:prstGeom>
              <a:blipFill>
                <a:blip r:embed="rId4"/>
                <a:stretch>
                  <a:fillRect l="-3641" t="-26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973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939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199" y="1696278"/>
            <a:ext cx="11408636" cy="45852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ko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zguda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ko‘zgudan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60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sindirish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tarqaladi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961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591530571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591530571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984813" cy="4585252"/>
              </a:xfrm>
            </p:spPr>
            <p:txBody>
              <a:bodyPr>
                <a:normAutofit/>
              </a:bodyPr>
              <a:lstStyle/>
              <a:p>
                <a:pPr marL="0" indent="44450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Yorug‘lik birinchi muhitdan ikkinchi muhitga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burchak ostida tushib,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burchak ostida sinib o‘tmoqda.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44450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Birinchi muhitning absolyut nur sindirish ko‘rsatkichi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ga teng bo‘lsa, yorug‘likning ikkinchi muhitdagi tezligi nimaga teng?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984813" cy="4585252"/>
              </a:xfrm>
              <a:blipFill>
                <a:blip r:embed="rId2"/>
                <a:stretch>
                  <a:fillRect l="-1998" t="-3723" r="-19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588967" y="187553"/>
                <a:ext cx="4837745" cy="3718526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/>
                  <a:t> </a:t>
                </a:r>
              </a:p>
              <a:p>
                <a:pPr algn="ctr"/>
                <a:endParaRPr lang="ru-RU" sz="3600" dirty="0"/>
              </a:p>
              <a:p>
                <a:pPr algn="ctr"/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588967" y="187553"/>
                <a:ext cx="4837745" cy="3718526"/>
              </a:xfrm>
              <a:blipFill>
                <a:blip r:embed="rId2"/>
                <a:stretch>
                  <a:fillRect t="-2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406888" y="980661"/>
            <a:ext cx="0" cy="2925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3429000"/>
            <a:ext cx="46780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439477"/>
                <a:ext cx="11383615" cy="21554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z-Latn-UZ" sz="36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z-Latn-UZ" sz="36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</m:e>
                        </m:func>
                      </m:den>
                    </m:f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uz-Latn-UZ" sz="4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z-Latn-UZ" sz="4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</m:e>
                        </m:func>
                      </m:den>
                    </m:f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dan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z-Latn-UZ" sz="3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z-Latn-UZ" sz="3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den>
                    </m:f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439477"/>
                <a:ext cx="11383615" cy="21554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870" y="187554"/>
                <a:ext cx="5019825" cy="41061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45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</a:t>
                </a:r>
                <a:r>
                  <a:rPr lang="uz-Latn-UZ" sz="36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70" y="187554"/>
                <a:ext cx="5019825" cy="4106150"/>
              </a:xfrm>
              <a:prstGeom prst="rect">
                <a:avLst/>
              </a:prstGeom>
              <a:blipFill>
                <a:blip r:embed="rId4"/>
                <a:stretch>
                  <a:fillRect l="-3767" t="-26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5DF6BE1-6864-4645-AB16-9CF561F82B0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</a:extLst>
          </a:blip>
          <a:srcRect l="44348" t="37549" r="38369" b="31005"/>
          <a:stretch/>
        </p:blipFill>
        <p:spPr>
          <a:xfrm>
            <a:off x="6605399" y="1790426"/>
            <a:ext cx="3479508" cy="250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702365"/>
                <a:ext cx="10545417" cy="5579165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400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°=0,5</m:t>
                        </m:r>
                      </m:e>
                    </m:func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400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45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°=</m:t>
                        </m:r>
                        <m:f>
                          <m:f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uz-Latn-UZ" sz="40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40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0,5∙2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=1,5∙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en-US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sup>
                    </m:sSup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702365"/>
                <a:ext cx="10545417" cy="5579165"/>
              </a:xfrm>
              <a:blipFill>
                <a:blip r:embed="rId2"/>
                <a:stretch>
                  <a:fillRect t="-3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400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25-mashq 1-masala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5476" y="1696278"/>
                <a:ext cx="11348815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Tushgan va qaytgan nurlar orasidagi burchak </a:t>
                </a:r>
                <a14:m>
                  <m:oMath xmlns:m="http://schemas.openxmlformats.org/officeDocument/2006/math"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𝟕𝟎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bo‘lishi uchun, nur ko‘zguga qanday burchak ostida tushishi kerak?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5476" y="1696278"/>
                <a:ext cx="11348815" cy="4585252"/>
              </a:xfrm>
              <a:blipFill>
                <a:blip r:embed="rId2"/>
                <a:stretch>
                  <a:fillRect l="-2417" t="-4787" r="-24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6272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C0CE3A-EF95-4744-AF2C-CEF4F6A52A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84" t="30063" r="42282" b="48554"/>
          <a:stretch/>
        </p:blipFill>
        <p:spPr>
          <a:xfrm>
            <a:off x="3432313" y="523679"/>
            <a:ext cx="5327374" cy="23887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33A0E77B-BFBB-40CE-9C6D-3F24182361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034748"/>
                <a:ext cx="10515600" cy="314221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=70°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70°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=35°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36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burchak ostida tushishi kerak.   </a:t>
                </a:r>
              </a:p>
              <a:p>
                <a:pPr marL="0" indent="0">
                  <a:buNone/>
                </a:pP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33A0E77B-BFBB-40CE-9C6D-3F24182361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034748"/>
                <a:ext cx="10515600" cy="3142215"/>
              </a:xfrm>
              <a:blipFill>
                <a:blip r:embed="rId3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1391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25-mashq 4-masala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1473" y="1696278"/>
                <a:ext cx="11271903" cy="4585252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Havodan shishaga tushgan va qaytgan nurlar orasidagi burchak 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uz-Latn-UZ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ga teng.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8775" algn="just"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Shishaning sindirish ko‘rsatkichi 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teng bo‘lsa, sinish burchagini toping.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1473" y="1696278"/>
                <a:ext cx="11271903" cy="4585252"/>
              </a:xfrm>
              <a:blipFill>
                <a:blip r:embed="rId2"/>
                <a:stretch>
                  <a:fillRect l="-2217" t="-4255" r="-2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7023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A9941E72-F7BB-4003-A70A-F8AD012D1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8967" y="187553"/>
            <a:ext cx="4837745" cy="3718526"/>
          </a:xfrm>
        </p:spPr>
        <p:txBody>
          <a:bodyPr/>
          <a:lstStyle/>
          <a:p>
            <a:pPr algn="ctr"/>
            <a:r>
              <a:rPr lang="uz-Latn-UZ" sz="4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ru-RU" sz="3600" b="1" dirty="0">
              <a:solidFill>
                <a:schemeClr val="accent1"/>
              </a:solidFill>
            </a:endParaRPr>
          </a:p>
          <a:p>
            <a:pPr algn="ctr"/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433393" y="980661"/>
            <a:ext cx="0" cy="2925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2739887"/>
            <a:ext cx="46780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439477"/>
                <a:ext cx="11383615" cy="21554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z-Latn-UZ" sz="36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z-Latn-UZ" sz="36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</m:e>
                        </m:func>
                      </m:den>
                    </m:f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</m:oMath>
                </a14:m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439477"/>
                <a:ext cx="11383615" cy="21554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870" y="187554"/>
                <a:ext cx="5019825" cy="41061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uz-Latn-UZ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70" y="187554"/>
                <a:ext cx="5019825" cy="4106150"/>
              </a:xfrm>
              <a:prstGeom prst="rect">
                <a:avLst/>
              </a:prstGeom>
              <a:blipFill>
                <a:blip r:embed="rId3"/>
                <a:stretch>
                  <a:fillRect l="-3767" t="-26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EC5C0D-81FC-40DB-A534-86E7E88681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957" t="28975" r="42174" b="26172"/>
          <a:stretch/>
        </p:blipFill>
        <p:spPr>
          <a:xfrm>
            <a:off x="6096000" y="906118"/>
            <a:ext cx="4770783" cy="338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7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417</Words>
  <Application>Microsoft Office PowerPoint</Application>
  <PresentationFormat>Широкоэкранный</PresentationFormat>
  <Paragraphs>71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Masala</vt:lpstr>
      <vt:lpstr>Презентация PowerPoint</vt:lpstr>
      <vt:lpstr>Презентация PowerPoint</vt:lpstr>
      <vt:lpstr>25-mashq 1-masala </vt:lpstr>
      <vt:lpstr>Презентация PowerPoint</vt:lpstr>
      <vt:lpstr>25-mashq 4-masala </vt:lpstr>
      <vt:lpstr>Презентация PowerPoint</vt:lpstr>
      <vt:lpstr>Презентация PowerPoint</vt:lpstr>
      <vt:lpstr>25-mashq 5-masala 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24</cp:revision>
  <dcterms:created xsi:type="dcterms:W3CDTF">2021-01-29T16:01:34Z</dcterms:created>
  <dcterms:modified xsi:type="dcterms:W3CDTF">2021-02-22T17:13:16Z</dcterms:modified>
</cp:coreProperties>
</file>