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40"/>
  </p:notesMasterIdLst>
  <p:sldIdLst>
    <p:sldId id="1356" r:id="rId11"/>
    <p:sldId id="1402" r:id="rId12"/>
    <p:sldId id="1501" r:id="rId13"/>
    <p:sldId id="1499" r:id="rId14"/>
    <p:sldId id="1489" r:id="rId15"/>
    <p:sldId id="1481" r:id="rId16"/>
    <p:sldId id="262" r:id="rId17"/>
    <p:sldId id="1482" r:id="rId18"/>
    <p:sldId id="1490" r:id="rId19"/>
    <p:sldId id="1465" r:id="rId20"/>
    <p:sldId id="1500" r:id="rId21"/>
    <p:sldId id="1491" r:id="rId22"/>
    <p:sldId id="1414" r:id="rId23"/>
    <p:sldId id="1462" r:id="rId24"/>
    <p:sldId id="1466" r:id="rId25"/>
    <p:sldId id="1474" r:id="rId26"/>
    <p:sldId id="1480" r:id="rId27"/>
    <p:sldId id="1473" r:id="rId28"/>
    <p:sldId id="1483" r:id="rId29"/>
    <p:sldId id="1485" r:id="rId30"/>
    <p:sldId id="1493" r:id="rId31"/>
    <p:sldId id="1494" r:id="rId32"/>
    <p:sldId id="1495" r:id="rId33"/>
    <p:sldId id="1496" r:id="rId34"/>
    <p:sldId id="1497" r:id="rId35"/>
    <p:sldId id="1498" r:id="rId36"/>
    <p:sldId id="1425" r:id="rId37"/>
    <p:sldId id="1503" r:id="rId38"/>
    <p:sldId id="1429" r:id="rId3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501"/>
            <p14:sldId id="1499"/>
            <p14:sldId id="1489"/>
            <p14:sldId id="1481"/>
            <p14:sldId id="262"/>
            <p14:sldId id="1482"/>
            <p14:sldId id="1490"/>
            <p14:sldId id="1465"/>
            <p14:sldId id="1500"/>
            <p14:sldId id="1491"/>
            <p14:sldId id="1414"/>
            <p14:sldId id="1462"/>
            <p14:sldId id="1466"/>
            <p14:sldId id="1474"/>
            <p14:sldId id="1480"/>
            <p14:sldId id="1473"/>
            <p14:sldId id="1483"/>
            <p14:sldId id="1485"/>
            <p14:sldId id="1493"/>
            <p14:sldId id="1494"/>
            <p14:sldId id="1495"/>
            <p14:sldId id="1496"/>
            <p14:sldId id="1497"/>
            <p14:sldId id="1498"/>
            <p14:sldId id="1425"/>
            <p14:sldId id="1503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969696"/>
    <a:srgbClr val="FFE89F"/>
    <a:srgbClr val="FF9966"/>
    <a:srgbClr val="66FF99"/>
    <a:srgbClr val="CC99FF"/>
    <a:srgbClr val="9999FF"/>
    <a:srgbClr val="FFFF66"/>
    <a:srgbClr val="4EA327"/>
    <a:srgbClr val="E849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5491" autoAdjust="0"/>
  </p:normalViewPr>
  <p:slideViewPr>
    <p:cSldViewPr snapToObjects="1">
      <p:cViewPr varScale="1">
        <p:scale>
          <a:sx n="158" d="100"/>
          <a:sy n="158" d="100"/>
        </p:scale>
        <p:origin x="106" y="27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0" Type="http://schemas.openxmlformats.org/officeDocument/2006/relationships/slide" Target="slides/slide10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88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7498" y="1183309"/>
            <a:ext cx="4356484" cy="75274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G.Mendel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qonunlari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Monoduragay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chatishtirish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49" y="2216509"/>
            <a:ext cx="1584878" cy="892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2711" y="2160104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25" y="2160104"/>
            <a:ext cx="288002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425" y="607113"/>
            <a:ext cx="288002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55153" y="1332012"/>
            <a:ext cx="2376264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1079525" y="125895"/>
            <a:ext cx="3563889" cy="386260"/>
          </a:xfrm>
        </p:spPr>
        <p:txBody>
          <a:bodyPr/>
          <a:lstStyle/>
          <a:p>
            <a:r>
              <a:rPr lang="en-US" dirty="0" smtClean="0"/>
              <a:t>Mendel </a:t>
            </a:r>
            <a:r>
              <a:rPr lang="en-US" dirty="0" err="1" smtClean="0"/>
              <a:t>tajribalari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921" y="2384145"/>
            <a:ext cx="1008112" cy="72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461" y="689564"/>
            <a:ext cx="4356484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Monoduragay</a:t>
            </a:r>
            <a:r>
              <a:rPr lang="en-US" dirty="0" smtClean="0"/>
              <a:t> </a:t>
            </a:r>
            <a:r>
              <a:rPr lang="en-US" dirty="0" err="1" smtClean="0"/>
              <a:t>chatishtirish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14" y="1421263"/>
            <a:ext cx="2567486" cy="133657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253537" y="1305589"/>
            <a:ext cx="2362492" cy="1696519"/>
            <a:chOff x="3231270" y="1599566"/>
            <a:chExt cx="1980415" cy="1460637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3231270" y="1599566"/>
              <a:ext cx="1980415" cy="1460637"/>
              <a:chOff x="3231270" y="1599566"/>
              <a:chExt cx="1980415" cy="1460637"/>
            </a:xfrm>
          </p:grpSpPr>
          <p:grpSp>
            <p:nvGrpSpPr>
              <p:cNvPr id="27" name="Группа 26"/>
              <p:cNvGrpSpPr/>
              <p:nvPr/>
            </p:nvGrpSpPr>
            <p:grpSpPr>
              <a:xfrm>
                <a:off x="3231270" y="1599566"/>
                <a:ext cx="1980415" cy="1460637"/>
                <a:chOff x="3231270" y="1599566"/>
                <a:chExt cx="1980415" cy="1511853"/>
              </a:xfrm>
            </p:grpSpPr>
            <p:pic>
              <p:nvPicPr>
                <p:cNvPr id="16" name="Рисунок 15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1270" y="1599566"/>
                  <a:ext cx="1944216" cy="1511853"/>
                </a:xfrm>
                <a:prstGeom prst="rect">
                  <a:avLst/>
                </a:prstGeom>
              </p:spPr>
            </p:pic>
            <p:sp>
              <p:nvSpPr>
                <p:cNvPr id="18" name="Прямоугольник 17"/>
                <p:cNvSpPr/>
                <p:nvPr/>
              </p:nvSpPr>
              <p:spPr>
                <a:xfrm>
                  <a:off x="3231270" y="2190179"/>
                  <a:ext cx="462665" cy="216024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054170" y="2925162"/>
                  <a:ext cx="1157515" cy="18002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28" name="Прямоугольник 27"/>
              <p:cNvSpPr/>
              <p:nvPr/>
            </p:nvSpPr>
            <p:spPr>
              <a:xfrm>
                <a:off x="4045675" y="2810725"/>
                <a:ext cx="157703" cy="10808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" name="Прямоугольник 2"/>
            <p:cNvSpPr/>
            <p:nvPr/>
          </p:nvSpPr>
          <p:spPr>
            <a:xfrm>
              <a:off x="3243983" y="1829952"/>
              <a:ext cx="504056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75160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5429" y="578251"/>
            <a:ext cx="5400600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513" y="132269"/>
            <a:ext cx="4175960" cy="38626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Monoduragay</a:t>
            </a:r>
            <a:r>
              <a:rPr lang="en-US" dirty="0" smtClean="0"/>
              <a:t> </a:t>
            </a:r>
            <a:r>
              <a:rPr lang="en-US" dirty="0" err="1" smtClean="0"/>
              <a:t>chatishtirish</a:t>
            </a:r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3131753" y="1376637"/>
            <a:ext cx="2326969" cy="1611559"/>
            <a:chOff x="3042155" y="1399748"/>
            <a:chExt cx="2416567" cy="1588448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2155" y="1440024"/>
              <a:ext cx="2416567" cy="1548172"/>
            </a:xfrm>
            <a:prstGeom prst="rect">
              <a:avLst/>
            </a:prstGeom>
          </p:spPr>
        </p:pic>
        <p:sp>
          <p:nvSpPr>
            <p:cNvPr id="12" name="Прямоугольник 11"/>
            <p:cNvSpPr/>
            <p:nvPr/>
          </p:nvSpPr>
          <p:spPr>
            <a:xfrm>
              <a:off x="3295530" y="1440024"/>
              <a:ext cx="612068" cy="21921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687200" y="1399748"/>
              <a:ext cx="576064" cy="25949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211873" y="2180317"/>
              <a:ext cx="612068" cy="2318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1408122"/>
            <a:ext cx="2445320" cy="168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25698" y="71872"/>
            <a:ext cx="3272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425" y="611932"/>
            <a:ext cx="5364596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xillilik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5534" y="1436013"/>
            <a:ext cx="3254251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donning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donning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833" y="1220570"/>
            <a:ext cx="1785410" cy="181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585" y="69911"/>
            <a:ext cx="2728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Mendel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2260763"/>
            <a:ext cx="5400600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675740"/>
            <a:ext cx="54006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671" y="1347647"/>
            <a:ext cx="5400600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(AA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bb)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31553" y="70388"/>
            <a:ext cx="33570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II-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33" y="611932"/>
            <a:ext cx="3924436" cy="203132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(F2)da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3/4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1/4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85" y="1404020"/>
            <a:ext cx="1322943" cy="1763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63501" y="2723136"/>
            <a:ext cx="225343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F2 : AA , Aa, Aa, aa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9565" y="56312"/>
            <a:ext cx="2832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960" y="579385"/>
            <a:ext cx="5436065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abiatda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bo‘lavermaydi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49" y="1586642"/>
            <a:ext cx="1549521" cy="1072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693" y="1594900"/>
            <a:ext cx="1422323" cy="1063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111" y="2099406"/>
            <a:ext cx="997520" cy="678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863501" y="2658679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endParaRPr lang="ru-RU" sz="1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1913" y="2629383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endParaRPr lang="ru-RU" sz="1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85062" y="2777719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971" y="606754"/>
            <a:ext cx="5442062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1:2:1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qulupnay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andaluz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9565" y="56312"/>
            <a:ext cx="2832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541" y="1798822"/>
            <a:ext cx="3111472" cy="129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569" y="71872"/>
            <a:ext cx="3133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Tahliliy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575928"/>
            <a:ext cx="5324349" cy="138499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2088096"/>
            <a:ext cx="5324349" cy="8002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                   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 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aa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55589" y="2690449"/>
            <a:ext cx="1332148" cy="1336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CFCFC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437" y="574825"/>
            <a:ext cx="504056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dominant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xillilik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39633" y="1120644"/>
                <a:ext cx="2302329" cy="63741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pt-BR" sz="1400" dirty="0" smtClean="0">
                    <a:solidFill>
                      <a:srgbClr val="002060"/>
                    </a:solidFill>
                  </a:rPr>
                  <a:t>Gametalar </a:t>
                </a:r>
                <a14:m>
                  <m:oMath xmlns:m="http://schemas.openxmlformats.org/officeDocument/2006/math">
                    <m:f>
                      <m:fPr>
                        <m:type m:val="noBar"/>
                        <m:ctrlPr>
                          <a:rPr lang="pt-BR" sz="1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𝐴𝐴</m:t>
                        </m:r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𝑎𝑎</m:t>
                        </m:r>
                      </m:num>
                      <m:den>
                        <m:eqArr>
                          <m:eqArrPr>
                            <m:ctrlP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|            |</m:t>
                            </m:r>
                          </m:e>
                          <m:e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         </m:t>
                            </m:r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1                 </m:t>
                                </m:r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𝐴𝑎</m:t>
                                </m:r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</m:t>
                                </m:r>
                              </m:sub>
                            </m:sSub>
                          </m:e>
                        </m:eqArr>
                      </m:den>
                    </m:f>
                  </m:oMath>
                </a14:m>
                <a:endParaRPr lang="ru-RU" sz="1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633" y="1120644"/>
                <a:ext cx="2302329" cy="6374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87437" y="1810333"/>
            <a:ext cx="5040560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v-SE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birinchi bo‘g‘in geterozigota bo‘lsa, fenotip va genotip bo‘yicha 1:1 nisbatda ajralish vujudga keladi.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5569" y="71872"/>
            <a:ext cx="31338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Tahliliy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639632" y="2451462"/>
                <a:ext cx="2302329" cy="63741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pt-BR" sz="1400" dirty="0" smtClean="0">
                    <a:solidFill>
                      <a:srgbClr val="002060"/>
                    </a:solidFill>
                  </a:rPr>
                  <a:t>Gametalar </a:t>
                </a:r>
                <a14:m>
                  <m:oMath xmlns:m="http://schemas.openxmlformats.org/officeDocument/2006/math">
                    <m:f>
                      <m:fPr>
                        <m:type m:val="noBar"/>
                        <m:ctrlPr>
                          <a:rPr lang="pt-BR" sz="1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𝐴𝑎</m:t>
                        </m:r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𝑎𝑎</m:t>
                        </m:r>
                      </m:num>
                      <m:den>
                        <m:eqArr>
                          <m:eqArrPr>
                            <m:ctrlP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|            |</m:t>
                            </m:r>
                          </m:e>
                          <m:e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   </m:t>
                            </m:r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       </m:t>
                            </m:r>
                            <m:r>
                              <a:rPr lang="en-US" sz="1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1              </m:t>
                                </m:r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𝐴𝑎</m:t>
                                </m:r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𝑎𝑎</m:t>
                                </m:r>
                                <m:r>
                                  <a:rPr lang="en-US" sz="1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       </m:t>
                                </m:r>
                              </m:sub>
                            </m:sSub>
                          </m:e>
                        </m:eqArr>
                      </m:den>
                    </m:f>
                  </m:oMath>
                </a14:m>
                <a:endParaRPr lang="ru-RU" sz="1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632" y="2451462"/>
                <a:ext cx="2302329" cy="637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2925212" y="2636535"/>
            <a:ext cx="125050" cy="13363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539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43515" y="1184954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4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4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303661" y="82011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237329" y="602450"/>
            <a:ext cx="2878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Mendelning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I-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qonuni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9383" y="1252168"/>
            <a:ext cx="3144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Chala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dominantlik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83729" y="1589230"/>
            <a:ext cx="338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Tahliliy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chatishtirish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8533" y="1936242"/>
            <a:ext cx="32763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Gametalar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sofligi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gipotezasi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44052" y="2305574"/>
            <a:ext cx="3016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Nasldan-naslga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o‘tishning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sitologik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asoslari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84764" y="918328"/>
            <a:ext cx="2878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Mendelning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I-</a:t>
            </a:r>
            <a:r>
              <a:rPr lang="en-US" sz="16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qonuni</a:t>
            </a:r>
            <a:r>
              <a:rPr lang="en-US" sz="1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  <p:bldP spid="9" grpId="0"/>
      <p:bldP spid="11" grpId="0"/>
      <p:bldP spid="13" grpId="0"/>
      <p:bldP spid="14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481" y="22835"/>
            <a:ext cx="426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sofligi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gipotezasi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26" y="590329"/>
            <a:ext cx="5112568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F1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muqobil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dominant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117052" y="1944080"/>
            <a:ext cx="1077733" cy="1078367"/>
            <a:chOff x="2117052" y="1944080"/>
            <a:chExt cx="1077733" cy="107836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231653" y="1944080"/>
              <a:ext cx="180020" cy="1800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17052" y="2404967"/>
              <a:ext cx="540060" cy="2880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222677" y="2757946"/>
              <a:ext cx="972108" cy="26450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186077" y="2767006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endParaRPr lang="ru-RU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05257" y="2359861"/>
            <a:ext cx="3241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1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05257" y="1851445"/>
            <a:ext cx="3048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1400" b="1" dirty="0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390344" y="1836056"/>
            <a:ext cx="7360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♀</a:t>
            </a:r>
            <a:r>
              <a:rPr lang="en-US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AA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3671813" y="1803496"/>
            <a:ext cx="6463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♂</a:t>
            </a:r>
            <a:r>
              <a:rPr lang="en-US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aa</a:t>
            </a:r>
            <a:endParaRPr lang="ru-RU" altLang="ru-RU" sz="1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2918" y="2298306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A</a:t>
            </a:r>
            <a:endParaRPr lang="ru-RU" altLang="ru-RU" sz="1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23841" y="229830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a</a:t>
            </a:r>
            <a:endParaRPr lang="ru-RU" altLang="ru-RU" sz="1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22869" y="1881721"/>
            <a:ext cx="261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x</a:t>
            </a:r>
            <a:endParaRPr lang="ru-RU" altLang="ru-RU" sz="12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57112" y="2692999"/>
            <a:ext cx="466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Aa</a:t>
            </a:r>
            <a:endParaRPr lang="ru-RU" altLang="ru-RU" sz="1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52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457" y="623603"/>
            <a:ext cx="4824536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fenotipda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481" y="22835"/>
            <a:ext cx="426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sofligi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gipotezasi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487603" y="1620044"/>
            <a:ext cx="2724270" cy="1464340"/>
            <a:chOff x="1691593" y="1620044"/>
            <a:chExt cx="2724270" cy="151216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593" y="1620044"/>
              <a:ext cx="2724270" cy="1512168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2087637" y="1620044"/>
              <a:ext cx="2124236" cy="22235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4408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1808" y="611932"/>
            <a:ext cx="4536207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F2 </a:t>
            </a:r>
            <a:r>
              <a:rPr lang="en-US" sz="1400" dirty="0" err="1">
                <a:solidFill>
                  <a:srgbClr val="002060"/>
                </a:solidFill>
              </a:rPr>
              <a:t>bo‘g‘inda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retsessiv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belgili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namoyon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bo‘lishi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quyidagi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ikki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shartlarga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amal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qilinganda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paydo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bo‘ladi</a:t>
            </a:r>
            <a:r>
              <a:rPr lang="en-US" sz="1400" dirty="0">
                <a:solidFill>
                  <a:srgbClr val="002060"/>
                </a:solidFill>
              </a:rPr>
              <a:t>: </a:t>
            </a:r>
            <a:endParaRPr lang="ru-RU" sz="1400" dirty="0" smtClean="0">
              <a:solidFill>
                <a:srgbClr val="002060"/>
              </a:solidFill>
            </a:endParaRPr>
          </a:p>
          <a:p>
            <a:r>
              <a:rPr lang="en-US" sz="1400" dirty="0" smtClean="0">
                <a:solidFill>
                  <a:srgbClr val="002060"/>
                </a:solidFill>
              </a:rPr>
              <a:t>1</a:t>
            </a:r>
            <a:r>
              <a:rPr lang="en-US" sz="1400" dirty="0">
                <a:solidFill>
                  <a:srgbClr val="002060"/>
                </a:solidFill>
              </a:rPr>
              <a:t>) agar </a:t>
            </a:r>
            <a:r>
              <a:rPr lang="en-US" sz="1400" dirty="0" err="1">
                <a:solidFill>
                  <a:srgbClr val="002060"/>
                </a:solidFill>
              </a:rPr>
              <a:t>duragaylarda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irsiy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omil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o‘zgarmagan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holda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saqlangan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bo‘lsa</a:t>
            </a:r>
            <a:r>
              <a:rPr lang="en-US" sz="1400" dirty="0">
                <a:solidFill>
                  <a:srgbClr val="002060"/>
                </a:solidFill>
              </a:rPr>
              <a:t>; </a:t>
            </a:r>
            <a:endParaRPr lang="ru-RU" sz="1400" dirty="0" smtClean="0">
              <a:solidFill>
                <a:srgbClr val="002060"/>
              </a:solidFill>
            </a:endParaRPr>
          </a:p>
          <a:p>
            <a:r>
              <a:rPr lang="en-US" sz="1400" dirty="0" smtClean="0">
                <a:solidFill>
                  <a:srgbClr val="002060"/>
                </a:solidFill>
              </a:rPr>
              <a:t>2</a:t>
            </a:r>
            <a:r>
              <a:rPr lang="en-US" sz="1400" dirty="0">
                <a:solidFill>
                  <a:srgbClr val="002060"/>
                </a:solidFill>
              </a:rPr>
              <a:t>) agar </a:t>
            </a:r>
            <a:r>
              <a:rPr lang="en-US" sz="1400" dirty="0" err="1">
                <a:solidFill>
                  <a:srgbClr val="002060"/>
                </a:solidFill>
              </a:rPr>
              <a:t>jinsiy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hujayralar</a:t>
            </a:r>
            <a:r>
              <a:rPr lang="en-US" sz="1400" dirty="0">
                <a:solidFill>
                  <a:srgbClr val="002060"/>
                </a:solidFill>
              </a:rPr>
              <a:t> (</a:t>
            </a:r>
            <a:r>
              <a:rPr lang="en-US" sz="1400" dirty="0" err="1">
                <a:solidFill>
                  <a:srgbClr val="002060"/>
                </a:solidFill>
              </a:rPr>
              <a:t>gameta</a:t>
            </a:r>
            <a:r>
              <a:rPr lang="en-US" sz="1400" dirty="0">
                <a:solidFill>
                  <a:srgbClr val="002060"/>
                </a:solidFill>
              </a:rPr>
              <a:t>)lar </a:t>
            </a:r>
            <a:r>
              <a:rPr lang="en-US" sz="1400" dirty="0" err="1">
                <a:solidFill>
                  <a:srgbClr val="002060"/>
                </a:solidFill>
              </a:rPr>
              <a:t>allellar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juftidan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faqat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bittasiga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ega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bo‘lsa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9444" y="2339802"/>
            <a:ext cx="5472608" cy="738664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Mendel </a:t>
            </a:r>
            <a:r>
              <a:rPr lang="en-US" sz="1400" dirty="0" err="1">
                <a:solidFill>
                  <a:srgbClr val="002060"/>
                </a:solidFill>
              </a:rPr>
              <a:t>geterozigota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o‘zaro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chatishtirganda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belgilarning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ajralishini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genetik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jihatdan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gametalar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sofligi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ular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allel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genlardan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faqat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bittasini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o‘zida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saqlashi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orqali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tushuntirib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berdi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481" y="22835"/>
            <a:ext cx="426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sofligi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gipotezasi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12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429" y="107876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Nasldan-naslga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o‘tishning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sitologik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5429" y="827956"/>
            <a:ext cx="3096344" cy="16004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gipotezasini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sitologiya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89" y="755948"/>
            <a:ext cx="1440160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85" y="1888334"/>
            <a:ext cx="1215033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267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437" y="755948"/>
            <a:ext cx="525658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1836068"/>
            <a:ext cx="5191600" cy="11695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qoladi.Natijada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diploid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107876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Nasldan-naslga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o‘tishning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sitologik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18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611932"/>
            <a:ext cx="3456384" cy="11695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1872072"/>
            <a:ext cx="3456384" cy="116955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Monoduragay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107876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Nasldan-naslga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o‘tishning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sitologik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00" y="935968"/>
            <a:ext cx="2052024" cy="1836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568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65" y="1618594"/>
            <a:ext cx="4344032" cy="152743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79625" y="25704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713" y="575928"/>
            <a:ext cx="5291994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belgilovchi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)dir.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11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27404" y="598846"/>
            <a:ext cx="98436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713" y="1108036"/>
            <a:ext cx="5076564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Tarvuzning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yo‘l-yo‘l</a:t>
            </a:r>
            <a:r>
              <a:rPr lang="en-US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tarvuzlar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chatishtirilsa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en-US" alt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26" y="1926507"/>
            <a:ext cx="999027" cy="985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048" y="1933257"/>
            <a:ext cx="931525" cy="97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79966" y="2215034"/>
            <a:ext cx="2872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55589" y="2822564"/>
            <a:ext cx="4347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73701" y="2822563"/>
            <a:ext cx="4122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74252" y="634796"/>
            <a:ext cx="120417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400" dirty="0" err="1">
                <a:solidFill>
                  <a:srgbClr val="002060"/>
                </a:solidFill>
                <a:cs typeface="Arial" panose="020B0604020202020204" pitchFamily="34" charset="0"/>
              </a:rPr>
              <a:t>Berilgan</a:t>
            </a:r>
            <a:r>
              <a:rPr lang="ru-RU" alt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  <a:p>
            <a:pPr eaLnBrk="1" hangingPunct="1"/>
            <a:r>
              <a:rPr lang="en-US" alt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S</a:t>
            </a:r>
            <a:r>
              <a:rPr lang="ru-RU" alt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— </a:t>
            </a:r>
            <a:r>
              <a:rPr lang="en-US" altLang="ru-RU" sz="1400" dirty="0" err="1">
                <a:solidFill>
                  <a:srgbClr val="002060"/>
                </a:solidFill>
                <a:cs typeface="Arial" panose="020B0604020202020204" pitchFamily="34" charset="0"/>
              </a:rPr>
              <a:t>yashil</a:t>
            </a:r>
            <a:r>
              <a:rPr lang="ru-RU" alt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s</a:t>
            </a:r>
            <a:r>
              <a:rPr lang="ru-RU" alt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 — </a:t>
            </a:r>
            <a:r>
              <a:rPr lang="en-US" altLang="ru-RU" sz="14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yo‘l-yo‘l</a:t>
            </a:r>
            <a:endParaRPr lang="ru-RU" altLang="ru-RU" sz="14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eaLnBrk="1" hangingPunct="1"/>
            <a:endParaRPr lang="ru-RU" altLang="ru-RU" sz="14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97934" y="1558095"/>
            <a:ext cx="1265090" cy="3077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400" dirty="0" err="1">
                <a:solidFill>
                  <a:srgbClr val="002060"/>
                </a:solidFill>
                <a:cs typeface="Arial" panose="020B0604020202020204" pitchFamily="34" charset="0"/>
              </a:rPr>
              <a:t>Fenotip</a:t>
            </a:r>
            <a:r>
              <a:rPr lang="ru-RU" alt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 F</a:t>
            </a:r>
            <a:r>
              <a:rPr lang="en-US" altLang="ru-RU" sz="1400" b="1" baseline="-25000" dirty="0">
                <a:solidFill>
                  <a:srgbClr val="002060"/>
                </a:solidFill>
                <a:cs typeface="Arial" panose="020B0604020202020204" pitchFamily="34" charset="0"/>
              </a:rPr>
              <a:t>1</a:t>
            </a:r>
            <a:r>
              <a:rPr lang="en-US" alt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 -</a:t>
            </a:r>
            <a:r>
              <a:rPr lang="ru-RU" altLang="ru-RU" sz="1400" dirty="0">
                <a:solidFill>
                  <a:srgbClr val="002060"/>
                </a:solidFill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497293" y="692494"/>
            <a:ext cx="29367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Р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970678" y="665574"/>
            <a:ext cx="6351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♀</a:t>
            </a:r>
            <a:r>
              <a:rPr lang="en-US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Ss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247877" y="634796"/>
            <a:ext cx="6527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♂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ss</a:t>
            </a:r>
            <a:endParaRPr lang="ru-RU" altLang="ru-RU" sz="1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693521" y="648719"/>
            <a:ext cx="54373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   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х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Oval 14"/>
          <p:cNvSpPr>
            <a:spLocks noChangeArrowheads="1"/>
          </p:cNvSpPr>
          <p:nvPr/>
        </p:nvSpPr>
        <p:spPr bwMode="auto">
          <a:xfrm>
            <a:off x="2879772" y="1126351"/>
            <a:ext cx="576263" cy="509588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S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Oval 15"/>
          <p:cNvSpPr>
            <a:spLocks noChangeArrowheads="1"/>
          </p:cNvSpPr>
          <p:nvPr/>
        </p:nvSpPr>
        <p:spPr bwMode="auto">
          <a:xfrm>
            <a:off x="3435313" y="1117382"/>
            <a:ext cx="576262" cy="509588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s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Oval 16"/>
          <p:cNvSpPr>
            <a:spLocks noChangeArrowheads="1"/>
          </p:cNvSpPr>
          <p:nvPr/>
        </p:nvSpPr>
        <p:spPr bwMode="auto">
          <a:xfrm>
            <a:off x="4351826" y="1134237"/>
            <a:ext cx="576262" cy="509588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s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2790963" y="1996431"/>
            <a:ext cx="19598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Ss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  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       </a:t>
            </a:r>
            <a:r>
              <a:rPr lang="en-US" alt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ss</a:t>
            </a: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ru-RU" sz="1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 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175653" y="2776052"/>
            <a:ext cx="5086992" cy="33855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600" b="1" dirty="0" err="1">
                <a:solidFill>
                  <a:srgbClr val="002060"/>
                </a:solidFill>
                <a:cs typeface="Arial" panose="020B0604020202020204" pitchFamily="34" charset="0"/>
              </a:rPr>
              <a:t>Javob</a:t>
            </a:r>
            <a:r>
              <a:rPr lang="ru-RU" altLang="ru-RU" sz="1600" b="1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  <a:r>
              <a:rPr lang="ru-RU" alt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F</a:t>
            </a:r>
            <a:r>
              <a:rPr lang="en-US" altLang="ru-RU" sz="1600" baseline="-25000" dirty="0" smtClean="0">
                <a:solidFill>
                  <a:srgbClr val="002060"/>
                </a:solidFill>
                <a:cs typeface="Arial" panose="020B0604020202020204" pitchFamily="34" charset="0"/>
              </a:rPr>
              <a:t>1  </a:t>
            </a:r>
            <a:r>
              <a:rPr lang="ru-RU" alt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1</a:t>
            </a:r>
            <a:r>
              <a:rPr lang="en-US" alt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/</a:t>
            </a:r>
            <a:r>
              <a:rPr lang="ru-RU" alt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2 </a:t>
            </a:r>
            <a:r>
              <a:rPr lang="en-US" alt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- </a:t>
            </a:r>
            <a:r>
              <a:rPr lang="en-US" altLang="ru-RU" sz="1600" dirty="0" err="1">
                <a:solidFill>
                  <a:srgbClr val="002060"/>
                </a:solidFill>
                <a:cs typeface="Arial" panose="020B0604020202020204" pitchFamily="34" charset="0"/>
              </a:rPr>
              <a:t>yashil</a:t>
            </a:r>
            <a:r>
              <a:rPr lang="ru-RU" alt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,</a:t>
            </a:r>
            <a:r>
              <a:rPr lang="ru-RU" alt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alt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1</a:t>
            </a:r>
            <a:r>
              <a:rPr lang="en-US" alt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/2 </a:t>
            </a:r>
            <a:r>
              <a:rPr lang="en-US" alt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en-US" altLang="ru-RU" sz="16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yo‘l-yo‘l</a:t>
            </a:r>
            <a:r>
              <a:rPr lang="en-US" altLang="ru-RU" sz="16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cs typeface="Arial" panose="020B0604020202020204" pitchFamily="34" charset="0"/>
              </a:rPr>
              <a:t>tarvuzlar</a:t>
            </a:r>
            <a:r>
              <a:rPr lang="en-US" alt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1600" dirty="0" err="1">
                <a:solidFill>
                  <a:srgbClr val="002060"/>
                </a:solidFill>
                <a:cs typeface="Arial" panose="020B0604020202020204" pitchFamily="34" charset="0"/>
              </a:rPr>
              <a:t>olinadi</a:t>
            </a:r>
            <a:r>
              <a:rPr lang="en-US" altLang="ru-RU" sz="16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ru-RU" altLang="ru-RU" sz="1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2453799" y="1191486"/>
            <a:ext cx="4138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G: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Rectangle 23"/>
          <p:cNvSpPr>
            <a:spLocks noChangeArrowheads="1"/>
          </p:cNvSpPr>
          <p:nvPr/>
        </p:nvSpPr>
        <p:spPr bwMode="auto">
          <a:xfrm>
            <a:off x="2453799" y="1880335"/>
            <a:ext cx="4154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F</a:t>
            </a:r>
            <a:r>
              <a:rPr lang="en-US" altLang="ru-RU" sz="1800" b="1" i="1" baseline="-25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1</a:t>
            </a:r>
            <a:endParaRPr lang="ru-RU" altLang="ru-RU" sz="1800" b="1" i="1" baseline="-250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0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251" y="1821344"/>
            <a:ext cx="435993" cy="48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557" y="1820127"/>
            <a:ext cx="457448" cy="451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28"/>
          <p:cNvSpPr txBox="1">
            <a:spLocks noChangeArrowheads="1"/>
          </p:cNvSpPr>
          <p:nvPr/>
        </p:nvSpPr>
        <p:spPr bwMode="auto">
          <a:xfrm>
            <a:off x="4900620" y="2108558"/>
            <a:ext cx="6591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g: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</a:rPr>
              <a:t>1:1</a:t>
            </a:r>
          </a:p>
        </p:txBody>
      </p:sp>
      <p:sp>
        <p:nvSpPr>
          <p:cNvPr id="33" name="Text Box 29"/>
          <p:cNvSpPr txBox="1">
            <a:spLocks noChangeArrowheads="1"/>
          </p:cNvSpPr>
          <p:nvPr/>
        </p:nvSpPr>
        <p:spPr bwMode="auto">
          <a:xfrm>
            <a:off x="4928087" y="2356498"/>
            <a:ext cx="7239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1600" dirty="0">
                <a:solidFill>
                  <a:srgbClr val="002060"/>
                </a:solidFill>
                <a:latin typeface="Times New Roman" panose="02020603050405020304" pitchFamily="18" charset="0"/>
              </a:rPr>
              <a:t>f</a:t>
            </a:r>
            <a:r>
              <a:rPr lang="en-US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</a:rPr>
              <a:t>1:1</a:t>
            </a:r>
          </a:p>
        </p:txBody>
      </p:sp>
    </p:spTree>
    <p:extLst>
      <p:ext uri="{BB962C8B-B14F-4D97-AF65-F5344CB8AC3E}">
        <p14:creationId xmlns:p14="http://schemas.microsoft.com/office/powerpoint/2010/main" val="403124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5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25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75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25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75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2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75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25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3" grpId="0" animBg="1"/>
      <p:bldP spid="17" grpId="0"/>
      <p:bldP spid="18" grpId="0"/>
      <p:bldP spid="19" grpId="0"/>
      <p:bldP spid="20" grpId="0"/>
      <p:bldP spid="23" grpId="0" animBg="1"/>
      <p:bldP spid="24" grpId="0" animBg="1"/>
      <p:bldP spid="25" grpId="0" animBg="1"/>
      <p:bldP spid="27" grpId="0" animBg="1"/>
      <p:bldP spid="28" grpId="0"/>
      <p:bldP spid="29" grpId="0"/>
      <p:bldP spid="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167" y="120338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79725" y="1520525"/>
            <a:ext cx="2592288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449" y="626647"/>
            <a:ext cx="518457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5469" y="1520525"/>
            <a:ext cx="1512168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endParaRPr lang="en-US" sz="2400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987737" y="1014216"/>
            <a:ext cx="1026113" cy="477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835609" y="1014503"/>
            <a:ext cx="990111" cy="477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791493" y="186024"/>
            <a:ext cx="4392488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4848" y="2093689"/>
            <a:ext cx="2879725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51733" y="2090596"/>
            <a:ext cx="26282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72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425" y="1490784"/>
            <a:ext cx="3190921" cy="160043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1900-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G.de-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E.Chermak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K.Korrenslar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tasdiqlandi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1900-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425" y="647936"/>
            <a:ext cx="3190921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chex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Gregor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1865-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5" y="863960"/>
            <a:ext cx="2218814" cy="1816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553" y="132269"/>
            <a:ext cx="3023832" cy="386260"/>
          </a:xfrm>
        </p:spPr>
        <p:txBody>
          <a:bodyPr/>
          <a:lstStyle/>
          <a:p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aso</a:t>
            </a:r>
            <a:r>
              <a:rPr lang="en-US" dirty="0" err="1"/>
              <a:t>s</a:t>
            </a:r>
            <a:r>
              <a:rPr lang="en-US" dirty="0" err="1" smtClean="0"/>
              <a:t>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56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30" y="783804"/>
            <a:ext cx="2808312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G.Mendel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qiluvchilarini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(F1, F2, F3)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tekshirildi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553" y="140554"/>
            <a:ext cx="3131844" cy="386260"/>
          </a:xfrm>
        </p:spPr>
        <p:txBody>
          <a:bodyPr/>
          <a:lstStyle/>
          <a:p>
            <a:r>
              <a:rPr lang="en-US" dirty="0" smtClean="0"/>
              <a:t>Mendel </a:t>
            </a:r>
            <a:r>
              <a:rPr lang="en-US" dirty="0" err="1" smtClean="0"/>
              <a:t>tajribalari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032" y="755948"/>
            <a:ext cx="2268116" cy="226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426" y="719944"/>
            <a:ext cx="2916324" cy="22467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G.Mendel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tajribalarida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noxot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nasldan-naslga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290" y="719945"/>
            <a:ext cx="2312368" cy="215675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Mendel </a:t>
            </a:r>
            <a:r>
              <a:rPr lang="en-US" dirty="0" err="1" smtClean="0"/>
              <a:t>tajribalari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430323"/>
              </p:ext>
            </p:extLst>
          </p:nvPr>
        </p:nvGraphicFramePr>
        <p:xfrm>
          <a:off x="733658" y="1115988"/>
          <a:ext cx="4272783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261">
                  <a:extLst>
                    <a:ext uri="{9D8B030D-6E8A-4147-A177-3AD203B41FA5}">
                      <a16:colId xmlns:a16="http://schemas.microsoft.com/office/drawing/2014/main" val="915935211"/>
                    </a:ext>
                  </a:extLst>
                </a:gridCol>
                <a:gridCol w="1424261">
                  <a:extLst>
                    <a:ext uri="{9D8B030D-6E8A-4147-A177-3AD203B41FA5}">
                      <a16:colId xmlns:a16="http://schemas.microsoft.com/office/drawing/2014/main" val="2772476942"/>
                    </a:ext>
                  </a:extLst>
                </a:gridCol>
                <a:gridCol w="1424261">
                  <a:extLst>
                    <a:ext uri="{9D8B030D-6E8A-4147-A177-3AD203B41FA5}">
                      <a16:colId xmlns:a16="http://schemas.microsoft.com/office/drawing/2014/main" val="1125496635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 smtClean="0"/>
                        <a:t>   </a:t>
                      </a:r>
                      <a:r>
                        <a:rPr lang="en-US" sz="1400" dirty="0" err="1" smtClean="0"/>
                        <a:t>Belgilar</a:t>
                      </a:r>
                      <a:endParaRPr lang="ru-RU" sz="14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Dominant</a:t>
                      </a:r>
                      <a:endParaRPr lang="ru-RU" sz="14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Retsessiv</a:t>
                      </a:r>
                      <a:endParaRPr lang="ru-RU" sz="14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184237"/>
                  </a:ext>
                </a:extLst>
              </a:tr>
              <a:tr h="247537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silliq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burishgan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59737"/>
                  </a:ext>
                </a:extLst>
              </a:tr>
              <a:tr h="247537"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sariq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yashil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328547"/>
                  </a:ext>
                </a:extLst>
              </a:tr>
              <a:tr h="247537"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219819"/>
                  </a:ext>
                </a:extLst>
              </a:tr>
              <a:tr h="247537"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uzunligi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kalta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240351"/>
                  </a:ext>
                </a:extLst>
              </a:tr>
              <a:tr h="247537">
                <a:tc>
                  <a:txBody>
                    <a:bodyPr/>
                    <a:lstStyle/>
                    <a:p>
                      <a:pPr marL="0" marR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dukkak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14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‘g‘imli</a:t>
                      </a:r>
                      <a:endParaRPr lang="ru-RU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33207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11473" y="663370"/>
            <a:ext cx="4844596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G.Mendel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noxot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/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926085" y="132269"/>
            <a:ext cx="3887928" cy="386260"/>
          </a:xfrm>
        </p:spPr>
        <p:txBody>
          <a:bodyPr/>
          <a:lstStyle/>
          <a:p>
            <a:r>
              <a:rPr lang="en-US" dirty="0" smtClean="0"/>
              <a:t>Mendel </a:t>
            </a:r>
            <a:r>
              <a:rPr lang="en-US" dirty="0" err="1" smtClean="0"/>
              <a:t>tajribalari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25" y="683940"/>
            <a:ext cx="3096344" cy="203132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gibridologik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223541" y="131207"/>
            <a:ext cx="3599896" cy="386260"/>
          </a:xfrm>
        </p:spPr>
        <p:txBody>
          <a:bodyPr/>
          <a:lstStyle/>
          <a:p>
            <a:r>
              <a:rPr lang="en-US" dirty="0" smtClean="0"/>
              <a:t>Mendel </a:t>
            </a:r>
            <a:r>
              <a:rPr lang="en-US" dirty="0" err="1" smtClean="0"/>
              <a:t>tajribalari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1" y="683940"/>
            <a:ext cx="2261174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6629" y="560967"/>
            <a:ext cx="3207381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tajribalarida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o‘rganilayotgan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9525" y="125895"/>
            <a:ext cx="3563889" cy="386260"/>
          </a:xfrm>
        </p:spPr>
        <p:txBody>
          <a:bodyPr/>
          <a:lstStyle/>
          <a:p>
            <a:r>
              <a:rPr lang="en-US" dirty="0" smtClean="0"/>
              <a:t>Mendel </a:t>
            </a:r>
            <a:r>
              <a:rPr lang="en-US" dirty="0" err="1" smtClean="0"/>
              <a:t>tajribalari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756" y="2518918"/>
            <a:ext cx="3252701" cy="52322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duragaylash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575928"/>
            <a:ext cx="1980220" cy="18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617" y="1955839"/>
            <a:ext cx="1771594" cy="116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165376</TotalTime>
  <Words>1232</Words>
  <Application>Microsoft Office PowerPoint</Application>
  <PresentationFormat>Произвольный</PresentationFormat>
  <Paragraphs>143</Paragraphs>
  <Slides>29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29</vt:i4>
      </vt:variant>
    </vt:vector>
  </HeadingPairs>
  <TitlesOfParts>
    <vt:vector size="46" baseType="lpstr">
      <vt:lpstr>Arial</vt:lpstr>
      <vt:lpstr>Calibri</vt:lpstr>
      <vt:lpstr>Cambria Math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Genetika asoslari</vt:lpstr>
      <vt:lpstr>Mendel tajribalari</vt:lpstr>
      <vt:lpstr>Mendel tajribalari</vt:lpstr>
      <vt:lpstr>Mendel tajribalari</vt:lpstr>
      <vt:lpstr>Mendel tajribalari</vt:lpstr>
      <vt:lpstr>Mendel tajribalari</vt:lpstr>
      <vt:lpstr>Mendel tajribalari</vt:lpstr>
      <vt:lpstr>Monoduragay chatishtirish</vt:lpstr>
      <vt:lpstr>Monoduragay chatishtirish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2215</cp:revision>
  <dcterms:created xsi:type="dcterms:W3CDTF">2014-10-08T23:03:32Z</dcterms:created>
  <dcterms:modified xsi:type="dcterms:W3CDTF">2021-03-25T08:00:29Z</dcterms:modified>
</cp:coreProperties>
</file>