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0"/>
  </p:notesMasterIdLst>
  <p:sldIdLst>
    <p:sldId id="1356" r:id="rId11"/>
    <p:sldId id="1402" r:id="rId12"/>
    <p:sldId id="1501" r:id="rId13"/>
    <p:sldId id="1499" r:id="rId14"/>
    <p:sldId id="1489" r:id="rId15"/>
    <p:sldId id="1481" r:id="rId16"/>
    <p:sldId id="262" r:id="rId17"/>
    <p:sldId id="1482" r:id="rId18"/>
    <p:sldId id="1490" r:id="rId19"/>
    <p:sldId id="1465" r:id="rId20"/>
    <p:sldId id="1500" r:id="rId21"/>
    <p:sldId id="1491" r:id="rId22"/>
    <p:sldId id="1414" r:id="rId23"/>
    <p:sldId id="1462" r:id="rId24"/>
    <p:sldId id="1466" r:id="rId25"/>
    <p:sldId id="1474" r:id="rId26"/>
    <p:sldId id="1480" r:id="rId27"/>
    <p:sldId id="1473" r:id="rId28"/>
    <p:sldId id="1483" r:id="rId29"/>
    <p:sldId id="1485" r:id="rId30"/>
    <p:sldId id="1493" r:id="rId31"/>
    <p:sldId id="1494" r:id="rId32"/>
    <p:sldId id="1495" r:id="rId33"/>
    <p:sldId id="1496" r:id="rId34"/>
    <p:sldId id="1497" r:id="rId35"/>
    <p:sldId id="1498" r:id="rId36"/>
    <p:sldId id="1425" r:id="rId37"/>
    <p:sldId id="1503" r:id="rId38"/>
    <p:sldId id="1429" r:id="rId3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501"/>
            <p14:sldId id="1499"/>
            <p14:sldId id="1489"/>
            <p14:sldId id="1481"/>
            <p14:sldId id="262"/>
            <p14:sldId id="1482"/>
            <p14:sldId id="1490"/>
            <p14:sldId id="1465"/>
            <p14:sldId id="1500"/>
            <p14:sldId id="1491"/>
            <p14:sldId id="1414"/>
            <p14:sldId id="1462"/>
            <p14:sldId id="1466"/>
            <p14:sldId id="1474"/>
            <p14:sldId id="1480"/>
            <p14:sldId id="1473"/>
            <p14:sldId id="1483"/>
            <p14:sldId id="1485"/>
            <p14:sldId id="1493"/>
            <p14:sldId id="1494"/>
            <p14:sldId id="1495"/>
            <p14:sldId id="1496"/>
            <p14:sldId id="1497"/>
            <p14:sldId id="1498"/>
            <p14:sldId id="1425"/>
            <p14:sldId id="1503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69696"/>
    <a:srgbClr val="FFE89F"/>
    <a:srgbClr val="FF9966"/>
    <a:srgbClr val="66FF99"/>
    <a:srgbClr val="CC99FF"/>
    <a:srgbClr val="9999FF"/>
    <a:srgbClr val="FFFF66"/>
    <a:srgbClr val="4EA327"/>
    <a:srgbClr val="E84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5491" autoAdjust="0"/>
  </p:normalViewPr>
  <p:slideViewPr>
    <p:cSldViewPr snapToObjects="1">
      <p:cViewPr varScale="1">
        <p:scale>
          <a:sx n="158" d="100"/>
          <a:sy n="158" d="100"/>
        </p:scale>
        <p:origin x="106" y="27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27498" y="1183309"/>
            <a:ext cx="4356484" cy="75274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G.Mendel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qonunlari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Monoduragay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chatishtirish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49" y="2216509"/>
            <a:ext cx="1584878" cy="89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2711" y="2160104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25" y="2160104"/>
            <a:ext cx="288002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yuritiladi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25" y="607113"/>
            <a:ext cx="288002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5153" y="1332012"/>
            <a:ext cx="2376264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9525" y="125895"/>
            <a:ext cx="3563889" cy="386260"/>
          </a:xfrm>
        </p:spPr>
        <p:txBody>
          <a:bodyPr/>
          <a:lstStyle/>
          <a:p>
            <a:r>
              <a:rPr lang="en-US" dirty="0" smtClean="0"/>
              <a:t>Mendel </a:t>
            </a:r>
            <a:r>
              <a:rPr lang="en-US" dirty="0" err="1" smtClean="0"/>
              <a:t>tajribalari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21" y="2384145"/>
            <a:ext cx="1008112" cy="7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461" y="689564"/>
            <a:ext cx="435648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Monoduragay</a:t>
            </a:r>
            <a:r>
              <a:rPr lang="en-US" dirty="0" smtClean="0"/>
              <a:t> </a:t>
            </a:r>
            <a:r>
              <a:rPr lang="en-US" dirty="0" err="1" smtClean="0"/>
              <a:t>chatishtirish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4" y="1421263"/>
            <a:ext cx="2567486" cy="133657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53537" y="1305589"/>
            <a:ext cx="2362492" cy="1696519"/>
            <a:chOff x="3231270" y="1599566"/>
            <a:chExt cx="1980415" cy="146063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231270" y="1599566"/>
              <a:ext cx="1980415" cy="1460637"/>
              <a:chOff x="3231270" y="1599566"/>
              <a:chExt cx="1980415" cy="1460637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3231270" y="1599566"/>
                <a:ext cx="1980415" cy="1460637"/>
                <a:chOff x="3231270" y="1599566"/>
                <a:chExt cx="1980415" cy="1511853"/>
              </a:xfrm>
            </p:grpSpPr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1270" y="1599566"/>
                  <a:ext cx="1944216" cy="1511853"/>
                </a:xfrm>
                <a:prstGeom prst="rect">
                  <a:avLst/>
                </a:prstGeom>
              </p:spPr>
            </p:pic>
            <p:sp>
              <p:nvSpPr>
                <p:cNvPr id="18" name="Прямоугольник 17"/>
                <p:cNvSpPr/>
                <p:nvPr/>
              </p:nvSpPr>
              <p:spPr>
                <a:xfrm>
                  <a:off x="3231270" y="2190179"/>
                  <a:ext cx="462665" cy="2160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4054170" y="2925162"/>
                  <a:ext cx="1157515" cy="1800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Прямоугольник 27"/>
              <p:cNvSpPr/>
              <p:nvPr/>
            </p:nvSpPr>
            <p:spPr>
              <a:xfrm>
                <a:off x="4045675" y="2810725"/>
                <a:ext cx="157703" cy="1080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243983" y="1829952"/>
              <a:ext cx="504056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16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429" y="578251"/>
            <a:ext cx="540060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513" y="132269"/>
            <a:ext cx="4175960" cy="3862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Monoduragay</a:t>
            </a:r>
            <a:r>
              <a:rPr lang="en-US" dirty="0" smtClean="0"/>
              <a:t> </a:t>
            </a:r>
            <a:r>
              <a:rPr lang="en-US" dirty="0" err="1" smtClean="0"/>
              <a:t>chatishtirish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131753" y="1376637"/>
            <a:ext cx="2326969" cy="1611559"/>
            <a:chOff x="3042155" y="1399748"/>
            <a:chExt cx="2416567" cy="158844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155" y="1440024"/>
              <a:ext cx="2416567" cy="154817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3295530" y="1440024"/>
              <a:ext cx="612068" cy="2192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87200" y="1399748"/>
              <a:ext cx="576064" cy="2594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11873" y="2180317"/>
              <a:ext cx="612068" cy="2318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408122"/>
            <a:ext cx="2445320" cy="16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5698" y="71872"/>
            <a:ext cx="3272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25" y="611932"/>
            <a:ext cx="5364596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xillilik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534" y="1436013"/>
            <a:ext cx="325425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donning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donning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3" y="1220570"/>
            <a:ext cx="1785410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585" y="69911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Mendel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2260763"/>
            <a:ext cx="540060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429" y="675740"/>
            <a:ext cx="5400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671" y="1347647"/>
            <a:ext cx="5400600" cy="7386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(AA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553" y="70388"/>
            <a:ext cx="3357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433" y="611932"/>
            <a:ext cx="3924436" cy="20313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(F2)da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1404020"/>
            <a:ext cx="1322943" cy="176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63501" y="2723136"/>
            <a:ext cx="22534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 : AA , Aa, Aa, aa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565" y="56312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960" y="579385"/>
            <a:ext cx="5436065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abiatda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bo‘lavermaydi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9" y="1586642"/>
            <a:ext cx="1549521" cy="107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3" y="1594900"/>
            <a:ext cx="1422323" cy="106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11" y="2099406"/>
            <a:ext cx="997520" cy="67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63501" y="265867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1913" y="262938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85062" y="277771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71" y="606754"/>
            <a:ext cx="5442062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1:2:1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qulupnay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andaluz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9565" y="56312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41" y="1798822"/>
            <a:ext cx="3111472" cy="12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569" y="71872"/>
            <a:ext cx="313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Tahliliy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429" y="575928"/>
            <a:ext cx="5324349" cy="1384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dominant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noaniq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2088096"/>
            <a:ext cx="5324349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aa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55589" y="2690449"/>
            <a:ext cx="1332148" cy="133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FCF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37" y="574825"/>
            <a:ext cx="504056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dominant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xillilik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39633" y="1120644"/>
                <a:ext cx="2302329" cy="6374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1400" dirty="0" smtClean="0">
                    <a:solidFill>
                      <a:srgbClr val="002060"/>
                    </a:solidFill>
                  </a:rPr>
                  <a:t>Gametalar 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pt-BR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num>
                      <m:den>
                        <m:eqArr>
                          <m:eqArr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|            |</m:t>
                            </m:r>
                          </m:e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1                 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𝐴𝑎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sub>
                            </m:sSub>
                          </m:e>
                        </m:eqArr>
                      </m:den>
                    </m:f>
                  </m:oMath>
                </a14:m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33" y="1120644"/>
                <a:ext cx="2302329" cy="6374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87437" y="1810333"/>
            <a:ext cx="504056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birinchi bo‘g‘in geterozigota bo‘lsa, fenotip va genotip bo‘yicha 1:1 nisbatda ajralish vujudga keladi.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569" y="71872"/>
            <a:ext cx="313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Tahliliy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639632" y="2451462"/>
                <a:ext cx="2302329" cy="6374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pt-BR" sz="1400" dirty="0" smtClean="0">
                    <a:solidFill>
                      <a:srgbClr val="002060"/>
                    </a:solidFill>
                  </a:rPr>
                  <a:t>Gametalar 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pt-BR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𝐴𝑎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num>
                      <m:den>
                        <m:eqArr>
                          <m:eqArr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|            |</m:t>
                            </m:r>
                          </m:e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1              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𝐴𝑎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𝑎𝑎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sub>
                            </m:sSub>
                          </m:e>
                        </m:eqArr>
                      </m:den>
                    </m:f>
                  </m:oMath>
                </a14:m>
                <a:endParaRPr lang="ru-RU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32" y="2451462"/>
                <a:ext cx="2302329" cy="637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2925212" y="2636535"/>
            <a:ext cx="125050" cy="13363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15" y="118495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4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4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303661" y="82011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37329" y="602450"/>
            <a:ext cx="287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Mendelning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I-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qonuni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9383" y="1252168"/>
            <a:ext cx="314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Chala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dominantlik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729" y="1589230"/>
            <a:ext cx="338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Tahliliy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chatishtirish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8533" y="1936242"/>
            <a:ext cx="3276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Gametalar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sofligi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gipotezasi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4052" y="2305574"/>
            <a:ext cx="3016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Nasldan-naslga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o‘tishning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sitologik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asoslari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4764" y="918328"/>
            <a:ext cx="287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Mendelning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I-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qonuni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9" grpId="0"/>
      <p:bldP spid="11" grpId="0"/>
      <p:bldP spid="13" grpId="0"/>
      <p:bldP spid="1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481" y="22835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sofligi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gipotezasi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26" y="590329"/>
            <a:ext cx="5112568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muqobil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dominant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mujassam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17052" y="1944080"/>
            <a:ext cx="1077733" cy="1078367"/>
            <a:chOff x="2117052" y="1944080"/>
            <a:chExt cx="1077733" cy="10783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31653" y="1944080"/>
              <a:ext cx="180020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17052" y="2404967"/>
              <a:ext cx="54006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22677" y="2757946"/>
              <a:ext cx="972108" cy="264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86077" y="2767006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05257" y="2359861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5257" y="1851445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14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390344" y="1836056"/>
            <a:ext cx="7360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♀</a:t>
            </a: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AA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671813" y="1803496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♂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aa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2918" y="229830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841" y="229830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2869" y="188172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57112" y="269299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Aa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2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457" y="623603"/>
            <a:ext cx="4824536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qo‘shilishidan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81" y="22835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sofligi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gipotezasi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87603" y="1620044"/>
            <a:ext cx="2724270" cy="1464340"/>
            <a:chOff x="1691593" y="1620044"/>
            <a:chExt cx="2724270" cy="151216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593" y="1620044"/>
              <a:ext cx="2724270" cy="1512168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087637" y="1620044"/>
              <a:ext cx="2124236" cy="2223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440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808" y="611932"/>
            <a:ext cx="4536207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F2 </a:t>
            </a:r>
            <a:r>
              <a:rPr lang="en-US" sz="1400" dirty="0" err="1">
                <a:solidFill>
                  <a:srgbClr val="002060"/>
                </a:solidFill>
              </a:rPr>
              <a:t>bo‘g‘inda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retsessiv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belgili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namoyon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bo‘lishi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quyidagi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ikki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shartlarga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amal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qilinganda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paydo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bo‘ladi</a:t>
            </a:r>
            <a:r>
              <a:rPr lang="en-US" sz="1400" dirty="0">
                <a:solidFill>
                  <a:srgbClr val="002060"/>
                </a:solidFill>
              </a:rPr>
              <a:t>: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1</a:t>
            </a:r>
            <a:r>
              <a:rPr lang="en-US" sz="1400" dirty="0">
                <a:solidFill>
                  <a:srgbClr val="002060"/>
                </a:solidFill>
              </a:rPr>
              <a:t>) agar </a:t>
            </a:r>
            <a:r>
              <a:rPr lang="en-US" sz="1400" dirty="0" err="1">
                <a:solidFill>
                  <a:srgbClr val="002060"/>
                </a:solidFill>
              </a:rPr>
              <a:t>duragaylarda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irsiy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omil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o‘zgarmagan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holda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saqlangan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bo‘lsa</a:t>
            </a:r>
            <a:r>
              <a:rPr lang="en-US" sz="1400" dirty="0">
                <a:solidFill>
                  <a:srgbClr val="002060"/>
                </a:solidFill>
              </a:rPr>
              <a:t>;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2</a:t>
            </a:r>
            <a:r>
              <a:rPr lang="en-US" sz="1400" dirty="0">
                <a:solidFill>
                  <a:srgbClr val="002060"/>
                </a:solidFill>
              </a:rPr>
              <a:t>) agar </a:t>
            </a:r>
            <a:r>
              <a:rPr lang="en-US" sz="1400" dirty="0" err="1">
                <a:solidFill>
                  <a:srgbClr val="002060"/>
                </a:solidFill>
              </a:rPr>
              <a:t>jinsiy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hujayralar</a:t>
            </a:r>
            <a:r>
              <a:rPr lang="en-US" sz="1400" dirty="0">
                <a:solidFill>
                  <a:srgbClr val="002060"/>
                </a:solidFill>
              </a:rPr>
              <a:t> (</a:t>
            </a:r>
            <a:r>
              <a:rPr lang="en-US" sz="1400" dirty="0" err="1">
                <a:solidFill>
                  <a:srgbClr val="002060"/>
                </a:solidFill>
              </a:rPr>
              <a:t>gameta</a:t>
            </a:r>
            <a:r>
              <a:rPr lang="en-US" sz="1400" dirty="0">
                <a:solidFill>
                  <a:srgbClr val="002060"/>
                </a:solidFill>
              </a:rPr>
              <a:t>)lar </a:t>
            </a:r>
            <a:r>
              <a:rPr lang="en-US" sz="1400" dirty="0" err="1">
                <a:solidFill>
                  <a:srgbClr val="002060"/>
                </a:solidFill>
              </a:rPr>
              <a:t>allellar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juftidan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faqat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bittasiga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bo‘lsa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444" y="2339802"/>
            <a:ext cx="5472608" cy="7386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Mendel </a:t>
            </a:r>
            <a:r>
              <a:rPr lang="en-US" sz="1400" dirty="0" err="1">
                <a:solidFill>
                  <a:srgbClr val="002060"/>
                </a:solidFill>
              </a:rPr>
              <a:t>geterozigota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o‘zaro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chatishtirganda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belgilarning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ajralishini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genetik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jihatdan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gametalar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sofligi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allel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genlardan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faqat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bittasini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o‘zida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saqlashi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orqali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tushuntirib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berdi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81" y="22835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sofligi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gipotezasi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429" y="10787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Nasldan-naslga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o‘tishning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sitologik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429" y="827956"/>
            <a:ext cx="3096344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gipotezasini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sitologiya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89" y="755948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1888334"/>
            <a:ext cx="121503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6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37" y="755948"/>
            <a:ext cx="525658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1836068"/>
            <a:ext cx="5191600" cy="11695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qoladi.Natijada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10787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Nasldan-naslga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o‘tishning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sitologik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611932"/>
            <a:ext cx="3456384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1872072"/>
            <a:ext cx="3456384" cy="11695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10787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Nasldan-naslga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o‘tishning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sitologik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00" y="935968"/>
            <a:ext cx="2052024" cy="183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6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5" y="1618594"/>
            <a:ext cx="4344032" cy="15274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625" y="25704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713" y="575928"/>
            <a:ext cx="5291994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belgilovchi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)dir.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27404" y="598846"/>
            <a:ext cx="9843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713" y="1108036"/>
            <a:ext cx="5076564" cy="738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Tarvuzning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yo‘l-yo‘l</a:t>
            </a:r>
            <a:r>
              <a:rPr lang="en-US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tarvuzlar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chatishtirilsa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26" y="1926507"/>
            <a:ext cx="999027" cy="9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48" y="1933257"/>
            <a:ext cx="931525" cy="9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9966" y="2215034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5589" y="2822564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73701" y="2822563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4252" y="634796"/>
            <a:ext cx="12041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 err="1">
                <a:solidFill>
                  <a:srgbClr val="002060"/>
                </a:solidFill>
                <a:cs typeface="Arial" panose="020B0604020202020204" pitchFamily="34" charset="0"/>
              </a:rPr>
              <a:t>Berilgan</a:t>
            </a:r>
            <a:r>
              <a:rPr lang="ru-RU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— </a:t>
            </a:r>
            <a:r>
              <a:rPr lang="en-US" altLang="ru-RU" sz="1400" dirty="0" err="1">
                <a:solidFill>
                  <a:srgbClr val="002060"/>
                </a:solidFill>
                <a:cs typeface="Arial" panose="020B0604020202020204" pitchFamily="34" charset="0"/>
              </a:rPr>
              <a:t>yashil</a:t>
            </a:r>
            <a:r>
              <a:rPr lang="ru-RU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ru-RU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— </a:t>
            </a:r>
            <a:r>
              <a:rPr lang="en-US" altLang="ru-RU" sz="14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yo‘l-yo‘l</a:t>
            </a:r>
            <a:endParaRPr lang="ru-RU" altLang="ru-RU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/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7934" y="1558095"/>
            <a:ext cx="1265090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 err="1">
                <a:solidFill>
                  <a:srgbClr val="002060"/>
                </a:solidFill>
                <a:cs typeface="Arial" panose="020B0604020202020204" pitchFamily="34" charset="0"/>
              </a:rPr>
              <a:t>Fenotip</a:t>
            </a:r>
            <a:r>
              <a:rPr lang="ru-RU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F</a:t>
            </a:r>
            <a:r>
              <a:rPr lang="en-US" altLang="ru-RU" sz="1400" b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en-US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 -</a:t>
            </a:r>
            <a:r>
              <a:rPr lang="ru-RU" altLang="ru-RU" sz="14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97293" y="692494"/>
            <a:ext cx="293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970678" y="665574"/>
            <a:ext cx="6351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♀</a:t>
            </a:r>
            <a:r>
              <a:rPr lang="en-US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Ss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247877" y="634796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♂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ss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693521" y="648719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х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2879772" y="1126351"/>
            <a:ext cx="576263" cy="5095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3435313" y="1117382"/>
            <a:ext cx="576262" cy="5095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4351826" y="1134237"/>
            <a:ext cx="576262" cy="5095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790963" y="1996431"/>
            <a:ext cx="1959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Ss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ss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175653" y="2776052"/>
            <a:ext cx="5086992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Javob</a:t>
            </a:r>
            <a:r>
              <a:rPr lang="ru-RU" alt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r>
              <a:rPr lang="ru-RU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F</a:t>
            </a:r>
            <a:r>
              <a:rPr lang="en-US" altLang="ru-RU" sz="1600" baseline="-25000" dirty="0" smtClean="0">
                <a:solidFill>
                  <a:srgbClr val="002060"/>
                </a:solidFill>
                <a:cs typeface="Arial" panose="020B0604020202020204" pitchFamily="34" charset="0"/>
              </a:rPr>
              <a:t>1  </a:t>
            </a:r>
            <a:r>
              <a:rPr lang="ru-RU" alt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en-US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/</a:t>
            </a:r>
            <a:r>
              <a:rPr lang="ru-RU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2 </a:t>
            </a:r>
            <a:r>
              <a:rPr lang="en-US" alt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ru-RU" sz="1600" dirty="0" err="1">
                <a:solidFill>
                  <a:srgbClr val="002060"/>
                </a:solidFill>
                <a:cs typeface="Arial" panose="020B0604020202020204" pitchFamily="34" charset="0"/>
              </a:rPr>
              <a:t>yashil</a:t>
            </a:r>
            <a:r>
              <a:rPr lang="ru-RU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ru-RU" alt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en-US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/2 </a:t>
            </a:r>
            <a:r>
              <a:rPr lang="en-US" alt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en-US" altLang="ru-RU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yo‘l-yo‘l</a:t>
            </a:r>
            <a:r>
              <a:rPr lang="en-US" alt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cs typeface="Arial" panose="020B0604020202020204" pitchFamily="34" charset="0"/>
              </a:rPr>
              <a:t>tarvuzlar</a:t>
            </a:r>
            <a:r>
              <a:rPr lang="en-US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ru-RU" sz="1600" dirty="0" err="1">
                <a:solidFill>
                  <a:srgbClr val="002060"/>
                </a:solidFill>
                <a:cs typeface="Arial" panose="020B0604020202020204" pitchFamily="34" charset="0"/>
              </a:rPr>
              <a:t>olinadi</a:t>
            </a:r>
            <a:r>
              <a:rPr lang="en-US" alt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ru-RU" alt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453799" y="1191486"/>
            <a:ext cx="4138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G: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453799" y="1880335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F</a:t>
            </a:r>
            <a:r>
              <a:rPr lang="en-US" altLang="ru-RU" sz="18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endParaRPr lang="ru-RU" altLang="ru-RU" sz="1800" b="1" i="1" baseline="-25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51" y="1821344"/>
            <a:ext cx="435993" cy="48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57" y="1820127"/>
            <a:ext cx="457448" cy="45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900620" y="2108558"/>
            <a:ext cx="659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g: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1:1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4928087" y="2356498"/>
            <a:ext cx="723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f</a:t>
            </a:r>
            <a:r>
              <a:rPr lang="en-US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1:1</a:t>
            </a:r>
          </a:p>
        </p:txBody>
      </p:sp>
    </p:spTree>
    <p:extLst>
      <p:ext uri="{BB962C8B-B14F-4D97-AF65-F5344CB8AC3E}">
        <p14:creationId xmlns:p14="http://schemas.microsoft.com/office/powerpoint/2010/main" val="40312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 animBg="1"/>
      <p:bldP spid="17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7" grpId="0" animBg="1"/>
      <p:bldP spid="28" grpId="0"/>
      <p:bldP spid="29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167" y="1203386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9725" y="1520525"/>
            <a:ext cx="259228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449" y="626647"/>
            <a:ext cx="51845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469" y="1520525"/>
            <a:ext cx="151216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endParaRPr lang="en-US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87737" y="1014216"/>
            <a:ext cx="1026113" cy="47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835609" y="1014503"/>
            <a:ext cx="990111" cy="47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791493" y="186024"/>
            <a:ext cx="4392488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848" y="2093689"/>
            <a:ext cx="28797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xarakterli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1733" y="2090596"/>
            <a:ext cx="26282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72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425" y="1490784"/>
            <a:ext cx="3190921" cy="16004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G.de-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E.Chermak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K.Korrenslar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tasdiqlandi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1900-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425" y="647936"/>
            <a:ext cx="3190921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chex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1865-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5" y="863960"/>
            <a:ext cx="2218814" cy="181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553" y="132269"/>
            <a:ext cx="3023832" cy="386260"/>
          </a:xfrm>
        </p:spPr>
        <p:txBody>
          <a:bodyPr/>
          <a:lstStyle/>
          <a:p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aso</a:t>
            </a:r>
            <a:r>
              <a:rPr lang="en-US" dirty="0" err="1"/>
              <a:t>s</a:t>
            </a:r>
            <a:r>
              <a:rPr lang="en-US" dirty="0" err="1" smtClean="0"/>
              <a:t>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5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30" y="783804"/>
            <a:ext cx="280831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G.Mendel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qiluvchilarini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(F1, F2, F3)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tekshirildi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553" y="140554"/>
            <a:ext cx="3131844" cy="386260"/>
          </a:xfrm>
        </p:spPr>
        <p:txBody>
          <a:bodyPr/>
          <a:lstStyle/>
          <a:p>
            <a:r>
              <a:rPr lang="en-US" dirty="0" smtClean="0"/>
              <a:t>Mendel </a:t>
            </a:r>
            <a:r>
              <a:rPr lang="en-US" dirty="0" err="1" smtClean="0"/>
              <a:t>tajribalari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32" y="755948"/>
            <a:ext cx="2268116" cy="22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6" y="719944"/>
            <a:ext cx="2916324" cy="2246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G.Mendel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tajribalarida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noxot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nasldan-naslga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90" y="719945"/>
            <a:ext cx="2312368" cy="215675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 </a:t>
            </a:r>
            <a:r>
              <a:rPr lang="en-US" dirty="0" err="1" smtClean="0"/>
              <a:t>tajribalari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30323"/>
              </p:ext>
            </p:extLst>
          </p:nvPr>
        </p:nvGraphicFramePr>
        <p:xfrm>
          <a:off x="733658" y="1115988"/>
          <a:ext cx="427278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261">
                  <a:extLst>
                    <a:ext uri="{9D8B030D-6E8A-4147-A177-3AD203B41FA5}">
                      <a16:colId xmlns:a16="http://schemas.microsoft.com/office/drawing/2014/main" val="915935211"/>
                    </a:ext>
                  </a:extLst>
                </a:gridCol>
                <a:gridCol w="1424261">
                  <a:extLst>
                    <a:ext uri="{9D8B030D-6E8A-4147-A177-3AD203B41FA5}">
                      <a16:colId xmlns:a16="http://schemas.microsoft.com/office/drawing/2014/main" val="2772476942"/>
                    </a:ext>
                  </a:extLst>
                </a:gridCol>
                <a:gridCol w="1424261">
                  <a:extLst>
                    <a:ext uri="{9D8B030D-6E8A-4147-A177-3AD203B41FA5}">
                      <a16:colId xmlns:a16="http://schemas.microsoft.com/office/drawing/2014/main" val="112549663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1400" dirty="0" err="1" smtClean="0"/>
                        <a:t>Belgilar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Dominant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Retsessiv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184237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silliq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burishgan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9737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sariq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yashil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28547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19819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poya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uzunligi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kalta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240351"/>
                  </a:ext>
                </a:extLst>
              </a:tr>
              <a:tr h="247537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dukkak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‘g‘imli</a:t>
                      </a:r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3207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473" y="663370"/>
            <a:ext cx="48445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G.Mendel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noxot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926085" y="132269"/>
            <a:ext cx="3887928" cy="386260"/>
          </a:xfrm>
        </p:spPr>
        <p:txBody>
          <a:bodyPr/>
          <a:lstStyle/>
          <a:p>
            <a:r>
              <a:rPr lang="en-US" dirty="0" smtClean="0"/>
              <a:t>Mendel </a:t>
            </a:r>
            <a:r>
              <a:rPr lang="en-US" dirty="0" err="1" smtClean="0"/>
              <a:t>tajribalari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25" y="683940"/>
            <a:ext cx="3096344" cy="20313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gibridologik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223541" y="131207"/>
            <a:ext cx="3599896" cy="386260"/>
          </a:xfrm>
        </p:spPr>
        <p:txBody>
          <a:bodyPr/>
          <a:lstStyle/>
          <a:p>
            <a:r>
              <a:rPr lang="en-US" dirty="0" smtClean="0"/>
              <a:t>Mendel </a:t>
            </a:r>
            <a:r>
              <a:rPr lang="en-US" dirty="0" err="1" smtClean="0"/>
              <a:t>tajribalari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1" y="683940"/>
            <a:ext cx="226117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6629" y="560967"/>
            <a:ext cx="320738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tajribalarida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o‘rganilayotgan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qonuniyatlarni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9525" y="125895"/>
            <a:ext cx="3563889" cy="386260"/>
          </a:xfrm>
        </p:spPr>
        <p:txBody>
          <a:bodyPr/>
          <a:lstStyle/>
          <a:p>
            <a:r>
              <a:rPr lang="en-US" dirty="0" smtClean="0"/>
              <a:t>Mendel </a:t>
            </a:r>
            <a:r>
              <a:rPr lang="en-US" dirty="0" err="1" smtClean="0"/>
              <a:t>tajribalari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756" y="2518918"/>
            <a:ext cx="3252701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575928"/>
            <a:ext cx="1980220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7" y="1955839"/>
            <a:ext cx="1771594" cy="116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165376</TotalTime>
  <Words>1232</Words>
  <Application>Microsoft Office PowerPoint</Application>
  <PresentationFormat>Произвольный</PresentationFormat>
  <Paragraphs>143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Arial</vt:lpstr>
      <vt:lpstr>Calibri</vt:lpstr>
      <vt:lpstr>Cambria Math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MUSTAHKAMLASH: </vt:lpstr>
      <vt:lpstr>Genetika asoslari</vt:lpstr>
      <vt:lpstr>Mendel tajribalari</vt:lpstr>
      <vt:lpstr>Mendel tajribalari</vt:lpstr>
      <vt:lpstr>Mendel tajribalari</vt:lpstr>
      <vt:lpstr>Mendel tajribalari</vt:lpstr>
      <vt:lpstr>Mendel tajribalari</vt:lpstr>
      <vt:lpstr>Mendel tajribalari</vt:lpstr>
      <vt:lpstr>Monoduragay chatishtirish</vt:lpstr>
      <vt:lpstr>Monoduragay chatishtirish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2215</cp:revision>
  <dcterms:created xsi:type="dcterms:W3CDTF">2014-10-08T23:03:32Z</dcterms:created>
  <dcterms:modified xsi:type="dcterms:W3CDTF">2021-03-25T08:00:29Z</dcterms:modified>
</cp:coreProperties>
</file>