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4"/>
  </p:notesMasterIdLst>
  <p:sldIdLst>
    <p:sldId id="1356" r:id="rId11"/>
    <p:sldId id="1402" r:id="rId12"/>
    <p:sldId id="1463" r:id="rId13"/>
    <p:sldId id="1493" r:id="rId14"/>
    <p:sldId id="1494" r:id="rId15"/>
    <p:sldId id="1495" r:id="rId16"/>
    <p:sldId id="1489" r:id="rId17"/>
    <p:sldId id="1496" r:id="rId18"/>
    <p:sldId id="1481" r:id="rId19"/>
    <p:sldId id="1497" r:id="rId20"/>
    <p:sldId id="262" r:id="rId21"/>
    <p:sldId id="1498" r:id="rId22"/>
    <p:sldId id="1482" r:id="rId23"/>
    <p:sldId id="1465" r:id="rId24"/>
    <p:sldId id="1499" r:id="rId25"/>
    <p:sldId id="1491" r:id="rId26"/>
    <p:sldId id="1414" r:id="rId27"/>
    <p:sldId id="1486" r:id="rId28"/>
    <p:sldId id="1500" r:id="rId29"/>
    <p:sldId id="1462" r:id="rId30"/>
    <p:sldId id="1492" r:id="rId31"/>
    <p:sldId id="1425" r:id="rId32"/>
    <p:sldId id="1429" r:id="rId3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93"/>
            <p14:sldId id="1494"/>
            <p14:sldId id="1495"/>
            <p14:sldId id="1489"/>
            <p14:sldId id="1496"/>
            <p14:sldId id="1481"/>
            <p14:sldId id="1497"/>
            <p14:sldId id="262"/>
            <p14:sldId id="1498"/>
            <p14:sldId id="1482"/>
            <p14:sldId id="1465"/>
            <p14:sldId id="1499"/>
            <p14:sldId id="1491"/>
            <p14:sldId id="1414"/>
            <p14:sldId id="1486"/>
            <p14:sldId id="1500"/>
            <p14:sldId id="1462"/>
            <p14:sldId id="1492"/>
            <p14:sldId id="1425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BFBF9"/>
    <a:srgbClr val="FFFF00"/>
    <a:srgbClr val="FFE89F"/>
    <a:srgbClr val="FF9966"/>
    <a:srgbClr val="66FF99"/>
    <a:srgbClr val="CC99FF"/>
    <a:srgbClr val="9999FF"/>
    <a:srgbClr val="FFFF66"/>
    <a:srgbClr val="4EA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15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1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51787" y="1314577"/>
            <a:ext cx="5007663" cy="706582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600"/>
              </a:spcAft>
            </a:pPr>
            <a:r>
              <a:rPr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387"/>
            <a:r>
              <a:rPr lang="en-US" sz="2000" b="1" dirty="0" err="1" smtClean="0">
                <a:solidFill>
                  <a:srgbClr val="002060"/>
                </a:solidFill>
              </a:rPr>
              <a:t>Genetikaning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rivojlanish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tarixi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48602" y="1331779"/>
            <a:ext cx="343665" cy="8643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298607" y="227770"/>
            <a:ext cx="1000543" cy="6344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305159" y="227770"/>
            <a:ext cx="993992" cy="6344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384719" y="335750"/>
            <a:ext cx="1116123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38" y="2339690"/>
            <a:ext cx="1640892" cy="90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48603" y="2243826"/>
            <a:ext cx="343665" cy="87328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583581" y="77877"/>
            <a:ext cx="270030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O‘zgaruvchanlik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1754" y="755948"/>
            <a:ext cx="2700299" cy="2031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turning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aksincha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tafovutlar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41" y="755948"/>
            <a:ext cx="252028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7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21" y="935968"/>
            <a:ext cx="2952327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9875" algn="just"/>
            <a:r>
              <a:rPr lang="en-US" sz="1400" dirty="0" err="1">
                <a:solidFill>
                  <a:srgbClr val="002060"/>
                </a:solidFill>
              </a:rPr>
              <a:t>Genetika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fani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ularning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belgi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va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xususiyatlarining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nasldan-naslga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berilishini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ta’min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etuvchi</a:t>
            </a:r>
            <a:r>
              <a:rPr lang="en-US" sz="1400" dirty="0">
                <a:solidFill>
                  <a:srgbClr val="002060"/>
                </a:solidFill>
              </a:rPr>
              <a:t> “gen” deb </a:t>
            </a:r>
            <a:r>
              <a:rPr lang="en-US" sz="1400" dirty="0" err="1">
                <a:solidFill>
                  <a:srgbClr val="002060"/>
                </a:solidFill>
              </a:rPr>
              <a:t>ataluvchi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irsiy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birlik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mavjudligini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isbot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etadi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Organizmdagi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genlar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kelgusi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avlodlarga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ko‘payish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orqali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beriladi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613" y="107876"/>
            <a:ext cx="3671901" cy="386260"/>
          </a:xfrm>
        </p:spPr>
        <p:txBody>
          <a:bodyPr/>
          <a:lstStyle/>
          <a:p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fani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73" y="575928"/>
            <a:ext cx="215823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59" y="2160104"/>
            <a:ext cx="277230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613" y="107876"/>
            <a:ext cx="3671901" cy="386260"/>
          </a:xfrm>
        </p:spPr>
        <p:txBody>
          <a:bodyPr/>
          <a:lstStyle/>
          <a:p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fani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94" y="595163"/>
            <a:ext cx="276396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109" y="1390568"/>
            <a:ext cx="2763962" cy="7386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24553" y="595163"/>
            <a:ext cx="2039448" cy="2273166"/>
            <a:chOff x="3324553" y="671150"/>
            <a:chExt cx="1908212" cy="227316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553" y="683940"/>
              <a:ext cx="1908212" cy="2260376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3491793" y="671150"/>
              <a:ext cx="786866" cy="18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427897" y="683940"/>
              <a:ext cx="768864" cy="2340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747399" y="652841"/>
            <a:ext cx="7425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Fenotip</a:t>
            </a:r>
            <a:endParaRPr lang="en-US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80296" y="657705"/>
            <a:ext cx="8114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66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576" y="1889205"/>
            <a:ext cx="54003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002060"/>
                </a:solidFill>
              </a:rPr>
              <a:t>xromosomalar</a:t>
            </a:r>
            <a:r>
              <a:rPr lang="en-US" sz="1200" b="1" dirty="0" smtClean="0">
                <a:solidFill>
                  <a:srgbClr val="002060"/>
                </a:solidFill>
              </a:rPr>
              <a:t>, </a:t>
            </a:r>
            <a:r>
              <a:rPr lang="en-US" sz="1200" b="1" dirty="0" err="1" smtClean="0">
                <a:solidFill>
                  <a:srgbClr val="002060"/>
                </a:solidFill>
              </a:rPr>
              <a:t>genlarning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strukturasi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va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funksiyasini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tekshirish</a:t>
            </a:r>
            <a:r>
              <a:rPr lang="en-US" sz="1200" b="1" dirty="0" smtClean="0">
                <a:solidFill>
                  <a:srgbClr val="002060"/>
                </a:solidFill>
              </a:rPr>
              <a:t>;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002060"/>
                </a:solidFill>
              </a:rPr>
              <a:t>organizmlar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belgi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va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xususiyatlarining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kelgusi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avlodlarga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berilishi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va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rivojlanish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qonuniyatlarini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</a:rPr>
              <a:t>aniqlash</a:t>
            </a:r>
            <a:r>
              <a:rPr lang="en-US" sz="1200" b="1" dirty="0" smtClean="0">
                <a:solidFill>
                  <a:srgbClr val="002060"/>
                </a:solidFill>
              </a:rPr>
              <a:t>; 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002060"/>
                </a:solidFill>
              </a:rPr>
              <a:t>turli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fizik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va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kimyoviy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omillar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ta’sirida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organizmlarda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irsiy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o‘zgaruvchanlikning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paydo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bo‘lish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qonuniyatlarini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ochish</a:t>
            </a:r>
            <a:r>
              <a:rPr lang="en-US" sz="1200" b="1" dirty="0">
                <a:solidFill>
                  <a:srgbClr val="002060"/>
                </a:solidFill>
              </a:rPr>
              <a:t>;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9239" y="107876"/>
            <a:ext cx="4284372" cy="386260"/>
          </a:xfrm>
        </p:spPr>
        <p:txBody>
          <a:bodyPr>
            <a:normAutofit/>
          </a:bodyPr>
          <a:lstStyle/>
          <a:p>
            <a:r>
              <a:rPr lang="en-US" dirty="0" err="1" smtClean="0"/>
              <a:t>Genetika</a:t>
            </a:r>
            <a:r>
              <a:rPr lang="en-US" dirty="0" smtClean="0"/>
              <a:t> </a:t>
            </a:r>
            <a:r>
              <a:rPr lang="en-US" dirty="0" err="1" smtClean="0"/>
              <a:t>fanining</a:t>
            </a:r>
            <a:r>
              <a:rPr lang="en-US" dirty="0" smtClean="0"/>
              <a:t> </a:t>
            </a:r>
            <a:r>
              <a:rPr lang="en-US" dirty="0" err="1" smtClean="0"/>
              <a:t>vazifalari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793" y="611932"/>
            <a:ext cx="53645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sermahsul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zotlari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shtammlarini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yaratishning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1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odamlarda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sabablarini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davolashning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samarali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izlab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449" y="107876"/>
            <a:ext cx="5256584" cy="38626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Genetika</a:t>
            </a:r>
            <a:r>
              <a:rPr lang="en-US" sz="2000" dirty="0" smtClean="0"/>
              <a:t> </a:t>
            </a:r>
            <a:r>
              <a:rPr lang="en-US" sz="2000" dirty="0" err="1" smtClean="0"/>
              <a:t>fanining</a:t>
            </a:r>
            <a:r>
              <a:rPr lang="en-US" sz="2000" dirty="0" smtClean="0"/>
              <a:t> </a:t>
            </a:r>
            <a:r>
              <a:rPr lang="en-US" sz="2000" dirty="0" err="1" smtClean="0"/>
              <a:t>vazifalari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ularni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en-US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833" y="677180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Duragaylash</a:t>
            </a:r>
            <a:endParaRPr lang="en-US" sz="1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743" y="731296"/>
            <a:ext cx="14927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Sitogenetik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0142" y="2182472"/>
            <a:ext cx="21339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endParaRPr lang="en-US" sz="1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04880" y="2700164"/>
            <a:ext cx="15311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Ontogenetik</a:t>
            </a:r>
            <a:endParaRPr lang="en-US" sz="1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0923" y="2185629"/>
            <a:ext cx="21723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injeneriya</a:t>
            </a:r>
            <a:endParaRPr lang="en-US" sz="1800" b="1" dirty="0"/>
          </a:p>
        </p:txBody>
      </p:sp>
      <p:sp>
        <p:nvSpPr>
          <p:cNvPr id="13" name="Овал 12"/>
          <p:cNvSpPr/>
          <p:nvPr/>
        </p:nvSpPr>
        <p:spPr>
          <a:xfrm>
            <a:off x="1833753" y="882379"/>
            <a:ext cx="2080048" cy="124837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usullardan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foydalanadi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7180" y="107876"/>
            <a:ext cx="5256584" cy="38626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Genetika</a:t>
            </a:r>
            <a:r>
              <a:rPr lang="en-US" sz="2000" dirty="0" smtClean="0"/>
              <a:t> </a:t>
            </a:r>
            <a:r>
              <a:rPr lang="en-US" sz="2000" dirty="0" err="1" smtClean="0"/>
              <a:t>fanining</a:t>
            </a:r>
            <a:r>
              <a:rPr lang="en-US" sz="2000" dirty="0" smtClean="0"/>
              <a:t> </a:t>
            </a:r>
            <a:r>
              <a:rPr lang="en-US" sz="2000" dirty="0" err="1" smtClean="0"/>
              <a:t>vazifalari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ularni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en-US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75" y="601508"/>
            <a:ext cx="317663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892" y="1728056"/>
            <a:ext cx="3204356" cy="116955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Sitogenetik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o‘rganiladi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5" y="594436"/>
            <a:ext cx="2124236" cy="12821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5" y="1933153"/>
            <a:ext cx="2190810" cy="115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2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2394746"/>
            <a:ext cx="337241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injeneriya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noyob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1" y="626727"/>
            <a:ext cx="338437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RNKning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7180" y="107876"/>
            <a:ext cx="5256584" cy="386260"/>
          </a:xfrm>
        </p:spPr>
        <p:txBody>
          <a:bodyPr>
            <a:normAutofit fontScale="90000"/>
          </a:bodyPr>
          <a:lstStyle/>
          <a:p>
            <a:r>
              <a:rPr lang="en-US" sz="2000" dirty="0" err="1" smtClean="0"/>
              <a:t>Genetika</a:t>
            </a:r>
            <a:r>
              <a:rPr lang="en-US" sz="2000" dirty="0" smtClean="0"/>
              <a:t> </a:t>
            </a:r>
            <a:r>
              <a:rPr lang="en-US" sz="2000" dirty="0" err="1" smtClean="0"/>
              <a:t>fanining</a:t>
            </a:r>
            <a:r>
              <a:rPr lang="en-US" sz="2000" dirty="0" smtClean="0"/>
              <a:t> </a:t>
            </a:r>
            <a:r>
              <a:rPr lang="en-US" sz="2000" dirty="0" err="1" smtClean="0"/>
              <a:t>vazifalari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ularni</a:t>
            </a:r>
            <a:r>
              <a:rPr lang="en-US" sz="2000" dirty="0" smtClean="0"/>
              <a:t> </a:t>
            </a:r>
            <a:r>
              <a:rPr lang="en-US" sz="2000" dirty="0" err="1" smtClean="0"/>
              <a:t>yechimi</a:t>
            </a: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1403015"/>
            <a:ext cx="3384376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Ontogenetik-organizmlar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taraqqiyotida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omillairning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fenotipning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ta’sirini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o‘rganadi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7" y="520665"/>
            <a:ext cx="2088232" cy="1249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72" y="1836068"/>
            <a:ext cx="2187420" cy="1297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8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886" y="683940"/>
            <a:ext cx="720675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7437" y="35868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435" y="1908076"/>
            <a:ext cx="514588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kibernetika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yutuqlarini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tatbiq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mikroskopiya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rentgenostruktur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tashxis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6" y="671468"/>
            <a:ext cx="513166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G.Mendel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izdoshlari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436" y="1259804"/>
            <a:ext cx="5131663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T.Morganning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nazariyasining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rivojlantirilishi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437" y="35868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35" y="714228"/>
            <a:ext cx="1604064" cy="20027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7" y="714228"/>
            <a:ext cx="1720311" cy="20027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792041" y="2772172"/>
            <a:ext cx="989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G.Mendel</a:t>
            </a:r>
            <a:endParaRPr lang="en-US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02904" y="2772171"/>
            <a:ext cx="969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T.Morgan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62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719944"/>
            <a:ext cx="5400004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tadqiqot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olimlarimiz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J.A.Musayev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O.Jalilov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N.Nazirov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S.Mirahmedov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A.Abdukarimov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Abdullaev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37" y="35868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52" y="2016088"/>
            <a:ext cx="3311773" cy="1062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1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67657" y="144617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Irsiyat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36140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8276" y="2306009"/>
            <a:ext cx="349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9592" lvl="3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Genetika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fanining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rivojanish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tarixi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699705" y="899964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794320" y="1838023"/>
            <a:ext cx="233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O‘zgaruvchanlik</a:t>
            </a:r>
            <a:r>
              <a:rPr lang="en-US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5434" y="792103"/>
            <a:ext cx="291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Genetika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ma’lumot</a:t>
            </a:r>
            <a:r>
              <a:rPr lang="en-US" sz="18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12" grpId="0"/>
      <p:bldP spid="31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5287" y="81522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simvollar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303" y="2304873"/>
            <a:ext cx="4896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782" y="569812"/>
            <a:ext cx="4013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duragaylarni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endParaRPr lang="en-US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1048562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   ”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Venera-Zuhroning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ko‘zgusi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4" y="1021452"/>
            <a:ext cx="252028" cy="3212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7782" y="1466561"/>
            <a:ext cx="4386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    ”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(Mars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qalqoni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nayzasi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7782" y="1874395"/>
            <a:ext cx="40069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“P”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endParaRPr lang="en-US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7" y="1493186"/>
            <a:ext cx="240559" cy="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8051" y="926807"/>
            <a:ext cx="2882516" cy="160043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2060"/>
                </a:solidFill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</a:rPr>
              <a:t>Birinchi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avlod</a:t>
            </a:r>
            <a:r>
              <a:rPr lang="en-US" sz="1400" dirty="0">
                <a:solidFill>
                  <a:srgbClr val="002060"/>
                </a:solidFill>
              </a:rPr>
              <a:t> (</a:t>
            </a:r>
            <a:r>
              <a:rPr lang="en-US" sz="1400" dirty="0" smtClean="0">
                <a:solidFill>
                  <a:srgbClr val="002060"/>
                </a:solidFill>
              </a:rPr>
              <a:t>F1) </a:t>
            </a:r>
            <a:r>
              <a:rPr lang="en-US" sz="1400" dirty="0" err="1">
                <a:solidFill>
                  <a:srgbClr val="002060"/>
                </a:solidFill>
              </a:rPr>
              <a:t>duragaylarni</a:t>
            </a:r>
            <a:r>
              <a:rPr lang="en-US" sz="1400" dirty="0">
                <a:solidFill>
                  <a:srgbClr val="002060"/>
                </a:solidFill>
              </a:rPr>
              <a:t> dominant </a:t>
            </a:r>
            <a:r>
              <a:rPr lang="en-US" sz="1400" dirty="0" err="1">
                <a:solidFill>
                  <a:srgbClr val="002060"/>
                </a:solidFill>
              </a:rPr>
              <a:t>yoki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retsessiv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gomozigotali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organizmlari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bilan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chatishtirish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qayta</a:t>
            </a:r>
            <a:r>
              <a:rPr lang="en-US" sz="1400" dirty="0">
                <a:solidFill>
                  <a:srgbClr val="002060"/>
                </a:solidFill>
              </a:rPr>
              <a:t> – </a:t>
            </a:r>
            <a:r>
              <a:rPr lang="en-US" sz="1400" dirty="0" err="1">
                <a:solidFill>
                  <a:srgbClr val="002060"/>
                </a:solidFill>
              </a:rPr>
              <a:t>tahliliy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chatishtirish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yoki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bekkross</a:t>
            </a:r>
            <a:r>
              <a:rPr lang="en-US" sz="1400" dirty="0">
                <a:solidFill>
                  <a:srgbClr val="002060"/>
                </a:solidFill>
              </a:rPr>
              <a:t> deb </a:t>
            </a:r>
            <a:r>
              <a:rPr lang="en-US" sz="1400" dirty="0" err="1">
                <a:solidFill>
                  <a:srgbClr val="002060"/>
                </a:solidFill>
              </a:rPr>
              <a:t>ataladi</a:t>
            </a:r>
            <a:r>
              <a:rPr lang="en-US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Olingan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avlod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esa</a:t>
            </a:r>
            <a:r>
              <a:rPr lang="en-US" sz="1400" dirty="0">
                <a:solidFill>
                  <a:srgbClr val="002060"/>
                </a:solidFill>
              </a:rPr>
              <a:t> Fb </a:t>
            </a:r>
            <a:r>
              <a:rPr lang="en-US" sz="1400" dirty="0" err="1">
                <a:solidFill>
                  <a:srgbClr val="002060"/>
                </a:solidFill>
              </a:rPr>
              <a:t>tarzida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belgilanadi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5287" y="71872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simvollar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178" y="627368"/>
            <a:ext cx="1577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dominant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417" y="955259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en-US" sz="1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434" y="2268700"/>
            <a:ext cx="2342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822" y="2553694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417" y="1222808"/>
            <a:ext cx="2284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- dominant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417" y="1573138"/>
            <a:ext cx="2223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417" y="1920565"/>
            <a:ext cx="1547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geterozigota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421" y="1165015"/>
            <a:ext cx="536459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xarakterli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xossasidir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441" y="757906"/>
            <a:ext cx="1348446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1.Irsiyat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846" y="1787567"/>
            <a:ext cx="2145139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2.O‘zgaruvchanlik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2317785"/>
            <a:ext cx="536459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71872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79103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167" y="1203386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7983" y="1198295"/>
            <a:ext cx="2665506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Myuller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Gekkel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biogenetik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yaratdilar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filogenez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46" y="586227"/>
            <a:ext cx="1368742" cy="1534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2" y="586227"/>
            <a:ext cx="1252269" cy="15113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3308" y="2148046"/>
            <a:ext cx="833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E.Gekkel</a:t>
            </a:r>
            <a:endParaRPr lang="en-US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25121" y="2137747"/>
            <a:ext cx="844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F.Myuller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8452" y="89996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Embrional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divergensiya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endParaRPr lang="ru-RU" sz="1400" b="1" dirty="0"/>
          </a:p>
        </p:txBody>
      </p:sp>
      <p:sp>
        <p:nvSpPr>
          <p:cNvPr id="5" name="4-конечная звезда 4"/>
          <p:cNvSpPr/>
          <p:nvPr/>
        </p:nvSpPr>
        <p:spPr>
          <a:xfrm>
            <a:off x="111351" y="825742"/>
            <a:ext cx="253021" cy="456220"/>
          </a:xfrm>
          <a:prstGeom prst="star4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36948" y="899964"/>
            <a:ext cx="28797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453" y="1902863"/>
            <a:ext cx="22993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Biogenetik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endParaRPr lang="ru-RU" sz="1400" b="1" dirty="0"/>
          </a:p>
        </p:txBody>
      </p:sp>
      <p:sp>
        <p:nvSpPr>
          <p:cNvPr id="8" name="4-конечная звезда 7"/>
          <p:cNvSpPr/>
          <p:nvPr/>
        </p:nvSpPr>
        <p:spPr>
          <a:xfrm>
            <a:off x="96401" y="1848851"/>
            <a:ext cx="253021" cy="456220"/>
          </a:xfrm>
          <a:prstGeom prst="star4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6948" y="1862471"/>
            <a:ext cx="3420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belgilaydi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65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435" y="107876"/>
            <a:ext cx="522058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Genetika</a:t>
            </a:r>
            <a:r>
              <a:rPr lang="en-US" sz="2000" dirty="0" smtClean="0"/>
              <a:t> </a:t>
            </a:r>
            <a:r>
              <a:rPr lang="en-US" sz="2000" dirty="0" err="1" smtClean="0"/>
              <a:t>haqida</a:t>
            </a:r>
            <a:r>
              <a:rPr lang="en-US" sz="2000" dirty="0" smtClean="0"/>
              <a:t> </a:t>
            </a:r>
            <a:r>
              <a:rPr lang="en-US" sz="2000" dirty="0" err="1" smtClean="0"/>
              <a:t>umumiy</a:t>
            </a:r>
            <a:r>
              <a:rPr lang="en-US" sz="2000" dirty="0" smtClean="0"/>
              <a:t> </a:t>
            </a:r>
            <a:r>
              <a:rPr lang="en-US" sz="2000" dirty="0" err="1" smtClean="0"/>
              <a:t>ma’lumot</a:t>
            </a:r>
            <a:r>
              <a:rPr lang="en-US" sz="2000" dirty="0" smtClean="0"/>
              <a:t> </a:t>
            </a:r>
            <a:endParaRPr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9725" y="1776987"/>
            <a:ext cx="2735710" cy="7386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1906-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angliyalik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V.B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9725" y="632104"/>
            <a:ext cx="273571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6" y="632104"/>
            <a:ext cx="1597582" cy="2102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19551" y="2808176"/>
            <a:ext cx="993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V.B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tson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153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490" y="107876"/>
            <a:ext cx="4446494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Genetika</a:t>
            </a:r>
            <a:r>
              <a:rPr lang="en-US" sz="2000" dirty="0" smtClean="0"/>
              <a:t> </a:t>
            </a:r>
            <a:r>
              <a:rPr lang="en-US" sz="2000" dirty="0" err="1" smtClean="0"/>
              <a:t>haqida</a:t>
            </a:r>
            <a:r>
              <a:rPr lang="en-US" sz="2000" dirty="0" smtClean="0"/>
              <a:t> </a:t>
            </a:r>
            <a:r>
              <a:rPr lang="en-US" sz="2000" dirty="0" err="1" smtClean="0"/>
              <a:t>umumiy</a:t>
            </a:r>
            <a:r>
              <a:rPr lang="en-US" sz="2000" dirty="0" smtClean="0"/>
              <a:t> </a:t>
            </a:r>
            <a:r>
              <a:rPr lang="en-US" sz="2000" dirty="0" err="1" smtClean="0"/>
              <a:t>ma’lumot</a:t>
            </a:r>
            <a:r>
              <a:rPr lang="en-US" sz="2000" dirty="0" smtClean="0"/>
              <a:t> </a:t>
            </a:r>
            <a:endParaRPr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737" y="1800064"/>
            <a:ext cx="2592288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457" y="917206"/>
            <a:ext cx="51845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469" y="1804542"/>
            <a:ext cx="1512168" cy="4616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endParaRPr lang="en-US" sz="2400" b="1" dirty="0"/>
          </a:p>
        </p:txBody>
      </p: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>
            <a:off x="3059745" y="1286538"/>
            <a:ext cx="1026113" cy="47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655589" y="1304540"/>
            <a:ext cx="990111" cy="477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425" y="719944"/>
            <a:ext cx="3096344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xususiyat-larini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kelgusi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nasldan-naslga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xossasidir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7800" algn="just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doirasidagi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799605" y="-36140"/>
            <a:ext cx="1683187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 smtClean="0"/>
              <a:t>Irsiyat</a:t>
            </a:r>
            <a:r>
              <a:rPr lang="en-US" sz="3200" dirty="0" smtClean="0"/>
              <a:t> </a:t>
            </a:r>
            <a:endParaRPr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37" y="647936"/>
            <a:ext cx="2242511" cy="245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075" y="611932"/>
            <a:ext cx="5256584" cy="738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mikroorganizmlarga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tur, zot,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shtammning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xarakterli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799605" y="-36140"/>
            <a:ext cx="1683187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 smtClean="0"/>
              <a:t>Irsiyat</a:t>
            </a:r>
            <a:r>
              <a:rPr lang="en-US" sz="3200" dirty="0" smtClean="0"/>
              <a:t> </a:t>
            </a:r>
            <a:endParaRPr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1382565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41" y="1401891"/>
            <a:ext cx="2439355" cy="162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89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583581" y="35868"/>
            <a:ext cx="270030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O‘zgaruvchanlik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425" y="827956"/>
            <a:ext cx="3204356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qobiliyatidir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o‘zgaruvchanlik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qarama-qarshi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86" y="791952"/>
            <a:ext cx="2220838" cy="206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163692</TotalTime>
  <Words>769</Words>
  <Application>Microsoft Office PowerPoint</Application>
  <PresentationFormat>Произвольный</PresentationFormat>
  <Paragraphs>102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O‘tilgan mavzuni mustahkamlash </vt:lpstr>
      <vt:lpstr>Genetika haqida umumiy ma’lumot </vt:lpstr>
      <vt:lpstr>Genetika haqida umumiy ma’lumot </vt:lpstr>
      <vt:lpstr>Irsiyat </vt:lpstr>
      <vt:lpstr>Irsiyat </vt:lpstr>
      <vt:lpstr>O‘zgaruvchanlik </vt:lpstr>
      <vt:lpstr>O‘zgaruvchanlik </vt:lpstr>
      <vt:lpstr>Genetika fani haqida</vt:lpstr>
      <vt:lpstr>Genetika fani haqida</vt:lpstr>
      <vt:lpstr>Genetika fanining vazifalari</vt:lpstr>
      <vt:lpstr>Genetika fanining vazifalari va ularni yechimi</vt:lpstr>
      <vt:lpstr>Genetika fanining vazifalari va ularni yechimi</vt:lpstr>
      <vt:lpstr>Genetika fanining vazifalari va ularni yechimi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2171</cp:revision>
  <dcterms:created xsi:type="dcterms:W3CDTF">2014-10-08T23:03:32Z</dcterms:created>
  <dcterms:modified xsi:type="dcterms:W3CDTF">2021-03-25T07:58:57Z</dcterms:modified>
</cp:coreProperties>
</file>