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695" r:id="rId2"/>
    <p:sldId id="1663" r:id="rId3"/>
    <p:sldId id="1669" r:id="rId4"/>
    <p:sldId id="1683" r:id="rId5"/>
    <p:sldId id="1686" r:id="rId6"/>
    <p:sldId id="1659" r:id="rId7"/>
    <p:sldId id="1647" r:id="rId8"/>
    <p:sldId id="1694" r:id="rId9"/>
    <p:sldId id="1696" r:id="rId10"/>
    <p:sldId id="1697" r:id="rId11"/>
    <p:sldId id="1698" r:id="rId12"/>
    <p:sldId id="1699" r:id="rId13"/>
    <p:sldId id="1700" r:id="rId14"/>
    <p:sldId id="1701" r:id="rId15"/>
    <p:sldId id="1702" r:id="rId16"/>
    <p:sldId id="1703" r:id="rId17"/>
    <p:sldId id="1704" r:id="rId18"/>
    <p:sldId id="1705" r:id="rId19"/>
    <p:sldId id="1706" r:id="rId20"/>
    <p:sldId id="1707" r:id="rId21"/>
    <p:sldId id="170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A7"/>
    <a:srgbClr val="202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662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059293"/>
            <a:ext cx="103632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79"/>
            <a:ext cx="8534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59530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1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79" indent="-152379">
              <a:buFont typeface="Arial" panose="020B0604020202020204" pitchFamily="34" charset="0"/>
              <a:buChar char="•"/>
              <a:defRPr sz="1400"/>
            </a:lvl2pPr>
            <a:lvl3pPr marL="304759" indent="-152379">
              <a:defRPr sz="1400"/>
            </a:lvl3pPr>
            <a:lvl4pPr marL="533328" indent="-228569">
              <a:defRPr sz="1400"/>
            </a:lvl4pPr>
            <a:lvl5pPr marL="761897" indent="-22856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79" indent="-152379">
              <a:buFont typeface="Arial" panose="020B0604020202020204" pitchFamily="34" charset="0"/>
              <a:buChar char="•"/>
              <a:defRPr sz="1400"/>
            </a:lvl2pPr>
            <a:lvl3pPr marL="304759" indent="-152379">
              <a:defRPr sz="1400"/>
            </a:lvl3pPr>
            <a:lvl4pPr marL="533328" indent="-228569">
              <a:defRPr sz="1400"/>
            </a:lvl4pPr>
            <a:lvl5pPr marL="761897" indent="-22856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79" indent="-152379">
              <a:buFont typeface="Arial" panose="020B0604020202020204" pitchFamily="34" charset="0"/>
              <a:buChar char="•"/>
              <a:defRPr sz="1400"/>
            </a:lvl2pPr>
            <a:lvl3pPr marL="304759" indent="-152379">
              <a:defRPr sz="1400"/>
            </a:lvl3pPr>
            <a:lvl4pPr marL="533328" indent="-228569">
              <a:defRPr sz="1400"/>
            </a:lvl4pPr>
            <a:lvl5pPr marL="761897" indent="-228569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182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6047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7477" y="3605"/>
            <a:ext cx="1220947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5113" y="2999143"/>
            <a:ext cx="7298745" cy="2560420"/>
          </a:xfrm>
          <a:prstGeom prst="rect">
            <a:avLst/>
          </a:prstGeom>
        </p:spPr>
        <p:txBody>
          <a:bodyPr vert="horz" wrap="square" lIns="0" tIns="29523" rIns="0" bIns="0" rtlCol="0">
            <a:spAutoFit/>
          </a:bodyPr>
          <a:lstStyle/>
          <a:p>
            <a:pPr marL="38918" algn="ctr">
              <a:spcAft>
                <a:spcPts val="1600"/>
              </a:spcAft>
            </a:pPr>
            <a:r>
              <a:rPr lang="en-US" sz="53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</a:p>
          <a:p>
            <a:pPr marL="26841" algn="ctr">
              <a:lnSpc>
                <a:spcPts val="5908"/>
              </a:lnSpc>
            </a:pPr>
            <a:r>
              <a:rPr lang="en-US" sz="5300" b="1" dirty="0" err="1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5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300" b="1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5300" b="1" dirty="0">
                <a:solidFill>
                  <a:srgbClr val="002060"/>
                </a:solidFill>
                <a:latin typeface="Arial"/>
                <a:cs typeface="Arial"/>
              </a:rPr>
              <a:t>            (2-qism)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7050" y="2893472"/>
            <a:ext cx="548063" cy="13175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68343" y="482102"/>
            <a:ext cx="2048636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68343" y="482102"/>
            <a:ext cx="2048637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47488" y="646986"/>
            <a:ext cx="1824203" cy="765791"/>
          </a:xfrm>
          <a:prstGeom prst="rect">
            <a:avLst/>
          </a:prstGeom>
        </p:spPr>
        <p:txBody>
          <a:bodyPr vert="horz" wrap="square" lIns="0" tIns="33551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5"/>
            <a:ext cx="6410732" cy="1138781"/>
          </a:xfrm>
          <a:prstGeom prst="rect">
            <a:avLst/>
          </a:prstGeom>
        </p:spPr>
        <p:txBody>
          <a:bodyPr vert="horz" wrap="square" lIns="0" tIns="3091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200" kern="0" spc="11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60" y="3236978"/>
            <a:ext cx="3609297" cy="29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77050" y="4474834"/>
            <a:ext cx="548063" cy="14082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44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7477" y="3605"/>
            <a:ext cx="1220947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02111" y="2576525"/>
            <a:ext cx="7298745" cy="1807221"/>
          </a:xfrm>
          <a:prstGeom prst="rect">
            <a:avLst/>
          </a:prstGeom>
        </p:spPr>
        <p:txBody>
          <a:bodyPr vert="horz" wrap="square" lIns="0" tIns="29523" rIns="0" bIns="0" rtlCol="0">
            <a:spAutoFit/>
          </a:bodyPr>
          <a:lstStyle/>
          <a:p>
            <a:pPr marL="38918" algn="ctr">
              <a:spcAft>
                <a:spcPts val="1600"/>
              </a:spcAft>
            </a:pP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</a:p>
          <a:p>
            <a:pPr marL="26841" algn="ctr">
              <a:lnSpc>
                <a:spcPts val="5908"/>
              </a:lnSpc>
            </a:pP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Hodisalar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53106" y="2492896"/>
            <a:ext cx="548063" cy="165383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68343" y="482102"/>
            <a:ext cx="2048636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68343" y="482102"/>
            <a:ext cx="2048637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19352" y="646986"/>
            <a:ext cx="1824203" cy="765791"/>
          </a:xfrm>
          <a:prstGeom prst="rect">
            <a:avLst/>
          </a:prstGeom>
        </p:spPr>
        <p:txBody>
          <a:bodyPr vert="horz" wrap="square" lIns="0" tIns="33551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5"/>
            <a:ext cx="6410732" cy="1138781"/>
          </a:xfrm>
          <a:prstGeom prst="rect">
            <a:avLst/>
          </a:prstGeom>
        </p:spPr>
        <p:txBody>
          <a:bodyPr vert="horz" wrap="square" lIns="0" tIns="3091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200" kern="0" spc="11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60" y="3236978"/>
            <a:ext cx="3609297" cy="296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5360" y="4327144"/>
            <a:ext cx="548063" cy="165383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03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791853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Hodisalar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2" y="1070140"/>
            <a:ext cx="11521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Ehtimolliklar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nazariyasi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matematik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statistika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tasodifiy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orasidagi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bog‘lanishlarni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qonuniyatlarni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o‘rganish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ulardan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kelib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chiqadidan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xulosalarni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amaliyot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yechishga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qo‘llashga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bag‘ishlangan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fandir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454" y="2838868"/>
            <a:ext cx="1152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narsaning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tashqi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mavjudlik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sharti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Hayotda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beradigan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bermaydigan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ixtiyoriy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jarayonga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tashqari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insonlar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oshiriladigan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tajribalar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sinovlar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kuzatuv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o‘lchash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ishlarining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natijalari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hodisalardir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Hodisalar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Muqarrar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lvl="0" indent="-4572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0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791853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Hodisalar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2" y="1132100"/>
            <a:ext cx="1152128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deb,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sharoitlarda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berishi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telligent_Boy\Pictures\lak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2" y="3861048"/>
            <a:ext cx="4896542" cy="279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1344" y="2501917"/>
                <a:ext cx="5040560" cy="131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Ko‘ldagi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suv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𝐂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da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muzlaydi</a:t>
                </a:r>
                <a:endPara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501917"/>
                <a:ext cx="5040560" cy="1319785"/>
              </a:xfrm>
              <a:prstGeom prst="rect">
                <a:avLst/>
              </a:prstGeom>
              <a:blipFill rotWithShape="1">
                <a:blip r:embed="rId3"/>
                <a:stretch>
                  <a:fillRect b="-11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528048" y="2522220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gacha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raqamlangan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o‘yin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kubi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tashlanganda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tushishi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Itelligent_Boy\Pictures\zar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37988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1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791853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Hodisalar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2" y="1174304"/>
            <a:ext cx="1152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Muqarrar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deb,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shaoritda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berishi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aniq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hodisaga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aytiladi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336" y="252222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gacha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raqamlangan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o‘yin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kubi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tashlanganda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raqam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tushishi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Itelligent_Boy\Pictures\zar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2135560" y="437988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12024" y="2501917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Qishdan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albatta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bahor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Itelligent_Boy\Pictures\fa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69" y="3836278"/>
            <a:ext cx="4757415" cy="2919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6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791853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Hodisalar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2" y="1174304"/>
            <a:ext cx="1152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deb,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sharoitlarda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albatta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berishi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ham,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bermasligi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ham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hodisaga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955" y="2636912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sonlar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tasodifan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tanlangan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bo‘linadi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7771" y="2656665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tashlanganda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gerb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tushadi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telligent_Boy\Pictures\ta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8" y="3807082"/>
            <a:ext cx="5112570" cy="28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telligent_Boy\Pictures\depositphotos_13660130-stock-illustration-wallpaper-with-nu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293627"/>
            <a:ext cx="4752528" cy="230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25926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1143231"/>
          </a:xfrm>
          <a:prstGeom prst="rect">
            <a:avLst/>
          </a:prstGeom>
        </p:spPr>
        <p:txBody>
          <a:bodyPr vert="horz" wrap="square" lIns="0" tIns="34895" rIns="0" bIns="0" rtlCol="0" anchor="ctr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Birgalikda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birgalikda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hodisalar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2" y="1389129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shartlarda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berishi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birgalikda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vaqtning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o‘zida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ro‘y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olmaydigan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birgalikda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hodisalar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5960" y="2924943"/>
            <a:ext cx="561662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chiqdi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ፀሀይ ግባት እና ወጀብ - Daily Inj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5" r="27087"/>
          <a:stretch/>
        </p:blipFill>
        <p:spPr bwMode="auto">
          <a:xfrm>
            <a:off x="5493715" y="3703636"/>
            <a:ext cx="3194573" cy="293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telligent_Boy\Pictures\beautiful-sunrise-wallpaper-2560x14401-768x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669012"/>
            <a:ext cx="3153459" cy="2932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telligent_Boy\Pictures\yo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4" y="3703636"/>
            <a:ext cx="4395222" cy="28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3497" y="2924942"/>
            <a:ext cx="561662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yog‘di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ho‘l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bo‘ldi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78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1"/>
            <a:ext cx="12191997" cy="90872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90634"/>
            <a:ext cx="12192000" cy="589234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 err="1"/>
              <a:t>Teng</a:t>
            </a:r>
            <a:r>
              <a:rPr lang="en-US" sz="3600" dirty="0"/>
              <a:t> </a:t>
            </a:r>
            <a:r>
              <a:rPr lang="en-US" sz="3600" dirty="0" err="1"/>
              <a:t>imkoniyatli</a:t>
            </a:r>
            <a:r>
              <a:rPr lang="en-US" sz="3600" dirty="0"/>
              <a:t> </a:t>
            </a:r>
            <a:r>
              <a:rPr lang="en-US" sz="3600" dirty="0" err="1" smtClean="0"/>
              <a:t>hodisalar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0654" y="1124744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ko‘rishimiz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mumkin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9976" y="1995976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Qur’ada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guruhga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jamoadan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birinig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tushishi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679" y="1869365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marta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tashlanganda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gerb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tomonining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tushishi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raqam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tomonining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tushishi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Itelligent_Boy\Pictures\ta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7" y="3549265"/>
            <a:ext cx="5112570" cy="28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telligent_Boy\Pictures\oq sha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353611"/>
            <a:ext cx="4611583" cy="30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42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356" y="1124743"/>
            <a:ext cx="11617291" cy="130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452-mashq.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Maktabdagi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o‘quvchilardan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ikkitasining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ismi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xil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hammaning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bo‘yi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xil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telligent_Boy\Pictures\happy-children-jumping-summer-meadow_74855-5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535560"/>
            <a:ext cx="950505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1416" y="5916247"/>
            <a:ext cx="1077719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  2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95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356" y="1124743"/>
            <a:ext cx="11617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453-mashq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Algebra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darsligi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ochilib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betidagi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uchinchi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so‘z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topildi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Bu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so‘z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1)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ehtimol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so‘zidan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boshlanadi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416" y="5916247"/>
            <a:ext cx="1077719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telligent_Boy\Pictures\kito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492896"/>
            <a:ext cx="6408712" cy="3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3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536" y="1268760"/>
            <a:ext cx="11953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454-mashq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9-sinf(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o‘g‘il</a:t>
            </a:r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bolalar</a:t>
            </a:r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bolalar</a:t>
            </a:r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jurnaldagi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ro‘yxatdan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o‘quvchi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tanlab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olindi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bola;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tanlangan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o‘quvchining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yoshi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16 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tanlangan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o‘quvchi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oylik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o‘quvchining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yoshi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600" y="4365104"/>
            <a:ext cx="10777199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Tasodifiy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Muqarrar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3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13473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7862" y="2443768"/>
            <a:ext cx="200074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1005168"/>
            <a:ext cx="12191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1-misol.</a:t>
            </a:r>
            <a:r>
              <a:rPr lang="en-US" sz="373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75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boshlab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nechta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ketma-ket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kelgan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natural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qo‘shish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67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3467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467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443828" y="4398493"/>
                <a:ext cx="5838330" cy="1203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733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733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3733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733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8" y="4398493"/>
                <a:ext cx="5838330" cy="1203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угольник 23"/>
              <p:cNvSpPr/>
              <p:nvPr/>
            </p:nvSpPr>
            <p:spPr>
              <a:xfrm>
                <a:off x="6672064" y="3142849"/>
                <a:ext cx="5040804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733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733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𝟕𝟓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733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3142849"/>
                <a:ext cx="5040804" cy="6667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1384" y="3075013"/>
                <a:ext cx="6216352" cy="118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ru-RU" sz="37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733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" y="3075013"/>
                <a:ext cx="6216352" cy="1183209"/>
              </a:xfrm>
              <a:prstGeom prst="rect">
                <a:avLst/>
              </a:prstGeom>
              <a:blipFill>
                <a:blip r:embed="rId4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07795" y="5829267"/>
                <a:ext cx="5237844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733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5" y="5829267"/>
                <a:ext cx="5237844" cy="6667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7023485" y="4043183"/>
                <a:ext cx="4339650" cy="679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733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3733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733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𝟏𝟓𝟎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485" y="4043183"/>
                <a:ext cx="4339650" cy="6799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695504" y="5024775"/>
                <a:ext cx="5161136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733" b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3733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04" y="5024775"/>
                <a:ext cx="5161136" cy="666786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612411" y="5722401"/>
                <a:ext cx="5161136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733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373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411" y="5722401"/>
                <a:ext cx="5161136" cy="666786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1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889" y="1124743"/>
            <a:ext cx="1188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457-mashq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Saodat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Shuhrat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shashka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o‘ynashdi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AutoNum type="arabicParenR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Saodat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yutdi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Shuhrat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yutdi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Saodat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yutqazdi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Shuhrat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yutqazdi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889" y="6021288"/>
            <a:ext cx="1188132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Itelligent_Boy\Pictures\little-girl-boys-play-draughts-their-playroom-vector-illustration-cartoon-style-children-playing-checkers-113297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1796" y="2743460"/>
            <a:ext cx="7272808" cy="31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0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73" y="3813043"/>
            <a:ext cx="4801657" cy="26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260648"/>
            <a:ext cx="113052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56"/>
            <a:r>
              <a:rPr lang="en-US" sz="4800" b="1" kern="0" dirty="0" err="1"/>
              <a:t>Mustaqil</a:t>
            </a:r>
            <a:r>
              <a:rPr lang="en-US" sz="4800" b="1" kern="0" dirty="0"/>
              <a:t> </a:t>
            </a:r>
            <a:r>
              <a:rPr lang="en-US" sz="4800" b="1" kern="0" dirty="0" err="1"/>
              <a:t>bajarish</a:t>
            </a:r>
            <a:r>
              <a:rPr lang="en-US" sz="4800" b="1" kern="0" dirty="0"/>
              <a:t> </a:t>
            </a:r>
            <a:r>
              <a:rPr lang="en-US" sz="4800" b="1" kern="0" dirty="0" err="1"/>
              <a:t>uchun</a:t>
            </a:r>
            <a:r>
              <a:rPr lang="en-US" sz="4800" b="1" kern="0" dirty="0"/>
              <a:t> </a:t>
            </a:r>
            <a:r>
              <a:rPr lang="en-US" sz="4800" b="1" kern="0" dirty="0" err="1"/>
              <a:t>topshiriqlar</a:t>
            </a:r>
            <a:endParaRPr lang="ru-RU" sz="4800" b="1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1508788"/>
            <a:ext cx="11089232" cy="140551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4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188-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455-</a:t>
            </a: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6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6"/>
                <a:ext cx="120636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2-misol. 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og‘zaki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birinchi hadini va maxrajini ayting: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𝟏𝟔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𝟑𝟐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,..;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6"/>
                <a:ext cx="12063683" cy="1077218"/>
              </a:xfrm>
              <a:prstGeom prst="rect">
                <a:avLst/>
              </a:prstGeom>
              <a:blipFill rotWithShape="1">
                <a:blip r:embed="rId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963888" y="3403571"/>
            <a:ext cx="196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22713" y="4005064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13" y="4005064"/>
                <a:ext cx="48885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4617" y="2372883"/>
                <a:ext cx="120636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3-misol. 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beshta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toping: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1)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</m:t>
                    </m:r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7" y="2372883"/>
                <a:ext cx="12063683" cy="1077218"/>
              </a:xfrm>
              <a:prstGeom prst="rect">
                <a:avLst/>
              </a:prstGeom>
              <a:blipFill rotWithShape="1">
                <a:blip r:embed="rId4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66963" y="4668172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63" y="4668172"/>
                <a:ext cx="48885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82846" y="5367070"/>
                <a:ext cx="48885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6" y="5367070"/>
                <a:ext cx="48885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473786" y="5955713"/>
                <a:ext cx="54483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𝟗𝟔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𝟏𝟗𝟐</m:t>
                      </m:r>
                    </m:oMath>
                  </m:oMathPara>
                </a14:m>
                <a:endParaRPr lang="ru-RU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86" y="5955713"/>
                <a:ext cx="544833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0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1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2571" y="1067007"/>
                <a:ext cx="11543473" cy="1365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733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</a:t>
                </a:r>
                <a:r>
                  <a:rPr lang="en-US" sz="3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beshta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toping:  6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 2</a:t>
                </a:r>
                <a:r>
                  <a:rPr lang="en-US" sz="3200" b="1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 … .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1" y="1067007"/>
                <a:ext cx="11543473" cy="1365695"/>
              </a:xfrm>
              <a:prstGeom prst="rect">
                <a:avLst/>
              </a:prstGeom>
              <a:blipFill rotWithShape="1">
                <a:blip r:embed="rId2"/>
                <a:stretch>
                  <a:fillRect l="-1690" t="-7143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50643" y="2444247"/>
            <a:ext cx="196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1883" y="3100440"/>
                <a:ext cx="2981778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" y="3100440"/>
                <a:ext cx="2981778" cy="595932"/>
              </a:xfrm>
              <a:prstGeom prst="rect">
                <a:avLst/>
              </a:prstGeom>
              <a:blipFill>
                <a:blip r:embed="rId3"/>
                <a:stretch>
                  <a:fillRect l="-1702" b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444643" y="2885681"/>
                <a:ext cx="56765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43" y="2885681"/>
                <a:ext cx="5676554" cy="1017523"/>
              </a:xfrm>
              <a:prstGeom prst="rect">
                <a:avLst/>
              </a:prstGeom>
              <a:blipFill>
                <a:blip r:embed="rId4"/>
                <a:stretch>
                  <a:fillRect l="-670"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1371" y="4293096"/>
                <a:ext cx="7306103" cy="1865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" y="4293096"/>
                <a:ext cx="7306103" cy="1865704"/>
              </a:xfrm>
              <a:prstGeom prst="rect">
                <a:avLst/>
              </a:prstGeom>
              <a:blipFill>
                <a:blip r:embed="rId5"/>
                <a:stretch>
                  <a:fillRect b="-4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52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7"/>
                <a:ext cx="12063683" cy="1999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5-misol.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Geometrik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progresssiyaning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toping:</a:t>
                </a:r>
                <a:endParaRPr lang="en-US" sz="3200" i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7"/>
                <a:ext cx="12063683" cy="1999202"/>
              </a:xfrm>
              <a:prstGeom prst="rect">
                <a:avLst/>
              </a:prstGeom>
              <a:blipFill rotWithShape="1">
                <a:blip r:embed="rId2"/>
                <a:stretch>
                  <a:fillRect t="-3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54826" y="4071043"/>
                <a:ext cx="3233449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6" y="4071043"/>
                <a:ext cx="3233449" cy="1125886"/>
              </a:xfrm>
              <a:prstGeom prst="rect">
                <a:avLst/>
              </a:prstGeom>
              <a:blipFill>
                <a:blip r:embed="rId3"/>
                <a:stretch>
                  <a:fillRect r="-1176" b="-1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29852" y="3768739"/>
                <a:ext cx="4522200" cy="1333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2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52" y="3768739"/>
                <a:ext cx="4522200" cy="1333250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22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5" y="962559"/>
            <a:ext cx="1209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95734" y="1975473"/>
                <a:ext cx="64940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002060"/>
                        </a:solidFill>
                        <a:latin typeface="Cambria Math"/>
                      </a:rPr>
                      <m:t>𝟏𝟓𝟑</m:t>
                    </m:r>
                  </m:oMath>
                </a14:m>
                <a:r>
                  <a:rPr lang="uz-Latn-UZ" sz="32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34" y="1975473"/>
                <a:ext cx="6494068" cy="584775"/>
              </a:xfrm>
              <a:prstGeom prst="rect">
                <a:avLst/>
              </a:prstGeom>
              <a:blipFill>
                <a:blip r:embed="rId2"/>
                <a:stretch>
                  <a:fillRect l="-585" t="-12766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3959" y="2606828"/>
                <a:ext cx="7632171" cy="100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67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067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067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0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67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67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30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67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067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067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067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067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67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3067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9" y="2606828"/>
                <a:ext cx="7632171" cy="100476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id="{564694B1-0919-7E44-B26C-E395FAE99428}"/>
                  </a:ext>
                </a:extLst>
              </p:cNvPr>
              <p:cNvSpPr/>
              <p:nvPr/>
            </p:nvSpPr>
            <p:spPr>
              <a:xfrm>
                <a:off x="95977" y="3706873"/>
                <a:ext cx="4748864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𝟏𝟓𝟑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+(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64694B1-0919-7E44-B26C-E395FAE99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7" y="3706873"/>
                <a:ext cx="4748864" cy="1027141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6AB6DECE-7AA1-C242-84D0-BD5E341D0629}"/>
                  </a:ext>
                </a:extLst>
              </p:cNvPr>
              <p:cNvSpPr/>
              <p:nvPr/>
            </p:nvSpPr>
            <p:spPr>
              <a:xfrm>
                <a:off x="95977" y="4836521"/>
                <a:ext cx="5280587" cy="118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𝟑𝟎𝟔</m:t>
                      </m:r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uz-Latn-UZ" sz="3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uz-Latn-UZ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B6DECE-7AA1-C242-84D0-BD5E341D0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7" y="4836521"/>
                <a:ext cx="5280587" cy="11891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="" xmlns:a16="http://schemas.microsoft.com/office/drawing/2014/main" id="{50BF41D5-F959-234D-9810-6570CE1D8FC7}"/>
                  </a:ext>
                </a:extLst>
              </p:cNvPr>
              <p:cNvSpPr/>
              <p:nvPr/>
            </p:nvSpPr>
            <p:spPr>
              <a:xfrm>
                <a:off x="4989620" y="4891520"/>
                <a:ext cx="7061515" cy="112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uz-Latn-UZ" sz="32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uz-Latn-UZ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i="1">
                              <a:latin typeface="Cambria Math"/>
                            </a:rPr>
                            <m:t>−1±</m:t>
                          </m:r>
                          <m:rad>
                            <m:radPr>
                              <m:degHide m:val="on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z-Latn-UZ" sz="3200" i="1">
                                  <a:latin typeface="Cambria Math"/>
                                </a:rPr>
                                <m:t>1+1224</m:t>
                              </m:r>
                            </m:e>
                          </m:rad>
                        </m:num>
                        <m:den>
                          <m:r>
                            <a:rPr lang="uz-Latn-UZ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i="1">
                              <a:latin typeface="Cambria Math"/>
                            </a:rPr>
                            <m:t>−1±35</m:t>
                          </m:r>
                        </m:num>
                        <m:den>
                          <m:r>
                            <a:rPr lang="uz-Latn-UZ" sz="3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0BF41D5-F959-234D-9810-6570CE1D8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20" y="4891520"/>
                <a:ext cx="7061515" cy="1121013"/>
              </a:xfrm>
              <a:prstGeom prst="rect">
                <a:avLst/>
              </a:prstGeom>
              <a:blipFill>
                <a:blip r:embed="rId6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="" xmlns:a16="http://schemas.microsoft.com/office/drawing/2014/main" id="{33D2B958-EDEE-3D4C-99B6-5AA903C2D107}"/>
                  </a:ext>
                </a:extLst>
              </p:cNvPr>
              <p:cNvSpPr/>
              <p:nvPr/>
            </p:nvSpPr>
            <p:spPr>
              <a:xfrm>
                <a:off x="5423926" y="6012227"/>
                <a:ext cx="39351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z-Latn-UZ" sz="32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uz-Latn-UZ" sz="3200" b="1" i="1">
                        <a:solidFill>
                          <a:srgbClr val="FF0000"/>
                        </a:solidFill>
                        <a:latin typeface="Cambria Math"/>
                      </a:rPr>
                      <m:t>𝟏𝟖</m:t>
                    </m:r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z-Latn-UZ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1" i="1">
                        <a:solidFill>
                          <a:srgbClr val="7030A0"/>
                        </a:solidFill>
                        <a:latin typeface="Cambria Math"/>
                      </a:rPr>
                      <m:t>𝟏𝟕</m:t>
                    </m:r>
                  </m:oMath>
                </a14:m>
                <a:r>
                  <a:rPr lang="uz-Latn-UZ" sz="3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D2B958-EDEE-3D4C-99B6-5AA903C2D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926" y="6012227"/>
                <a:ext cx="3935116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r="-310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5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40" y="1124744"/>
            <a:ext cx="11617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7-misol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98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gacha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natural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toping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7997" y="2241360"/>
            <a:ext cx="196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6714" y="2888993"/>
                <a:ext cx="117619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𝟗𝟖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dirty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3200" b="1" i="1" dirty="0">
                    <a:solidFill>
                      <a:srgbClr val="0070C0"/>
                    </a:solidFill>
                    <a:latin typeface="Cambria Math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4" y="2888993"/>
                <a:ext cx="11761948" cy="1077218"/>
              </a:xfrm>
              <a:prstGeom prst="rect">
                <a:avLst/>
              </a:prstGeom>
              <a:blipFill>
                <a:blip r:embed="rId2"/>
                <a:stretch>
                  <a:fillRect l="-108" b="-174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7382" y="4036009"/>
                <a:ext cx="480053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32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2" y="4036009"/>
                <a:ext cx="4800533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91120" y="5804105"/>
                <a:ext cx="398519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467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3467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𝟗𝟔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𝟒𝟖𝟎𝟎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0" y="5804105"/>
                <a:ext cx="3985195" cy="625877"/>
              </a:xfrm>
              <a:prstGeom prst="rect">
                <a:avLst/>
              </a:prstGeom>
              <a:blipFill rotWithShape="1">
                <a:blip r:embed="rId4"/>
                <a:stretch>
                  <a:fillRect l="-3823" t="-13592" b="-33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19937" y="4408093"/>
                <a:ext cx="4752519" cy="97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𝟗𝟖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𝟗𝟔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𝟒𝟖𝟎𝟎</m:t>
                      </m:r>
                    </m:oMath>
                  </m:oMathPara>
                </a14:m>
                <a:endParaRPr lang="ru-RU" sz="3067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7" y="4408093"/>
                <a:ext cx="4752519" cy="975523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6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161" y="1060177"/>
                <a:ext cx="1206368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8-misol. 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smtClean="0">
                    <a:latin typeface="Arial" pitchFamily="34" charset="0"/>
                    <a:cs typeface="Arial" pitchFamily="34" charset="0"/>
                  </a:rPr>
                  <a:t>12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latin typeface="Arial" pitchFamily="34" charset="0"/>
                    <a:cs typeface="Arial" pitchFamily="34" charset="0"/>
                  </a:rPr>
                  <a:t>yig‘indisini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toping</a:t>
                </a:r>
                <a:r>
                  <a:rPr lang="ru-RU" sz="3000" dirty="0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3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Arial" pitchFamily="34" charset="0"/>
                      </a:rPr>
                      <m:t>1) 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/>
                        <a:cs typeface="Arial" pitchFamily="34" charset="0"/>
                      </a:rPr>
                      <m:t>=−5,  </m:t>
                    </m:r>
                    <m:r>
                      <a:rPr lang="en-US" sz="3000" i="1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3000" i="1">
                        <a:latin typeface="Cambria Math"/>
                        <a:cs typeface="Arial" pitchFamily="34" charset="0"/>
                      </a:rPr>
                      <m:t>=0,5</m:t>
                    </m:r>
                  </m:oMath>
                </a14:m>
                <a:endParaRPr lang="ru-RU" sz="3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" y="1060177"/>
                <a:ext cx="120636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7784" b="-17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655840" y="2213367"/>
            <a:ext cx="196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1851" y="4720290"/>
            <a:ext cx="196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4162" y="5318060"/>
                <a:ext cx="4888500" cy="54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9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=10,  </m:t>
                    </m:r>
                    <m:sSub>
                      <m:sSubPr>
                        <m:ctrlPr>
                          <a:rPr lang="en-US" sz="29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933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en-US" sz="2933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=99, </m:t>
                    </m:r>
                  </m:oMath>
                </a14:m>
                <a:r>
                  <a:rPr lang="en-US" sz="2933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933" i="1" dirty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933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933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" y="5318060"/>
                <a:ext cx="4888500" cy="543675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776551" y="5338577"/>
                <a:ext cx="3940787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667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51" y="5338577"/>
                <a:ext cx="3940787" cy="502766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" y="3035247"/>
                <a:ext cx="12127840" cy="965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933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933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9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−10+11</m:t>
                          </m:r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∙0,5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933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∙12=</m:t>
                      </m:r>
                      <m:r>
                        <a:rPr lang="en-US" sz="2933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933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933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3035247"/>
                <a:ext cx="12127840" cy="96584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49137" y="4101075"/>
            <a:ext cx="120636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9-misol.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xonali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yig‘indisini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toping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469657" y="5343108"/>
                <a:ext cx="3745960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99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10+</m:t>
                      </m:r>
                      <m:d>
                        <m:dPr>
                          <m:ctrlPr>
                            <a:rPr lang="ru-RU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57" y="5343108"/>
                <a:ext cx="3745960" cy="502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07436" y="6076409"/>
                <a:ext cx="1344149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/>
                        </a:rPr>
                        <m:t>=90</m:t>
                      </m:r>
                    </m:oMath>
                  </m:oMathPara>
                </a14:m>
                <a:endParaRPr lang="ru-RU" sz="2933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36" y="6076409"/>
                <a:ext cx="1344149" cy="502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53697" y="5941928"/>
                <a:ext cx="4127220" cy="771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0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𝟗𝟎</m:t>
                        </m:r>
                      </m:sub>
                    </m:sSub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0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𝟗𝟗</m:t>
                        </m:r>
                      </m:num>
                      <m:den>
                        <m:r>
                          <a:rPr lang="en-US" sz="30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𝟗𝟎</m:t>
                    </m:r>
                    <m:r>
                      <a:rPr lang="en-US" sz="3067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067" b="1" dirty="0">
                    <a:solidFill>
                      <a:srgbClr val="FF0000"/>
                    </a:solidFill>
                  </a:rPr>
                  <a:t>4905</a:t>
                </a:r>
                <a:endParaRPr lang="ru-RU" sz="3067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97" y="5941928"/>
                <a:ext cx="4127220" cy="771558"/>
              </a:xfrm>
              <a:prstGeom prst="rect">
                <a:avLst/>
              </a:prstGeom>
              <a:blipFill>
                <a:blip r:embed="rId8"/>
                <a:stretch>
                  <a:fillRect l="-1227" r="-2454" b="-131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22200" y="90634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8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5" grpId="0"/>
      <p:bldP spid="21" grpId="0"/>
      <p:bldP spid="26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73" y="3813043"/>
            <a:ext cx="4801657" cy="26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260648"/>
            <a:ext cx="113052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56"/>
            <a:r>
              <a:rPr lang="en-US" sz="4800" b="1" kern="0" dirty="0" err="1"/>
              <a:t>Mustaqil</a:t>
            </a:r>
            <a:r>
              <a:rPr lang="en-US" sz="4800" b="1" kern="0" dirty="0"/>
              <a:t> </a:t>
            </a:r>
            <a:r>
              <a:rPr lang="en-US" sz="4800" b="1" kern="0" dirty="0" err="1"/>
              <a:t>bajarish</a:t>
            </a:r>
            <a:r>
              <a:rPr lang="en-US" sz="4800" b="1" kern="0" dirty="0"/>
              <a:t> </a:t>
            </a:r>
            <a:r>
              <a:rPr lang="en-US" sz="4800" b="1" kern="0" dirty="0" err="1"/>
              <a:t>uchun</a:t>
            </a:r>
            <a:r>
              <a:rPr lang="en-US" sz="4800" b="1" kern="0" dirty="0"/>
              <a:t> </a:t>
            </a:r>
            <a:r>
              <a:rPr lang="en-US" sz="4800" b="1" kern="0" dirty="0" err="1"/>
              <a:t>topshiriqlar</a:t>
            </a:r>
            <a:endParaRPr lang="ru-RU" sz="4800" b="1" kern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1508788"/>
            <a:ext cx="11089232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5400" b="1" dirty="0" err="1" smtClean="0">
                <a:latin typeface="Arial" pitchFamily="34" charset="0"/>
                <a:cs typeface="Arial" panose="020B0604020202020204" pitchFamily="34" charset="0"/>
              </a:rPr>
              <a:t>Darslikning</a:t>
            </a:r>
            <a:r>
              <a:rPr lang="en-US" sz="5400" b="1" dirty="0" smtClean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179-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444-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mashq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598</Words>
  <Application>Microsoft Office PowerPoint</Application>
  <PresentationFormat>Широкоэкранный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Teacher</cp:lastModifiedBy>
  <cp:revision>214</cp:revision>
  <dcterms:created xsi:type="dcterms:W3CDTF">2021-01-11T18:24:28Z</dcterms:created>
  <dcterms:modified xsi:type="dcterms:W3CDTF">2021-03-02T12:36:54Z</dcterms:modified>
</cp:coreProperties>
</file>