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1693" r:id="rId2"/>
    <p:sldId id="1690" r:id="rId3"/>
    <p:sldId id="1691" r:id="rId4"/>
    <p:sldId id="1692" r:id="rId5"/>
    <p:sldId id="1694" r:id="rId6"/>
    <p:sldId id="1695" r:id="rId7"/>
    <p:sldId id="1696" r:id="rId8"/>
    <p:sldId id="1697" r:id="rId9"/>
    <p:sldId id="1698" r:id="rId10"/>
    <p:sldId id="1699" r:id="rId11"/>
    <p:sldId id="1700" r:id="rId12"/>
    <p:sldId id="1701" r:id="rId13"/>
    <p:sldId id="1702" r:id="rId14"/>
    <p:sldId id="1703" r:id="rId15"/>
    <p:sldId id="1704" r:id="rId16"/>
    <p:sldId id="1705" r:id="rId17"/>
    <p:sldId id="1706" r:id="rId18"/>
    <p:sldId id="1707" r:id="rId19"/>
    <p:sldId id="1708" r:id="rId20"/>
    <p:sldId id="1709" r:id="rId21"/>
  </p:sldIdLst>
  <p:sldSz cx="9144000" cy="5143500" type="screen16x9"/>
  <p:notesSz cx="5765800" cy="3244850"/>
  <p:custDataLst>
    <p:tags r:id="rId23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022">
          <p15:clr>
            <a:srgbClr val="A4A3A4"/>
          </p15:clr>
        </p15:guide>
        <p15:guide id="2" pos="18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00" autoAdjust="0"/>
    <p:restoredTop sz="92895" autoAdjust="0"/>
  </p:normalViewPr>
  <p:slideViewPr>
    <p:cSldViewPr>
      <p:cViewPr varScale="1">
        <p:scale>
          <a:sx n="149" d="100"/>
          <a:sy n="149" d="100"/>
        </p:scale>
        <p:origin x="606" y="120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8" d="100"/>
          <a:sy n="158" d="100"/>
        </p:scale>
        <p:origin x="-1176" y="-90"/>
      </p:cViewPr>
      <p:guideLst>
        <p:guide orient="horz" pos="1022"/>
        <p:guide pos="18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79.png"/><Relationship Id="rId12" Type="http://schemas.openxmlformats.org/officeDocument/2006/relationships/image" Target="../media/image3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82.png"/><Relationship Id="rId5" Type="http://schemas.openxmlformats.org/officeDocument/2006/relationships/image" Target="../media/image300.png"/><Relationship Id="rId10" Type="http://schemas.openxmlformats.org/officeDocument/2006/relationships/image" Target="../media/image350.png"/><Relationship Id="rId4" Type="http://schemas.openxmlformats.org/officeDocument/2006/relationships/image" Target="../media/image290.png"/><Relationship Id="rId9" Type="http://schemas.openxmlformats.org/officeDocument/2006/relationships/image" Target="../media/image81.png"/><Relationship Id="rId14" Type="http://schemas.openxmlformats.org/officeDocument/2006/relationships/image" Target="../media/image3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60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7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3" Type="http://schemas.openxmlformats.org/officeDocument/2006/relationships/image" Target="../media/image9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0.png"/><Relationship Id="rId5" Type="http://schemas.openxmlformats.org/officeDocument/2006/relationships/image" Target="../media/image780.png"/><Relationship Id="rId10" Type="http://schemas.openxmlformats.org/officeDocument/2006/relationships/image" Target="../media/image830.png"/><Relationship Id="rId4" Type="http://schemas.openxmlformats.org/officeDocument/2006/relationships/image" Target="../media/image770.png"/><Relationship Id="rId9" Type="http://schemas.openxmlformats.org/officeDocument/2006/relationships/image" Target="../media/image8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9.png"/><Relationship Id="rId7" Type="http://schemas.openxmlformats.org/officeDocument/2006/relationships/image" Target="../media/image1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80.png"/><Relationship Id="rId16" Type="http://schemas.openxmlformats.org/officeDocument/2006/relationships/image" Target="../media/image39.png"/><Relationship Id="rId20" Type="http://schemas.openxmlformats.org/officeDocument/2006/relationships/image" Target="../media/image2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11" Type="http://schemas.openxmlformats.org/officeDocument/2006/relationships/image" Target="../media/image34.png"/><Relationship Id="rId5" Type="http://schemas.openxmlformats.org/officeDocument/2006/relationships/image" Target="../media/image110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94.png"/><Relationship Id="rId7" Type="http://schemas.openxmlformats.org/officeDocument/2006/relationships/image" Target="../media/image5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62.png"/><Relationship Id="rId4" Type="http://schemas.openxmlformats.org/officeDocument/2006/relationships/image" Target="../media/image95.png"/><Relationship Id="rId9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6142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63819" y="2188709"/>
            <a:ext cx="5976664" cy="1838241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 algn="ctr">
              <a:spcAft>
                <a:spcPts val="1200"/>
              </a:spcAft>
            </a:pPr>
            <a:r>
              <a:rPr lang="en-US" sz="5400" dirty="0" err="1" smtClean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lang="en-US" sz="5400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</a:p>
          <a:p>
            <a:pPr marL="20131" algn="ctr"/>
            <a:r>
              <a:rPr lang="en-US" sz="5400" b="1" dirty="0" err="1" smtClean="0">
                <a:solidFill>
                  <a:srgbClr val="002060"/>
                </a:solidFill>
                <a:latin typeface="Arial"/>
                <a:cs typeface="Arial"/>
              </a:rPr>
              <a:t>Misollar</a:t>
            </a:r>
            <a:r>
              <a:rPr lang="en-US" sz="5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Arial"/>
                <a:cs typeface="Arial"/>
              </a:rPr>
              <a:t>yechish</a:t>
            </a:r>
            <a:endParaRPr lang="en-US" sz="5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5247" y="2067694"/>
            <a:ext cx="411047" cy="104013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876257" y="361576"/>
            <a:ext cx="1536477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876257" y="361576"/>
            <a:ext cx="153647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989514" y="485239"/>
            <a:ext cx="136815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28" y="1923678"/>
            <a:ext cx="2385510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5247" y="3219822"/>
            <a:ext cx="411047" cy="104013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357940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3" name="object 4"/>
          <p:cNvSpPr txBox="1">
            <a:spLocks/>
          </p:cNvSpPr>
          <p:nvPr/>
        </p:nvSpPr>
        <p:spPr>
          <a:xfrm>
            <a:off x="-1147" y="99234"/>
            <a:ext cx="9144000" cy="54304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79513" y="843558"/>
                <a:ext cx="871296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55600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7-misol. 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Sonli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ketma-ketlik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rekkurent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formula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shartlar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yordamida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berilgan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400" dirty="0" smtClean="0">
                  <a:latin typeface="Arial" pitchFamily="34" charset="0"/>
                  <a:cs typeface="Arial" pitchFamily="34" charset="0"/>
                </a:endParaRPr>
              </a:p>
              <a:p>
                <a:pPr indent="355600"/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Bu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ketma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ketlikning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oltinchi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hadini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toping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3" y="843558"/>
                <a:ext cx="8712968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1049" t="-3553" b="-1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3779912" y="2035273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79512" y="2525019"/>
                <a:ext cx="38066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525019"/>
                <a:ext cx="3806683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75953" y="3128916"/>
                <a:ext cx="38066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sz="24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24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53" y="3128916"/>
                <a:ext cx="3806683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49131" y="3754495"/>
                <a:ext cx="39910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𝟓</m:t>
                          </m:r>
                        </m:sub>
                      </m:sSub>
                      <m:r>
                        <a:rPr lang="en-US" sz="2400" b="1" i="0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sz="2400" b="1" i="0" smtClean="0">
                          <a:solidFill>
                            <a:srgbClr val="00B0F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2400" b="1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2400" b="1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400" b="1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𝟏𝟏</m:t>
                      </m:r>
                      <m:r>
                        <a:rPr lang="en-US" sz="2400" b="1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31" y="3754495"/>
                <a:ext cx="3991029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716016" y="4231878"/>
                <a:ext cx="2695097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Javob: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=18</m:t>
                    </m:r>
                  </m:oMath>
                </a14:m>
                <a:endParaRPr lang="ru-RU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231878"/>
                <a:ext cx="2695097" cy="538609"/>
              </a:xfrm>
              <a:prstGeom prst="rect">
                <a:avLst/>
              </a:prstGeom>
              <a:blipFill rotWithShape="1">
                <a:blip r:embed="rId6"/>
                <a:stretch>
                  <a:fillRect l="-4977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49131" y="4308822"/>
                <a:ext cx="41753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</m:sSub>
                      <m:r>
                        <a:rPr lang="en-US" sz="24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𝟓</m:t>
                          </m:r>
                        </m:sub>
                      </m:sSub>
                      <m:r>
                        <a:rPr lang="en-US" sz="24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𝟏𝟏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𝟏𝟖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31" y="4308822"/>
                <a:ext cx="4175374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496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7" grpId="0"/>
      <p:bldP spid="8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566" y="3128550"/>
            <a:ext cx="302433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73536"/>
            <a:ext cx="883560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600" b="1" kern="0" dirty="0" err="1"/>
              <a:t>Mustaqil</a:t>
            </a:r>
            <a:r>
              <a:rPr lang="en-US" sz="3600" b="1" kern="0" dirty="0"/>
              <a:t> </a:t>
            </a:r>
            <a:r>
              <a:rPr lang="en-US" sz="3600" b="1" kern="0" dirty="0" err="1" smtClean="0"/>
              <a:t>bajarish</a:t>
            </a:r>
            <a:r>
              <a:rPr lang="en-US" sz="3600" b="1" kern="0" dirty="0" smtClean="0"/>
              <a:t> </a:t>
            </a:r>
            <a:r>
              <a:rPr lang="en-US" sz="3600" b="1" kern="0" dirty="0" err="1"/>
              <a:t>uchun</a:t>
            </a:r>
            <a:r>
              <a:rPr lang="en-US" sz="3600" b="1" kern="0" dirty="0"/>
              <a:t> </a:t>
            </a:r>
            <a:r>
              <a:rPr lang="en-US" sz="3600" b="1" kern="0" dirty="0" err="1"/>
              <a:t>topshiriqlar</a:t>
            </a:r>
            <a:endParaRPr lang="ru-RU" sz="3600" b="1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9108" y="987574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170-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sahifasidagi 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405-406-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mashqlarning 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tartibdagi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misollarini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74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71600" y="2319476"/>
            <a:ext cx="5328592" cy="149968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22143" rIns="0" bIns="0" rtlCol="0">
            <a:spAutoFit/>
          </a:bodyPr>
          <a:lstStyle/>
          <a:p>
            <a:pPr marL="29189" algn="ctr"/>
            <a:r>
              <a:rPr sz="4800" b="1" dirty="0" err="1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lang="en-US" sz="4800" b="1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48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0131" algn="ctr"/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4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26048" y="1792347"/>
            <a:ext cx="439012" cy="1229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444209" y="361576"/>
            <a:ext cx="1824510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444208" y="361576"/>
            <a:ext cx="1824511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588224" y="485239"/>
            <a:ext cx="172819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792347"/>
            <a:ext cx="2632613" cy="2588629"/>
          </a:xfrm>
          <a:prstGeom prst="roundRect">
            <a:avLst>
              <a:gd name="adj" fmla="val 555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26048" y="3150990"/>
            <a:ext cx="439012" cy="1229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144690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4558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838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52595" y="686286"/>
                <a:ext cx="8838803" cy="11110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183-mashq. 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Tengsizlikni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yeching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𝟖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) 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∙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&lt;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𝟔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𝟖</m:t>
                    </m:r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</a:rPr>
                  <a:t>;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𝟏𝟐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 </m:t>
                        </m:r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sSup>
                          <m:sSupPr>
                            <m:ctrlPr>
                              <a:rPr lang="ru-RU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ru-RU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𝟏𝟓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95" y="686286"/>
                <a:ext cx="8838803" cy="1111010"/>
              </a:xfrm>
              <a:prstGeom prst="rect">
                <a:avLst/>
              </a:prstGeom>
              <a:blipFill rotWithShape="1">
                <a:blip r:embed="rId2"/>
                <a:stretch>
                  <a:fillRect t="-3846" b="-43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251520" y="1851670"/>
                <a:ext cx="4181230" cy="2589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∙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𝟔𝟖</m:t>
                      </m:r>
                    </m:oMath>
                  </m:oMathPara>
                </a14:m>
                <a:endParaRPr lang="en-US" sz="2000" b="1" i="1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 algn="ctr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∙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𝟔𝟖</m:t>
                      </m:r>
                    </m:oMath>
                  </m:oMathPara>
                </a14:m>
                <a:endParaRPr lang="en-US" sz="2000" b="1" i="1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 algn="ctr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∙</m:t>
                      </m:r>
                      <m:d>
                        <m:d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𝟏𝟐𝟓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𝟐𝟓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𝟏𝟎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𝟔𝟖</m:t>
                      </m:r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∙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𝟑𝟒𝟎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𝟔𝟖</m:t>
                      </m:r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</a:endParaRPr>
              </a:p>
              <a:p>
                <a:pPr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sSup>
                      <m:sSup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02060"/>
                    </a:solidFill>
                  </a:rPr>
                  <a:t>    </a:t>
                </a:r>
                <a:endParaRPr lang="ru-RU" sz="2000" b="1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&lt;−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851670"/>
                <a:ext cx="4181230" cy="25891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992884" y="1545754"/>
                <a:ext cx="3987350" cy="3028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sSup>
                            <m:sSupPr>
                              <m:ctrlPr>
                                <a:rPr lang="ru-RU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&lt;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ru-RU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𝟏𝟓</m:t>
                          </m:r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000" b="1" i="1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800" b="1" i="1">
                          <a:solidFill>
                            <a:srgbClr val="00B05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&lt;</m:t>
                      </m:r>
                      <m:sSup>
                        <m:sSupPr>
                          <m:ctrlPr>
                            <a:rPr lang="ru-RU" sz="1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1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1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𝟏𝟓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000" b="1" dirty="0">
                  <a:solidFill>
                    <a:srgbClr val="00B05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𝟑𝟎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000" b="1" dirty="0">
                  <a:solidFill>
                    <a:srgbClr val="00B05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𝟑𝟎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000" b="1" i="1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𝟑𝟎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000" b="1" i="1" dirty="0">
                  <a:solidFill>
                    <a:srgbClr val="00B05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𝟑𝟒</m:t>
                              </m:r>
                            </m:e>
                          </m:rad>
                        </m:e>
                      </m:d>
                      <m:d>
                        <m:d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𝟑𝟒</m:t>
                              </m:r>
                            </m:e>
                          </m:rad>
                        </m:e>
                      </m:d>
                      <m:r>
                        <a:rPr lang="en-US" sz="20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0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884" y="1545754"/>
                <a:ext cx="3987350" cy="30280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39952" y="4564785"/>
                <a:ext cx="4937314" cy="424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𝑱𝒂𝒗𝒐𝒃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𝝐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−∞;−</m:t>
                          </m:r>
                          <m:r>
                            <a:rPr lang="en-US" sz="1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1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1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𝟑𝟒</m:t>
                              </m:r>
                            </m:e>
                          </m:rad>
                        </m:e>
                      </m:d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∪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1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𝟑𝟒</m:t>
                              </m:r>
                            </m:e>
                          </m:rad>
                          <m:r>
                            <a:rPr lang="en-US" sz="1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;+</m:t>
                          </m:r>
                          <m:r>
                            <a:rPr lang="en-US" sz="1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18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564785"/>
                <a:ext cx="4937314" cy="424219"/>
              </a:xfrm>
              <a:prstGeom prst="rect">
                <a:avLst/>
              </a:prstGeom>
              <a:blipFill rotWithShape="1">
                <a:blip r:embed="rId5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88189" y="4440840"/>
                <a:ext cx="22181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𝑱𝒂𝒗𝒐𝒃</m:t>
                      </m:r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𝝐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−∞;−</m:t>
                          </m:r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18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189" y="4440840"/>
                <a:ext cx="2218108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19443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uiExpand="1" build="p"/>
      <p:bldP spid="11" grpId="0" uiExpand="1" build="p"/>
      <p:bldP spid="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92794" y="781901"/>
                <a:ext cx="8982744" cy="954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1-misol.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Funksiyaning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o‘suvchi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yoki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kamayuvchi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ekanligini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aniqlang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ru-RU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ru-RU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endParaRPr lang="ru-RU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4" y="781901"/>
                <a:ext cx="8982744" cy="954044"/>
              </a:xfrm>
              <a:prstGeom prst="rect">
                <a:avLst/>
              </a:prstGeom>
              <a:blipFill rotWithShape="1">
                <a:blip r:embed="rId2"/>
                <a:stretch>
                  <a:fillRect t="-4459" b="-89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92794" y="2190272"/>
                <a:ext cx="8864190" cy="431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Demak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𝟒𝟏</m:t>
                    </m:r>
                  </m:oMath>
                </a14:m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    </m:t>
                    </m:r>
                    <m:r>
                      <a:rPr lang="ru-RU" sz="2200" b="1" i="1" smtClean="0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𝟒𝟏</m:t>
                        </m:r>
                      </m:e>
                      <m:sup>
                        <m:r>
                          <a:rPr lang="ru-RU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/>
                      </a:rPr>
                      <m:t> −</m:t>
                    </m:r>
                  </m:oMath>
                </a14:m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o‘suvchi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4" y="2190272"/>
                <a:ext cx="8864190" cy="431528"/>
              </a:xfrm>
              <a:prstGeom prst="rect">
                <a:avLst/>
              </a:prstGeom>
              <a:blipFill rotWithShape="1">
                <a:blip r:embed="rId3"/>
                <a:stretch>
                  <a:fillRect t="-7042" b="-28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251520" y="1563638"/>
                <a:ext cx="2964693" cy="436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rad>
                      <m:r>
                        <a:rPr lang="en-US" sz="18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𝟒𝟏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563638"/>
                <a:ext cx="2964693" cy="4364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" name="object 4"/>
          <p:cNvSpPr txBox="1">
            <a:spLocks/>
          </p:cNvSpPr>
          <p:nvPr/>
        </p:nvSpPr>
        <p:spPr>
          <a:xfrm>
            <a:off x="-1147" y="99234"/>
            <a:ext cx="9144000" cy="54304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94" b="19185"/>
          <a:stretch/>
        </p:blipFill>
        <p:spPr bwMode="auto">
          <a:xfrm>
            <a:off x="1415814" y="2738912"/>
            <a:ext cx="6336704" cy="208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4043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-25172" y="-20538"/>
            <a:ext cx="9169171" cy="64807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04160" y="632971"/>
                <a:ext cx="8962487" cy="869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300"/>
                  </a:spcAft>
                </a:pPr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2-misol.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Tengsizlikni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yeching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: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1)</m:t>
                    </m:r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𝟗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</a:rPr>
                      <m:t>𝟔</m:t>
                    </m:r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</a:rPr>
                      <m:t>≤</m:t>
                    </m:r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</a:rPr>
                      <m:t>𝟖𝟒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en-US" sz="2400" b="0" dirty="0" smtClean="0">
                    <a:solidFill>
                      <a:srgbClr val="00206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US" sz="2400" b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𝟐𝟓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𝟑𝟎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&gt;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𝟎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0" y="632971"/>
                <a:ext cx="8962487" cy="869469"/>
              </a:xfrm>
              <a:prstGeom prst="rect">
                <a:avLst/>
              </a:prstGeom>
              <a:blipFill rotWithShape="1">
                <a:blip r:embed="rId2"/>
                <a:stretch>
                  <a:fillRect t="-4930" b="-91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52915" y="1338611"/>
                <a:ext cx="3545304" cy="3679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20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200" b="1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ru-RU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𝟗</m:t>
                          </m:r>
                        </m:e>
                        <m:sup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ru-RU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𝟔</m:t>
                      </m:r>
                      <m:r>
                        <a:rPr lang="ru-RU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≤</m:t>
                      </m:r>
                      <m:r>
                        <a:rPr lang="ru-RU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𝟖𝟒</m:t>
                      </m:r>
                    </m:oMath>
                  </m:oMathPara>
                </a14:m>
                <a:endParaRPr lang="ru-RU" sz="2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ru-RU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ru-RU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ru-RU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𝟗𝟎</m:t>
                      </m:r>
                      <m:r>
                        <a:rPr lang="ru-RU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≤</m:t>
                      </m:r>
                      <m:r>
                        <a:rPr lang="ru-RU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ru-RU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ru-RU" sz="2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𝟗𝟎</m:t>
                      </m:r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𝟗</m:t>
                    </m:r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         </m:t>
                    </m:r>
                    <m:sSub>
                      <m:sSubPr>
                        <m:ctrlPr>
                          <a:rPr lang="ru-RU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=−</m:t>
                    </m:r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𝟏𝟎</m:t>
                    </m:r>
                  </m:oMath>
                </a14:m>
                <a:r>
                  <a:rPr lang="ru-RU" sz="2200" b="1" dirty="0">
                    <a:solidFill>
                      <a:srgbClr val="7030A0"/>
                    </a:solidFill>
                  </a:rPr>
                  <a:t> </a:t>
                </a:r>
                <a:endParaRPr lang="en-US" sz="2200" b="1" dirty="0" smtClean="0">
                  <a:solidFill>
                    <a:srgbClr val="7030A0"/>
                  </a:solidFill>
                </a:endParaRPr>
              </a:p>
              <a:p>
                <a:pPr algn="ctr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𝟗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     </m:t>
                      </m:r>
                      <m:sSup>
                        <m:sSupPr>
                          <m:ctrlPr>
                            <a:rPr lang="ru-RU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≥−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2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15" y="1338611"/>
                <a:ext cx="3545304" cy="367972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555776" y="4618226"/>
                <a:ext cx="22411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solidFill>
                      <a:srgbClr val="FF0000"/>
                    </a:solidFill>
                  </a:rPr>
                  <a:t>Javob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:</a:t>
                </a:r>
                <a:r>
                  <a:rPr lang="en-US" sz="2000" b="1" i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∈(−∞;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618226"/>
                <a:ext cx="2241191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2717" t="-7692" r="-815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5508104" y="1500066"/>
                <a:ext cx="3309612" cy="3616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00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000" b="1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𝟐𝟓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𝟑𝟎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000" b="1" i="1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ru-RU" sz="1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ru-RU" sz="1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sz="1800" b="1" i="1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1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ru-RU" sz="1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sz="1800" b="1" i="1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𝟑</m:t>
                      </m:r>
                      <m:r>
                        <a:rPr lang="ru-RU" sz="1800" b="1" i="1">
                          <a:solidFill>
                            <a:srgbClr val="7030A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&gt;</m:t>
                      </m:r>
                      <m:r>
                        <a:rPr lang="ru-RU" sz="1800" b="1" i="1">
                          <a:solidFill>
                            <a:srgbClr val="7030A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18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ru-RU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18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1800" b="1" i="1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1800" b="1" i="1">
                          <a:solidFill>
                            <a:srgbClr val="7030A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1800" b="1" i="1">
                          <a:solidFill>
                            <a:srgbClr val="7030A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18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7030A0"/>
                        </a:solidFill>
                        <a:latin typeface="Cambria Math"/>
                      </a:rPr>
                      <m:t>𝟓</m:t>
                    </m:r>
                    <m:r>
                      <a:rPr lang="en-US" sz="1800" b="1" i="1">
                        <a:solidFill>
                          <a:srgbClr val="7030A0"/>
                        </a:solidFill>
                        <a:latin typeface="Cambria Math"/>
                      </a:rPr>
                      <m:t>         </m:t>
                    </m:r>
                    <m:sSub>
                      <m:sSubPr>
                        <m:ctrlPr>
                          <a:rPr lang="ru-RU" sz="1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1800" b="1" i="1">
                        <a:solidFill>
                          <a:srgbClr val="7030A0"/>
                        </a:solidFill>
                        <a:latin typeface="Cambria Math"/>
                      </a:rPr>
                      <m:t>=−</m:t>
                    </m:r>
                  </m:oMath>
                </a14:m>
                <a:r>
                  <a:rPr lang="en-US" sz="1800" b="1" dirty="0" smtClean="0">
                    <a:solidFill>
                      <a:srgbClr val="7030A0"/>
                    </a:solidFill>
                  </a:rPr>
                  <a:t>6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ru-RU" sz="1800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1800" b="1" i="1" smtClean="0">
                        <a:solidFill>
                          <a:srgbClr val="7030A0"/>
                        </a:solidFill>
                        <a:latin typeface="Cambria Math"/>
                      </a:rPr>
                      <m:t>&gt;</m:t>
                    </m:r>
                    <m:r>
                      <a:rPr lang="en-US" sz="1800" b="1" i="1" smtClean="0">
                        <a:solidFill>
                          <a:srgbClr val="7030A0"/>
                        </a:solidFill>
                        <a:latin typeface="Cambria Math"/>
                      </a:rPr>
                      <m:t>𝟓</m:t>
                    </m:r>
                    <m:r>
                      <a:rPr lang="en-US" sz="1800" b="1" i="1">
                        <a:solidFill>
                          <a:srgbClr val="7030A0"/>
                        </a:solidFill>
                        <a:latin typeface="Cambria Math"/>
                      </a:rPr>
                      <m:t>      </m:t>
                    </m:r>
                    <m:sSup>
                      <m:sSupPr>
                        <m:ctrlPr>
                          <a:rPr lang="ru-RU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1800" b="1" i="1" smtClean="0">
                        <a:solidFill>
                          <a:srgbClr val="C00000"/>
                        </a:solidFill>
                        <a:latin typeface="Cambria Math"/>
                      </a:rPr>
                      <m:t>&lt;</m:t>
                    </m:r>
                    <m:r>
                      <a:rPr lang="en-US" sz="1800" b="1" i="1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r>
                      <a:rPr lang="en-US" sz="1800" b="1" i="1" smtClean="0">
                        <a:solidFill>
                          <a:srgbClr val="C00000"/>
                        </a:solidFill>
                        <a:latin typeface="Cambria Math"/>
                      </a:rPr>
                      <m:t>𝟔</m:t>
                    </m:r>
                  </m:oMath>
                </a14:m>
                <a:endParaRPr lang="en-US" sz="1800" b="1" i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&gt;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sz="18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rgbClr val="7030A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1800" b="1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18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ru-RU" sz="2000" b="1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500066"/>
                <a:ext cx="3309612" cy="36166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6441124" y="4618226"/>
                <a:ext cx="23156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1" i="1" dirty="0" smtClean="0">
                          <a:solidFill>
                            <a:srgbClr val="FF0000"/>
                          </a:solidFill>
                        </a:rPr>
                        <m:t>Javob</m:t>
                      </m:r>
                      <m:r>
                        <m:rPr>
                          <m:nor/>
                        </m:rPr>
                        <a:rPr lang="en-US" sz="2000" b="1" i="1" dirty="0" smtClean="0">
                          <a:solidFill>
                            <a:srgbClr val="FF0000"/>
                          </a:solidFill>
                        </a:rPr>
                        <m:t>: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∈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;+∞</m:t>
                          </m:r>
                        </m:e>
                      </m:d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124" y="4618226"/>
                <a:ext cx="2315634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41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17" grpId="0" build="p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60938" y="884661"/>
            <a:ext cx="467461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3-misol. 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Tengsizlikni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600" i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0" y="-20538"/>
            <a:ext cx="9144000" cy="83508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4"/>
          <p:cNvSpPr txBox="1">
            <a:spLocks/>
          </p:cNvSpPr>
          <p:nvPr/>
        </p:nvSpPr>
        <p:spPr>
          <a:xfrm>
            <a:off x="35496" y="137569"/>
            <a:ext cx="8640116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2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32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32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27220" y="1440814"/>
                <a:ext cx="1970539" cy="855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𝟏𝟓</m:t>
                              </m:r>
                              <m:r>
                                <a:rPr lang="en-US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</m:rad>
                        </m:den>
                      </m:f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20" y="1440814"/>
                <a:ext cx="1970539" cy="8552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43784" y="2844551"/>
                <a:ext cx="3049617" cy="477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15−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rad>
                      <m:r>
                        <a:rPr lang="en-US" sz="2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&gt;0 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84" y="2844551"/>
                <a:ext cx="3049617" cy="4776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3193401" y="2139702"/>
            <a:ext cx="1802738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23141" y="3322246"/>
                <a:ext cx="167789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=15−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41" y="3322246"/>
                <a:ext cx="1677895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79512" y="3760162"/>
                <a:ext cx="2490169" cy="1056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3−(15−</m:t>
                                  </m:r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m:rPr>
                                      <m:nor/>
                                    </m:rPr>
                                    <a:rPr lang="en-US" sz="2200" dirty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&lt;1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&gt;0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60162"/>
                <a:ext cx="2490169" cy="10567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072259" y="2834722"/>
                <a:ext cx="2274533" cy="7115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b="1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2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22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𝒕</m:t>
                              </m:r>
                              <m:r>
                                <a:rPr lang="en-U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𝟏𝟐</m:t>
                              </m:r>
                              <m:r>
                                <a:rPr lang="en-U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&lt;</m:t>
                              </m:r>
                              <m:r>
                                <a:rPr lang="en-U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𝒕</m:t>
                              </m:r>
                              <m:r>
                                <a:rPr lang="en-U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&gt;</m:t>
                              </m:r>
                              <m:r>
                                <a:rPr lang="en-U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259" y="2834722"/>
                <a:ext cx="2274533" cy="7115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072155" y="3730667"/>
                <a:ext cx="2566793" cy="696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sz="2200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  <m:r>
                                    <a:rPr lang="en-US" sz="2200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−4</m:t>
                                  </m:r>
                                </m:e>
                              </m:d>
                              <m:r>
                                <a:rPr lang="en-US" sz="2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+3)&lt;0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&gt;0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155" y="3730667"/>
                <a:ext cx="2566793" cy="69602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463680" y="4601482"/>
                <a:ext cx="145507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2200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en-US" sz="2200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𝒕</m:t>
                      </m:r>
                      <m:r>
                        <a:rPr lang="en-US" sz="2200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en-US" sz="2200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en-US" sz="22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680" y="4601482"/>
                <a:ext cx="1455078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6084168" y="2804340"/>
                <a:ext cx="189026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2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ni</m:t>
                    </m:r>
                    <m:r>
                      <a:rPr lang="en-US" sz="22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topamiz</m:t>
                    </m:r>
                    <m:r>
                      <a:rPr lang="en-US" sz="22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200" dirty="0"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804340"/>
                <a:ext cx="1890261" cy="430887"/>
              </a:xfrm>
              <a:prstGeom prst="rect">
                <a:avLst/>
              </a:prstGeom>
              <a:blipFill rotWithShape="1">
                <a:blip r:embed="rId10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5841149" y="3216599"/>
                <a:ext cx="2480744" cy="477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22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rad>
                        <m:radPr>
                          <m:degHide m:val="on"/>
                          <m:ctrlP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𝟏𝟓</m:t>
                          </m:r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rad>
                      <m:r>
                        <a:rPr lang="en-US" sz="22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en-US" sz="22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22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</m:oMath>
                  </m:oMathPara>
                </a14:m>
                <a:endParaRPr lang="en-US" sz="2200" b="1" dirty="0">
                  <a:solidFill>
                    <a:srgbClr val="00206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149" y="3216599"/>
                <a:ext cx="2480744" cy="47769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925196" y="3715879"/>
                <a:ext cx="231839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&lt;15−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&lt;16 </m:t>
                      </m:r>
                    </m:oMath>
                  </m:oMathPara>
                </a14:m>
                <a:endParaRPr lang="en-US" sz="220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196" y="3715879"/>
                <a:ext cx="2318392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5993310" y="4146766"/>
                <a:ext cx="200170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𝟏𝟓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</m:oMath>
                  </m:oMathPara>
                </a14:m>
                <a:endParaRPr lang="en-US" sz="2200" b="1" dirty="0">
                  <a:solidFill>
                    <a:srgbClr val="FF000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310" y="4146766"/>
                <a:ext cx="2001702" cy="43088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5653744" y="4611656"/>
                <a:ext cx="273998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2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∈(−</m:t>
                    </m:r>
                    <m:r>
                      <a:rPr lang="en-US" sz="2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𝟏𝟓</m:t>
                    </m:r>
                    <m:r>
                      <a:rPr lang="en-US" sz="2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200" b="1" dirty="0">
                  <a:solidFill>
                    <a:srgbClr val="00B05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744" y="4611656"/>
                <a:ext cx="2739981" cy="430887"/>
              </a:xfrm>
              <a:prstGeom prst="rect">
                <a:avLst/>
              </a:prstGeom>
              <a:blipFill rotWithShape="1">
                <a:blip r:embed="rId14"/>
                <a:stretch>
                  <a:fillRect l="-1778" t="-7143" r="-1556" b="-3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4064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9" grpId="0"/>
      <p:bldP spid="10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20538"/>
            <a:ext cx="9143998" cy="83508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35496" y="57562"/>
            <a:ext cx="9108501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38971" y="915566"/>
                <a:ext cx="856895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4-misol. 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Agar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=3</m:t>
                    </m:r>
                    <m:r>
                      <a:rPr lang="en-US" sz="2600" i="1">
                        <a:latin typeface="Cambria Math"/>
                      </a:rPr>
                      <m:t>𝑥</m:t>
                    </m:r>
                    <m:r>
                      <a:rPr lang="en-US" sz="26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ru-RU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+2</m:t>
                    </m:r>
                  </m:oMath>
                </a14:m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dirty="0" err="1"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600" dirty="0" err="1">
                    <a:latin typeface="Arial" pitchFamily="34" charset="0"/>
                    <a:cs typeface="Arial" pitchFamily="34" charset="0"/>
                  </a:rPr>
                  <a:t>quydagi</a:t>
                </a: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dirty="0" err="1">
                    <a:latin typeface="Arial" pitchFamily="34" charset="0"/>
                    <a:cs typeface="Arial" pitchFamily="34" charset="0"/>
                  </a:rPr>
                  <a:t>qiymatlarni</a:t>
                </a: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 toping:</a:t>
                </a:r>
                <a:endParaRPr lang="ru-RU" sz="2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71" y="915566"/>
                <a:ext cx="8568952" cy="923330"/>
              </a:xfrm>
              <a:prstGeom prst="rect">
                <a:avLst/>
              </a:prstGeom>
              <a:blipFill rotWithShape="1">
                <a:blip r:embed="rId3"/>
                <a:stretch>
                  <a:fillRect t="-6579" b="-151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5496" y="1817586"/>
                <a:ext cx="878497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𝑨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en-US" sz="2400" b="1" dirty="0" smtClean="0">
                    <a:solidFill>
                      <a:srgbClr val="00B0F0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𝑩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en-US" sz="2400" dirty="0" smtClean="0"/>
                  <a:t>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𝑪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en-US" sz="2400" dirty="0" smtClean="0"/>
                  <a:t>        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/>
                      </a:rPr>
                      <m:t>𝐃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𝟕</m:t>
                        </m:r>
                      </m:e>
                    </m:d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;</m:t>
                    </m:r>
                  </m:oMath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817586"/>
                <a:ext cx="8784976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08"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3563888" y="2314739"/>
            <a:ext cx="1370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>
                <a:solidFill>
                  <a:srgbClr val="00B050"/>
                </a:solidFill>
              </a:rPr>
              <a:t>Yechish</a:t>
            </a:r>
            <a:r>
              <a:rPr lang="en-US" sz="2800" b="1" i="1" dirty="0">
                <a:solidFill>
                  <a:srgbClr val="00B050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26859" y="2820645"/>
                <a:ext cx="8784976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) 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59" y="2820645"/>
                <a:ext cx="8784976" cy="470000"/>
              </a:xfrm>
              <a:prstGeom prst="rect">
                <a:avLst/>
              </a:prstGeom>
              <a:blipFill rotWithShape="1">
                <a:blip r:embed="rId5"/>
                <a:stretch>
                  <a:fillRect l="-208" b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22947" y="3276216"/>
                <a:ext cx="8784976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) 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𝟗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𝟗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47" y="3276216"/>
                <a:ext cx="8784976" cy="470000"/>
              </a:xfrm>
              <a:prstGeom prst="rect">
                <a:avLst/>
              </a:prstGeom>
              <a:blipFill rotWithShape="1">
                <a:blip r:embed="rId6"/>
                <a:stretch>
                  <a:fillRect l="-1041" t="-7692" b="-282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22947" y="3755845"/>
                <a:ext cx="8784976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70C0"/>
                    </a:solidFill>
                  </a:rPr>
                  <a:t>C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(−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(−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𝟗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𝟗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𝟏𝟔</m:t>
                    </m:r>
                  </m:oMath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47" y="3755845"/>
                <a:ext cx="8784976" cy="470000"/>
              </a:xfrm>
              <a:prstGeom prst="rect">
                <a:avLst/>
              </a:prstGeom>
              <a:blipFill rotWithShape="1">
                <a:blip r:embed="rId7"/>
                <a:stretch>
                  <a:fillRect l="-1041" t="-7792" b="-29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21169" y="4217510"/>
                <a:ext cx="8784976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2060"/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) 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𝟕</m:t>
                        </m:r>
                      </m:e>
                    </m:d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∙(−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𝟕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)−(−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𝟕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𝟐𝟏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𝟒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𝟗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𝟔𝟖</m:t>
                    </m:r>
                  </m:oMath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69" y="4217510"/>
                <a:ext cx="8784976" cy="470000"/>
              </a:xfrm>
              <a:prstGeom prst="rect">
                <a:avLst/>
              </a:prstGeom>
              <a:blipFill rotWithShape="1">
                <a:blip r:embed="rId8"/>
                <a:stretch>
                  <a:fillRect l="-1110" t="-7792" b="-29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15975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" y="122361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5748" y="813940"/>
                <a:ext cx="9072498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-misol. 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2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id-ID" sz="2400" dirty="0" smtClean="0">
                    <a:latin typeface="Arial" pitchFamily="34" charset="0"/>
                    <a:cs typeface="Arial" pitchFamily="34" charset="0"/>
                  </a:rPr>
                  <a:t>kvadrat 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funksiya </a:t>
                </a:r>
                <a:r>
                  <a:rPr lang="id-ID" sz="2400" dirty="0" smtClean="0">
                    <a:latin typeface="Arial" pitchFamily="34" charset="0"/>
                    <a:cs typeface="Arial" pitchFamily="34" charset="0"/>
                  </a:rPr>
                  <a:t>grafigini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400" dirty="0" smtClean="0">
                    <a:latin typeface="Arial" pitchFamily="34" charset="0"/>
                    <a:cs typeface="Arial" pitchFamily="34" charset="0"/>
                  </a:rPr>
                  <a:t>yasang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8" y="813940"/>
                <a:ext cx="9072498" cy="470000"/>
              </a:xfrm>
              <a:prstGeom prst="rect">
                <a:avLst/>
              </a:prstGeom>
              <a:blipFill rotWithShape="1">
                <a:blip r:embed="rId2"/>
                <a:stretch>
                  <a:fillRect t="-9091"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5750" y="1635646"/>
                <a:ext cx="892211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d-ID" sz="2200" dirty="0" smtClean="0">
                    <a:latin typeface="Arial" pitchFamily="34" charset="0"/>
                    <a:cs typeface="Arial" pitchFamily="34" charset="0"/>
                  </a:rPr>
                  <a:t>Funksiyaning bitta nuqtadagi, masalan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2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en-US" sz="22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</m:oMath>
                </a14:m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nuqtasidagi qiymatini topaylik</a:t>
                </a:r>
                <a:r>
                  <a:rPr lang="id-ID" sz="2200" dirty="0" smtClean="0">
                    <a:latin typeface="Arial" pitchFamily="34" charset="0"/>
                    <a:cs typeface="Arial" pitchFamily="34" charset="0"/>
                  </a:rPr>
                  <a:t>: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0" y="1635646"/>
                <a:ext cx="8922117" cy="769441"/>
              </a:xfrm>
              <a:prstGeom prst="rect">
                <a:avLst/>
              </a:prstGeom>
              <a:blipFill rotWithShape="1">
                <a:blip r:embed="rId3"/>
                <a:stretch>
                  <a:fillRect t="-3937" r="-68" b="-14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3635896" y="1251723"/>
            <a:ext cx="1742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2400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565" y="2733810"/>
            <a:ext cx="60288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200" dirty="0">
                <a:latin typeface="Arial" pitchFamily="34" charset="0"/>
                <a:cs typeface="Arial" pitchFamily="34" charset="0"/>
              </a:rPr>
              <a:t>Funksiyaning bir nechta nuqtadagi qiymatini topib, jadvalni tuzamiz: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602091"/>
              </p:ext>
            </p:extLst>
          </p:nvPr>
        </p:nvGraphicFramePr>
        <p:xfrm>
          <a:off x="116408" y="3545161"/>
          <a:ext cx="6039767" cy="111482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60938"/>
                <a:gridCol w="725547"/>
                <a:gridCol w="725547"/>
                <a:gridCol w="725547"/>
                <a:gridCol w="725547"/>
                <a:gridCol w="725547"/>
                <a:gridCol w="725547"/>
                <a:gridCol w="725547"/>
              </a:tblGrid>
              <a:tr h="629076">
                <a:tc>
                  <a:txBody>
                    <a:bodyPr/>
                    <a:lstStyle/>
                    <a:p>
                      <a:pPr marL="17780" algn="ctr">
                        <a:lnSpc>
                          <a:spcPts val="139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38430" marR="120015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−3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39065" marR="120015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−2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120015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−1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</a:tr>
              <a:tr h="485745">
                <a:tc>
                  <a:txBody>
                    <a:bodyPr/>
                    <a:lstStyle/>
                    <a:p>
                      <a:pPr marL="17780" algn="ctr">
                        <a:lnSpc>
                          <a:spcPts val="139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38430" marR="120015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120015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−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40335" marR="120015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−5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40335" marR="119380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−6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40335" marR="118745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−5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40335" marR="118110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−2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12" name="image49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72200" y="2418304"/>
            <a:ext cx="2585667" cy="26366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07504" y="2302923"/>
                <a:ext cx="4572000" cy="4385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en-US" sz="22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2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(−</m:t>
                        </m:r>
                        <m:r>
                          <a:rPr lang="en-US" sz="22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sz="22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  <m:sup>
                        <m:r>
                          <a:rPr lang="en-US" sz="22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2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2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  <m:d>
                      <m:dPr>
                        <m:ctrlPr>
                          <a:rPr lang="en-US" sz="22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22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𝟑</m:t>
                        </m:r>
                      </m:e>
                    </m:d>
                    <m:r>
                      <a:rPr lang="en-US" sz="22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−</m:t>
                    </m:r>
                    <m:r>
                      <a:rPr lang="en-US" sz="22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𝟓</m:t>
                    </m:r>
                    <m:r>
                      <a:rPr lang="en-US" sz="22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𝟏𝟎</m:t>
                    </m:r>
                  </m:oMath>
                </a14:m>
                <a:r>
                  <a:rPr lang="id-ID" sz="2200" b="1" dirty="0">
                    <a:solidFill>
                      <a:schemeClr val="accent5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200" b="1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302923"/>
                <a:ext cx="4572000" cy="438582"/>
              </a:xfrm>
              <a:prstGeom prst="rect">
                <a:avLst/>
              </a:prstGeom>
              <a:blipFill rotWithShape="1">
                <a:blip r:embed="rId5"/>
                <a:stretch>
                  <a:fillRect l="-933" t="-5556" b="-2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3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1" algn="ctr"/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740480"/>
            <a:ext cx="89644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sz="22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6-misol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Moddiy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nuqtaning koordinatalari parametrik ko‘rinishda berilgan.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Bu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moddiy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nuqta harakati davomida chizgan chiziqning (moddiy nuqta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trayektoriyasining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) formulasini toping.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726015" y="1910475"/>
                <a:ext cx="1727461" cy="714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200" b="0" i="1" dirty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b="0" i="1" dirty="0">
                                  <a:latin typeface="Cambria Math"/>
                                </a:rPr>
                                <m:t>=3</m:t>
                              </m:r>
                              <m:r>
                                <a:rPr lang="en-US" sz="2200" b="0" i="1" dirty="0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200" b="0" i="1" dirty="0" smtClean="0">
                                  <a:latin typeface="Cambria Math"/>
                                </a:rPr>
                                <m:t>+1</m:t>
                              </m:r>
                            </m:e>
                            <m:e>
                              <m:r>
                                <a:rPr lang="en-US" sz="2200" b="0" i="1" dirty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200" b="0" i="1" dirty="0">
                                  <a:latin typeface="Cambria Math"/>
                                </a:rPr>
                                <m:t>=4</m:t>
                              </m:r>
                              <m:r>
                                <a:rPr lang="en-US" sz="2200" b="0" i="1" dirty="0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200" b="0" i="1" dirty="0" smtClean="0">
                                  <a:latin typeface="Cambria Math"/>
                                </a:rPr>
                                <m:t>+8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015" y="1910475"/>
                <a:ext cx="1727461" cy="71474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5496" y="2625222"/>
                <a:ext cx="8775289" cy="581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z-Latn-UZ" sz="2200" dirty="0" smtClean="0">
                    <a:latin typeface="Arial" pitchFamily="34" charset="0"/>
                    <a:cs typeface="Arial" pitchFamily="34" charset="0"/>
                  </a:rPr>
                  <a:t>Tenglamalardan </a:t>
                </a:r>
                <a14:m>
                  <m:oMath xmlns:m="http://schemas.openxmlformats.org/officeDocument/2006/math">
                    <m:r>
                      <a:rPr lang="uz-Latn-UZ" sz="2200" i="1" dirty="0" smtClean="0">
                        <a:latin typeface="Cambria Math"/>
                        <a:cs typeface="Arial" pitchFamily="34" charset="0"/>
                      </a:rPr>
                      <m:t>𝑡</m:t>
                    </m:r>
                  </m:oMath>
                </a14:m>
                <a:r>
                  <a:rPr lang="uz-Latn-UZ" sz="2200" dirty="0">
                    <a:latin typeface="Arial" pitchFamily="34" charset="0"/>
                    <a:cs typeface="Arial" pitchFamily="34" charset="0"/>
                  </a:rPr>
                  <a:t>  parametrni topamiz:</a:t>
                </a:r>
                <a14:m>
                  <m:oMath xmlns:m="http://schemas.openxmlformats.org/officeDocument/2006/math">
                    <m:r>
                      <a:rPr lang="uz-Latn-UZ" sz="2200" i="1">
                        <a:latin typeface="Cambria Math"/>
                      </a:rPr>
                      <m:t> </m:t>
                    </m:r>
                    <m:r>
                      <a:rPr lang="uz-Latn-UZ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  <m:r>
                      <a:rPr lang="uz-Latn-UZ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uz-Latn-UZ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uz-Latn-UZ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uz-Latn-UZ" sz="2200" i="1">
                        <a:latin typeface="Cambria Math"/>
                      </a:rPr>
                      <m:t> </m:t>
                    </m:r>
                    <m:r>
                      <a:rPr lang="uz-Latn-UZ" sz="2200" i="1">
                        <a:latin typeface="Cambria Math"/>
                      </a:rPr>
                      <m:t>𝑣𝑎</m:t>
                    </m:r>
                    <m:r>
                      <a:rPr lang="uz-Latn-UZ" sz="2200" i="1">
                        <a:latin typeface="Cambria Math"/>
                      </a:rPr>
                      <m:t> </m:t>
                    </m:r>
                    <m:r>
                      <a:rPr lang="uz-Latn-UZ" sz="2200" b="1" i="1" smtClean="0">
                        <a:solidFill>
                          <a:srgbClr val="002060"/>
                        </a:solidFill>
                        <a:latin typeface="Cambria Math"/>
                      </a:rPr>
                      <m:t>𝒕</m:t>
                    </m:r>
                    <m:r>
                      <a:rPr lang="uz-Latn-UZ" sz="22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uz-Latn-UZ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uz-Latn-UZ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uz-Latn-UZ" sz="22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uz-Latn-UZ" sz="2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625222"/>
                <a:ext cx="8775289" cy="581378"/>
              </a:xfrm>
              <a:prstGeom prst="rect">
                <a:avLst/>
              </a:prstGeom>
              <a:blipFill rotWithShape="1">
                <a:blip r:embed="rId4"/>
                <a:stretch>
                  <a:fillRect b="-73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015283" y="3203990"/>
                <a:ext cx="2655466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uz-Latn-UZ" sz="2400" b="1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uz-Latn-UZ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283" y="3203990"/>
                <a:ext cx="2655466" cy="7861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148066" y="3388926"/>
                <a:ext cx="307120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4</m:t>
                      </m:r>
                      <m:r>
                        <a:rPr lang="uz-Latn-UZ" sz="2400" i="1">
                          <a:latin typeface="Cambria Math"/>
                        </a:rPr>
                        <m:t>𝑥</m:t>
                      </m:r>
                      <m:r>
                        <a:rPr lang="uz-Latn-UZ" sz="2400" i="1">
                          <a:latin typeface="Cambria Math"/>
                        </a:rPr>
                        <m:t>−4=3</m:t>
                      </m:r>
                      <m:r>
                        <a:rPr lang="uz-Latn-UZ" sz="2400" i="1">
                          <a:latin typeface="Cambria Math"/>
                        </a:rPr>
                        <m:t>𝑦</m:t>
                      </m:r>
                      <m:r>
                        <a:rPr lang="uz-Latn-UZ" sz="2400" i="1">
                          <a:latin typeface="Cambria Math"/>
                        </a:rPr>
                        <m:t>−24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6" y="3388926"/>
                <a:ext cx="3071206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98536" y="3388926"/>
                <a:ext cx="132773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36" y="3388926"/>
                <a:ext cx="1327733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89069" y="4246822"/>
                <a:ext cx="277176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4</m:t>
                      </m:r>
                      <m:r>
                        <a:rPr lang="uz-Latn-UZ" sz="2400" i="1">
                          <a:latin typeface="Cambria Math"/>
                        </a:rPr>
                        <m:t>𝑥</m:t>
                      </m:r>
                      <m:r>
                        <a:rPr lang="uz-Latn-UZ" sz="2400" i="1">
                          <a:latin typeface="Cambria Math"/>
                        </a:rPr>
                        <m:t>−3</m:t>
                      </m:r>
                      <m:r>
                        <a:rPr lang="uz-Latn-UZ" sz="2400" i="1">
                          <a:latin typeface="Cambria Math"/>
                        </a:rPr>
                        <m:t>𝑦</m:t>
                      </m:r>
                      <m:r>
                        <a:rPr lang="uz-Latn-UZ" sz="2400" i="1">
                          <a:latin typeface="Cambria Math"/>
                        </a:rPr>
                        <m:t>+20=0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69" y="4246822"/>
                <a:ext cx="2771767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275858" y="4291750"/>
                <a:ext cx="25922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𝟑</m:t>
                      </m:r>
                      <m:r>
                        <a:rPr lang="uz-Latn-UZ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𝒚</m:t>
                      </m:r>
                      <m:r>
                        <a:rPr lang="uz-Latn-UZ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𝟒</m:t>
                      </m:r>
                      <m:r>
                        <a:rPr lang="uz-Latn-UZ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𝒙</m:t>
                      </m:r>
                      <m:r>
                        <a:rPr lang="uz-Latn-UZ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𝟐𝟎</m:t>
                      </m:r>
                    </m:oMath>
                  </m:oMathPara>
                </a14:m>
                <a:endParaRPr lang="ru-RU" sz="2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8" y="4291750"/>
                <a:ext cx="2592288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868146" y="4086425"/>
                <a:ext cx="2160240" cy="7824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𝒚</m:t>
                      </m:r>
                      <m:r>
                        <a:rPr lang="uz-Latn-UZ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uz-Latn-U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uz-Latn-UZ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uz-Latn-UZ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uz-Latn-U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𝟐𝟎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6" y="4086425"/>
                <a:ext cx="2160240" cy="78245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5733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9060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07504" y="868306"/>
                <a:ext cx="8940258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404-mashq.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Agar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geometrik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progressiyada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:                 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𝟔𝟑𝟓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𝒒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</a:rPr>
                      <m:t>𝟓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uning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hadlari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sonini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toping.</a:t>
                </a:r>
                <a:endParaRPr lang="ru-RU" sz="2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68306"/>
                <a:ext cx="8940258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68" t="-4386" r="-9891" b="-109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65494" y="2717677"/>
                <a:ext cx="2473561" cy="8674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𝒒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94" y="2717677"/>
                <a:ext cx="2473561" cy="8674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362526" y="2748070"/>
                <a:ext cx="2539991" cy="806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𝟔𝟑𝟓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𝟓</m:t>
                          </m:r>
                          <m:d>
                            <m:dPr>
                              <m:ctrlPr>
                                <a:rPr lang="en-US" sz="2400" b="1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1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24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526" y="2748070"/>
                <a:ext cx="2539991" cy="8066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17664" y="3867896"/>
                <a:ext cx="27692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𝟔𝟑𝟓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𝟓</m:t>
                      </m:r>
                      <m:d>
                        <m:dPr>
                          <m:ctrlPr>
                            <a:rPr lang="en-US" sz="24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 dirty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2400" b="1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64" y="3867896"/>
                <a:ext cx="276922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022669" y="3869805"/>
                <a:ext cx="23294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𝟏𝟐𝟕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4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ru-RU" sz="2400" b="1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669" y="3869805"/>
                <a:ext cx="232942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5529139" y="3870450"/>
                <a:ext cx="1328505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𝟕</m:t>
                          </m:r>
                        </m:sup>
                      </m:sSup>
                    </m:oMath>
                  </m:oMathPara>
                </a14:m>
                <a:endParaRPr lang="ru-RU" sz="24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139" y="3870450"/>
                <a:ext cx="1328505" cy="4682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7517359" y="3867894"/>
                <a:ext cx="10368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sz="24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7359" y="3867894"/>
                <a:ext cx="1036887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3136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395" y="2971741"/>
            <a:ext cx="3312368" cy="197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=""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2" y="0"/>
            <a:ext cx="9143998" cy="80917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=""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 smtClean="0"/>
              <a:t>topshiriqlar</a:t>
            </a:r>
            <a:endParaRPr lang="ru-RU" sz="38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574884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 smtClean="0"/>
              <a:t> 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4046" y="1006689"/>
            <a:ext cx="87951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Arial" pitchFamily="34" charset="0"/>
                <a:cs typeface="Arial" pitchFamily="34" charset="0"/>
              </a:rPr>
              <a:t>Darslik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II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qismining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56-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sahifasidagi  </a:t>
            </a:r>
            <a:r>
              <a:rPr lang="en-US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183-184-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mashqning </a:t>
            </a:r>
            <a:r>
              <a:rPr lang="en-US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2,4-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tartibli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misollarini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yechish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728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9060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0" y="915566"/>
                <a:ext cx="904776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405-mashq.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Agar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geometrik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progressiyada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:                 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𝟒𝟎𝟖𝟖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𝒒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</a:rPr>
                      <m:t>𝟖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B05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8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ni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toping.</a:t>
                </a:r>
                <a:endParaRPr lang="ru-RU" sz="2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15566"/>
                <a:ext cx="9047762" cy="954107"/>
              </a:xfrm>
              <a:prstGeom prst="rect">
                <a:avLst/>
              </a:prstGeom>
              <a:blipFill rotWithShape="1">
                <a:blip r:embed="rId2"/>
                <a:stretch>
                  <a:fillRect t="-6369" r="-9232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33272" y="2145858"/>
                <a:ext cx="2659574" cy="9321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6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600" b="1" i="1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6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6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𝒒</m:t>
                          </m:r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26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72" y="2145858"/>
                <a:ext cx="2659574" cy="9321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491880" y="2211710"/>
                <a:ext cx="2929456" cy="8662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𝟒𝟎𝟖𝟖</m:t>
                      </m:r>
                      <m:r>
                        <a:rPr lang="en-US" sz="26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𝟖</m:t>
                          </m:r>
                          <m:d>
                            <m:dPr>
                              <m:ctrlPr>
                                <a:rPr lang="en-US" sz="2600" b="1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600" b="1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600" b="1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1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26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6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6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211710"/>
                <a:ext cx="2929456" cy="8662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17663" y="3406229"/>
                <a:ext cx="317792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𝟒𝟎𝟖𝟖</m:t>
                      </m:r>
                      <m:r>
                        <a:rPr lang="en-US" sz="26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𝟖</m:t>
                      </m:r>
                      <m:d>
                        <m:dPr>
                          <m:ctrlPr>
                            <a:rPr lang="en-US" sz="26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600" b="1" i="1" dirty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600" b="1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2600" b="1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2600" b="1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63" y="3406229"/>
                <a:ext cx="3177921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704791" y="3406229"/>
                <a:ext cx="2503634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𝟓𝟏𝟏</m:t>
                      </m:r>
                      <m:r>
                        <a:rPr lang="en-US" sz="26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6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6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6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ru-RU" sz="2600" b="1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791" y="3406229"/>
                <a:ext cx="2503634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6779142" y="4131595"/>
                <a:ext cx="1421864" cy="499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6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  <m:r>
                        <a:rPr lang="en-US" sz="26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6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6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𝟖</m:t>
                          </m:r>
                        </m:sup>
                      </m:sSup>
                    </m:oMath>
                  </m:oMathPara>
                </a14:m>
                <a:endParaRPr lang="ru-RU" sz="26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142" y="4131595"/>
                <a:ext cx="1421864" cy="49956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5312507" y="4132356"/>
                <a:ext cx="110882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6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sz="26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507" y="4132356"/>
                <a:ext cx="1108829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6660232" y="3399112"/>
                <a:ext cx="1659685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6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  <m:r>
                        <a:rPr lang="en-US" sz="26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𝟓𝟏𝟐</m:t>
                      </m:r>
                    </m:oMath>
                  </m:oMathPara>
                </a14:m>
                <a:endParaRPr lang="ru-RU" sz="26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399112"/>
                <a:ext cx="1659685" cy="4924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47414" y="4184874"/>
                <a:ext cx="4713855" cy="499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𝟖</m:t>
                        </m:r>
                      </m:sub>
                    </m:sSub>
                    <m:r>
                      <a:rPr lang="en-US" sz="26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6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26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𝒒</m:t>
                        </m:r>
                      </m:e>
                      <m:sup>
                        <m:r>
                          <a:rPr lang="en-US" sz="2600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𝟕</m:t>
                        </m:r>
                      </m:sup>
                    </m:sSup>
                    <m:r>
                      <a:rPr lang="en-US" sz="26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6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𝟖</m:t>
                    </m:r>
                    <m:r>
                      <a:rPr lang="en-US" sz="2600" b="1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600" b="1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𝟏𝟐𝟖</m:t>
                    </m:r>
                    <m:r>
                      <a:rPr lang="en-US" sz="2600" b="1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600" b="1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𝟏𝟎𝟐𝟒</m:t>
                    </m:r>
                  </m:oMath>
                </a14:m>
                <a:r>
                  <a:rPr lang="en-US" sz="26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6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14" y="4184874"/>
                <a:ext cx="4713855" cy="49956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341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0" grpId="0"/>
      <p:bldP spid="21" grpId="0"/>
      <p:bldP spid="1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9060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79513" y="826715"/>
                <a:ext cx="888987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406-mashq. 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Agar </a:t>
                </a:r>
                <a:r>
                  <a:rPr lang="en-US" sz="2600" dirty="0" err="1" smtClean="0">
                    <a:latin typeface="Arial" pitchFamily="34" charset="0"/>
                    <a:cs typeface="Arial" pitchFamily="34" charset="0"/>
                  </a:rPr>
                  <a:t>sonlar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dirty="0" err="1" smtClean="0">
                    <a:latin typeface="Arial" pitchFamily="34" charset="0"/>
                    <a:cs typeface="Arial" pitchFamily="34" charset="0"/>
                  </a:rPr>
                  <a:t>yig‘indisining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dirty="0" err="1" smtClean="0">
                    <a:latin typeface="Arial" pitchFamily="34" charset="0"/>
                    <a:cs typeface="Arial" pitchFamily="34" charset="0"/>
                  </a:rPr>
                  <a:t>qo‘shiluvchilari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dirty="0" err="1" smtClean="0">
                    <a:latin typeface="Arial" pitchFamily="34" charset="0"/>
                    <a:cs typeface="Arial" pitchFamily="34" charset="0"/>
                  </a:rPr>
                  <a:t>geometrik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dirty="0" err="1" smtClean="0">
                    <a:latin typeface="Arial" pitchFamily="34" charset="0"/>
                    <a:cs typeface="Arial" pitchFamily="34" charset="0"/>
                  </a:rPr>
                  <a:t>progressiyaning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dirty="0" err="1" smtClean="0">
                    <a:latin typeface="Arial" pitchFamily="34" charset="0"/>
                    <a:cs typeface="Arial" pitchFamily="34" charset="0"/>
                  </a:rPr>
                  <a:t>ketma-ket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dirty="0" err="1" smtClean="0">
                    <a:latin typeface="Arial" pitchFamily="34" charset="0"/>
                    <a:cs typeface="Arial" pitchFamily="34" charset="0"/>
                  </a:rPr>
                  <a:t>hadlari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dirty="0" err="1" smtClean="0"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600" dirty="0" err="1" smtClean="0">
                    <a:latin typeface="Arial" pitchFamily="34" charset="0"/>
                    <a:cs typeface="Arial" pitchFamily="34" charset="0"/>
                  </a:rPr>
                  <a:t>shu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dirty="0" err="1" smtClean="0">
                    <a:latin typeface="Arial" pitchFamily="34" charset="0"/>
                    <a:cs typeface="Arial" pitchFamily="34" charset="0"/>
                  </a:rPr>
                  <a:t>yig‘indini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 toping.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6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) </m:t>
                    </m:r>
                    <m:r>
                      <a:rPr lang="en-US" sz="26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6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6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6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6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𝟗</m:t>
                    </m:r>
                    <m:r>
                      <a:rPr lang="en-US" sz="26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+…+</m:t>
                    </m:r>
                    <m:r>
                      <a:rPr lang="en-US" sz="26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𝟐𝟒𝟑</m:t>
                    </m:r>
                  </m:oMath>
                </a14:m>
                <a:endParaRPr lang="ru-RU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3" y="826715"/>
                <a:ext cx="8889878" cy="1323439"/>
              </a:xfrm>
              <a:prstGeom prst="rect">
                <a:avLst/>
              </a:prstGeom>
              <a:blipFill rotWithShape="1">
                <a:blip r:embed="rId2"/>
                <a:stretch>
                  <a:fillRect l="-1371" t="-4608" b="-105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79512" y="3879869"/>
                <a:ext cx="5551648" cy="976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6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600" b="1" i="1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6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6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𝒒</m:t>
                          </m:r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6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6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6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sup>
                          </m:sSup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600" b="1" i="1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𝟑𝟔𝟒</m:t>
                      </m:r>
                    </m:oMath>
                  </m:oMathPara>
                </a14:m>
                <a:endParaRPr lang="ru-RU" sz="26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879869"/>
                <a:ext cx="5551648" cy="9764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23528" y="2247763"/>
                <a:ext cx="1254126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6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247763"/>
                <a:ext cx="1254126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806623" y="2257332"/>
                <a:ext cx="1254126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623" y="2257332"/>
                <a:ext cx="1254126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187624" y="2974449"/>
                <a:ext cx="109440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𝒒</m:t>
                      </m:r>
                      <m:r>
                        <a:rPr lang="en-US" sz="2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974449"/>
                <a:ext cx="1094402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6084168" y="2235728"/>
                <a:ext cx="2353400" cy="501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6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6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6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  <m:sup>
                          <m:r>
                            <a:rPr lang="en-US" sz="26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6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6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235728"/>
                <a:ext cx="2353400" cy="5014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3923928" y="2275650"/>
                <a:ext cx="166289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𝟐𝟒𝟑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275650"/>
                <a:ext cx="1662891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2659165" y="3049400"/>
                <a:ext cx="2413866" cy="501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𝟐𝟒𝟑</m:t>
                      </m:r>
                      <m:r>
                        <a:rPr lang="en-US" sz="2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6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6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6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6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6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165" y="3049400"/>
                <a:ext cx="2413866" cy="50148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248649" y="3042811"/>
                <a:ext cx="1744067" cy="507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sup>
                      </m:sSup>
                      <m:r>
                        <a:rPr lang="en-US" sz="2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6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6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6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6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649" y="3042811"/>
                <a:ext cx="1744067" cy="50738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7092279" y="2997098"/>
                <a:ext cx="1704313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6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6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6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6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79" y="2997098"/>
                <a:ext cx="1704313" cy="49244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6438301" y="3550884"/>
                <a:ext cx="1108830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6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26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301" y="3550884"/>
                <a:ext cx="1108830" cy="49244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811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18" grpId="0"/>
      <p:bldP spid="3" grpId="0"/>
      <p:bldP spid="19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126" name="object 4"/>
          <p:cNvSpPr txBox="1">
            <a:spLocks/>
          </p:cNvSpPr>
          <p:nvPr/>
        </p:nvSpPr>
        <p:spPr>
          <a:xfrm>
            <a:off x="-15469" y="74709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108447" y="2211710"/>
                <a:ext cx="1757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𝐘𝐞𝐜𝐡𝐢𝐬𝐡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: 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47" y="2211710"/>
                <a:ext cx="175721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18677" y="876348"/>
                <a:ext cx="8700640" cy="9285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1-misol.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yonli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uchidagi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burchagining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tangensi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burchakning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kosinusini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77" y="876348"/>
                <a:ext cx="8700640" cy="928524"/>
              </a:xfrm>
              <a:prstGeom prst="rect">
                <a:avLst/>
              </a:prstGeom>
              <a:blipFill rotWithShape="1">
                <a:blip r:embed="rId3"/>
                <a:stretch>
                  <a:fillRect l="-1472" t="-6579" b="-151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Равнобедренный треугольник 12"/>
          <p:cNvSpPr/>
          <p:nvPr/>
        </p:nvSpPr>
        <p:spPr>
          <a:xfrm>
            <a:off x="4256944" y="2156890"/>
            <a:ext cx="1704975" cy="1908424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885431" y="2507802"/>
                <a:ext cx="4040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431" y="2507802"/>
                <a:ext cx="404021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уга 3"/>
          <p:cNvSpPr/>
          <p:nvPr/>
        </p:nvSpPr>
        <p:spPr>
          <a:xfrm rot="1812891" flipV="1">
            <a:off x="4930667" y="2245010"/>
            <a:ext cx="290459" cy="216677"/>
          </a:xfrm>
          <a:prstGeom prst="arc">
            <a:avLst>
              <a:gd name="adj1" fmla="val 16341716"/>
              <a:gd name="adj2" fmla="val 468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71591" y="2734930"/>
                <a:ext cx="1450717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𝑡𝑔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91" y="2734930"/>
                <a:ext cx="1450717" cy="436402"/>
              </a:xfrm>
              <a:prstGeom prst="rect">
                <a:avLst/>
              </a:prstGeom>
              <a:blipFill rotWithShape="1">
                <a:blip r:embed="rId5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073181" y="2590884"/>
                <a:ext cx="2312300" cy="724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𝒕𝒈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181" y="2590884"/>
                <a:ext cx="2312300" cy="72449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55206" y="3314275"/>
                <a:ext cx="3733907" cy="751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𝑡𝑔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8+1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06" y="3314275"/>
                <a:ext cx="3733907" cy="75103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 стрелкой 30"/>
          <p:cNvCxnSpPr/>
          <p:nvPr/>
        </p:nvCxnSpPr>
        <p:spPr>
          <a:xfrm flipH="1" flipV="1">
            <a:off x="7352252" y="2322846"/>
            <a:ext cx="23066" cy="25475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789894" y="3460472"/>
            <a:ext cx="3094094" cy="80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7375318" y="2214074"/>
                <a:ext cx="371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318" y="2214074"/>
                <a:ext cx="371384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8730200" y="3227472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0200" y="3227472"/>
                <a:ext cx="367985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Кольцо 41"/>
          <p:cNvSpPr/>
          <p:nvPr/>
        </p:nvSpPr>
        <p:spPr>
          <a:xfrm>
            <a:off x="6385763" y="2892191"/>
            <a:ext cx="1932978" cy="1483364"/>
          </a:xfrm>
          <a:prstGeom prst="donut">
            <a:avLst>
              <a:gd name="adj" fmla="val 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8249542" y="3602568"/>
            <a:ext cx="138397" cy="112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7294586" y="2836103"/>
            <a:ext cx="138397" cy="1121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6316564" y="3592200"/>
            <a:ext cx="138397" cy="112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7306119" y="4319467"/>
            <a:ext cx="138397" cy="1121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7342636" y="2486027"/>
                <a:ext cx="623824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𝟗𝟎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636" y="2486027"/>
                <a:ext cx="623824" cy="37555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5831136" y="3182946"/>
                <a:ext cx="761683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𝟏𝟖𝟎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136" y="3182946"/>
                <a:ext cx="761683" cy="37555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6682833" y="4439175"/>
                <a:ext cx="761683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𝟐𝟕𝟎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833" y="4439175"/>
                <a:ext cx="761683" cy="37555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8227212" y="3171944"/>
                <a:ext cx="485966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212" y="3171944"/>
                <a:ext cx="485966" cy="37555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8262440" y="3713803"/>
                <a:ext cx="761683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𝟑𝟔𝟎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2440" y="3713803"/>
                <a:ext cx="761683" cy="37555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7454795" y="3617199"/>
                <a:ext cx="5838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795" y="3617199"/>
                <a:ext cx="583814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6676267" y="3041935"/>
                <a:ext cx="5838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267" y="3041935"/>
                <a:ext cx="583814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6676267" y="3651315"/>
                <a:ext cx="5838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267" y="3651315"/>
                <a:ext cx="583814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7454795" y="2989790"/>
                <a:ext cx="5838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795" y="2989790"/>
                <a:ext cx="583814" cy="58477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8174662" y="2339173"/>
                <a:ext cx="7986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𝒕𝒈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662" y="2339173"/>
                <a:ext cx="798617" cy="461665"/>
              </a:xfrm>
              <a:prstGeom prst="rect">
                <a:avLst/>
              </a:prstGeom>
              <a:blipFill rotWithShape="1">
                <a:blip r:embed="rId19"/>
                <a:stretch>
                  <a:fillRect l="-763" b="-1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218677" y="4062569"/>
                <a:ext cx="1993046" cy="100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𝒄𝒐𝒔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𝟗</m:t>
                              </m:r>
                            </m:den>
                          </m:f>
                        </m:e>
                      </m:rad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77" y="4062569"/>
                <a:ext cx="1993046" cy="1001684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925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/>
      <p:bldP spid="13" grpId="0" animBg="1"/>
      <p:bldP spid="3" grpId="0"/>
      <p:bldP spid="4" grpId="0" animBg="1"/>
      <p:bldP spid="16" grpId="0"/>
      <p:bldP spid="17" grpId="0"/>
      <p:bldP spid="18" grpId="0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8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127308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326157" y="843558"/>
                <a:ext cx="8494315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2-misol.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𝐴𝑔𝑎𝑟</m:t>
                    </m:r>
                    <m:r>
                      <a:rPr lang="en-US" sz="2600" i="1">
                        <a:latin typeface="Cambria Math"/>
                      </a:rPr>
                      <m:t> 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6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600" b="1" i="1">
                        <a:solidFill>
                          <a:srgbClr val="FF0000"/>
                        </a:solidFill>
                        <a:latin typeface="Cambria Math"/>
                      </a:rPr>
                      <m:t>𝒄𝒐𝒔</m:t>
                    </m:r>
                    <m:r>
                      <a:rPr lang="en-US" sz="2600" b="1" i="1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r>
                      <a:rPr 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600" b="1" i="1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</a:rPr>
                      <m:t>𝟖</m:t>
                    </m:r>
                    <m:r>
                      <a:rPr 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bo‘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lsa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002060"/>
                        </a:solidFill>
                        <a:latin typeface="Cambria Math"/>
                      </a:rPr>
                      <m:t>𝑠𝑖𝑛</m:t>
                    </m:r>
                    <m:r>
                      <a:rPr lang="en-US" sz="2600" i="1" smtClean="0">
                        <a:solidFill>
                          <a:srgbClr val="002060"/>
                        </a:solidFill>
                        <a:latin typeface="Cambria Math"/>
                      </a:rPr>
                      <m:t>𝛼</m:t>
                    </m:r>
                    <m:r>
                      <a:rPr lang="en-US" sz="2600" i="1" smtClean="0">
                        <a:solidFill>
                          <a:srgbClr val="002060"/>
                        </a:solidFill>
                        <a:latin typeface="Cambria Math"/>
                      </a:rPr>
                      <m:t>𝑐𝑜𝑠</m:t>
                    </m:r>
                    <m:r>
                      <a:rPr lang="en-US" sz="2600" i="1" smtClean="0">
                        <a:solidFill>
                          <a:srgbClr val="00206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ning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qiymatini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57" y="843558"/>
                <a:ext cx="8494315" cy="892552"/>
              </a:xfrm>
              <a:prstGeom prst="rect">
                <a:avLst/>
              </a:prstGeom>
              <a:blipFill rotWithShape="1">
                <a:blip r:embed="rId2"/>
                <a:stretch>
                  <a:fillRect l="-1292" t="-6122" r="-1436" b="-156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3662155" y="1776741"/>
                <a:ext cx="1757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𝐘𝐞𝐜𝐡𝐢𝐬𝐡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: 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155" y="1776741"/>
                <a:ext cx="175721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62848" y="2299961"/>
                <a:ext cx="3684470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8" y="2299961"/>
                <a:ext cx="3684470" cy="470000"/>
              </a:xfrm>
              <a:prstGeom prst="rect">
                <a:avLst/>
              </a:prstGeom>
              <a:blipFill rotWithShape="1">
                <a:blip r:embed="rId4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326157" y="2860500"/>
                <a:ext cx="80721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2400" i="1">
                              <a:latin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57" y="2860500"/>
                <a:ext cx="8072168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423505" y="3507854"/>
                <a:ext cx="34429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(0.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8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=1−2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05" y="3507854"/>
                <a:ext cx="3442994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1475656" y="4155926"/>
                <a:ext cx="631010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2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=1−0.</m:t>
                    </m:r>
                    <m:r>
                      <a:rPr lang="en-US" sz="2400" b="0" i="1" smtClean="0">
                        <a:latin typeface="Cambria Math"/>
                      </a:rPr>
                      <m:t>64</m:t>
                    </m:r>
                  </m:oMath>
                </a14:m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𝒄𝒐𝒔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</a:rPr>
                  <a:t>16</a:t>
                </a:r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155926"/>
                <a:ext cx="6310108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93" t="-10667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127308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3410626" y="2073935"/>
                <a:ext cx="17748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𝐘𝐞𝐜𝐡𝐢𝐬𝐡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: 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626" y="2073935"/>
                <a:ext cx="1774845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899592" y="833923"/>
            <a:ext cx="6768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3-misol.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Ifodani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soddalashtiring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4027" y="1203598"/>
                <a:ext cx="9085652" cy="952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) 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𝒕𝒈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𝜶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𝒄𝒐𝒔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;           </m:t>
                      </m:r>
                      <m:r>
                        <a:rPr lang="en-US" sz="24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)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2400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𝐜𝐨𝐬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⁡(−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7" y="1203598"/>
                <a:ext cx="9085652" cy="9525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" y="2427734"/>
                <a:ext cx="8971140" cy="1401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) </m:t>
                      </m:r>
                      <m:r>
                        <a:rPr lang="en-US" sz="22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𝒕𝒈</m:t>
                      </m:r>
                      <m:d>
                        <m:dPr>
                          <m:ctrlP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𝜶</m:t>
                          </m:r>
                        </m:e>
                      </m:d>
                      <m:r>
                        <a:rPr lang="en-US" sz="22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𝒄𝒐𝒔</m:t>
                      </m:r>
                      <m:r>
                        <a:rPr lang="en-US" sz="22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2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2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22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2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𝑡𝑔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==−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sz="2200" b="1" i="1" dirty="0" smtClean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" y="2427734"/>
                <a:ext cx="8971140" cy="14010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9176" y="3530065"/>
                <a:ext cx="9085652" cy="16339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)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2400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𝐜𝐨𝐬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⁡(−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6" y="3530065"/>
                <a:ext cx="9085652" cy="16339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9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69579"/>
            <a:ext cx="9144000" cy="54304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Misollar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70881" y="720017"/>
                <a:ext cx="8784976" cy="719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tabLst>
                    <a:tab pos="1980565" algn="l"/>
                  </a:tabLst>
                </a:pPr>
                <a:r>
                  <a:rPr lang="en-US" sz="28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4-misol. </a:t>
                </a:r>
                <a:r>
                  <a:rPr lang="en-US" sz="28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Ifodani</a:t>
                </a:r>
                <a:r>
                  <a:rPr lang="en-US" sz="28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soddalashtiring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1−2</m:t>
                        </m:r>
                        <m:sSup>
                          <m:sSup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ru-RU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81" y="720017"/>
                <a:ext cx="8784976" cy="719108"/>
              </a:xfrm>
              <a:prstGeom prst="rect">
                <a:avLst/>
              </a:prstGeom>
              <a:blipFill rotWithShape="1">
                <a:blip r:embed="rId2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23629" y="1349711"/>
                <a:ext cx="8821488" cy="1400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sSup>
                          <m:sSupPr>
                            <m:ctrlPr>
                              <a:rPr lang="ru-RU" sz="2400" i="1" smtClean="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=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𝑡𝑔</m:t>
                    </m:r>
                    <m:r>
                      <a:rPr lang="en-US" sz="24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29" y="1349711"/>
                <a:ext cx="8821488" cy="14005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97770" y="2801757"/>
                <a:ext cx="8748464" cy="692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5-misol. </a:t>
                </a:r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Agar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𝑡𝑔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bo‘lsa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𝑡𝑔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ni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hisoblang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ru-RU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70" y="2801757"/>
                <a:ext cx="8748464" cy="692113"/>
              </a:xfrm>
              <a:prstGeom prst="rect">
                <a:avLst/>
              </a:prstGeom>
              <a:blipFill rotWithShape="1">
                <a:blip r:embed="rId4"/>
                <a:stretch>
                  <a:fillRect b="-79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67544" y="3493870"/>
                <a:ext cx="8208912" cy="1405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𝑡𝑔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𝑡𝑔</m:t>
                          </m:r>
                          <m: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ru-RU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𝑡𝑔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2∙</m:t>
                          </m:r>
                          <m:f>
                            <m:fPr>
                              <m:ctrlPr>
                                <a:rPr lang="ru-RU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ru-RU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493870"/>
                <a:ext cx="8208912" cy="14050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209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1266" y="99234"/>
            <a:ext cx="9144000" cy="59068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767073"/>
            <a:ext cx="86376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>
              <a:spcAft>
                <a:spcPts val="1000"/>
              </a:spcAft>
              <a:tabLst>
                <a:tab pos="1980565" algn="l"/>
              </a:tabLst>
            </a:pPr>
            <a:r>
              <a:rPr lang="en-US" sz="2400" b="1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6-misol.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Uchburchakning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ikkita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burchagi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yig‘indisining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sinusi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uchinchi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burchagining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sinusiga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tengligini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isbotlang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87361" y="1560102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323528" y="1857772"/>
            <a:ext cx="3075801" cy="1918135"/>
          </a:xfrm>
          <a:prstGeom prst="triangle">
            <a:avLst>
              <a:gd name="adj" fmla="val 1592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787476" y="2021767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α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76" y="2021767"/>
                <a:ext cx="389850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Дуга 4"/>
          <p:cNvSpPr/>
          <p:nvPr/>
        </p:nvSpPr>
        <p:spPr>
          <a:xfrm rot="7713864">
            <a:off x="721988" y="1745300"/>
            <a:ext cx="288032" cy="360040"/>
          </a:xfrm>
          <a:prstGeom prst="arc">
            <a:avLst>
              <a:gd name="adj1" fmla="val 15656157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21368569">
            <a:off x="263304" y="3595887"/>
            <a:ext cx="288032" cy="360040"/>
          </a:xfrm>
          <a:prstGeom prst="arc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520852" y="3291830"/>
                <a:ext cx="40562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52" y="3291830"/>
                <a:ext cx="405624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Дуга 19"/>
          <p:cNvSpPr/>
          <p:nvPr/>
        </p:nvSpPr>
        <p:spPr>
          <a:xfrm rot="14532236">
            <a:off x="2996813" y="3507403"/>
            <a:ext cx="228851" cy="321187"/>
          </a:xfrm>
          <a:prstGeom prst="arc">
            <a:avLst>
              <a:gd name="adj1" fmla="val 15656157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2555776" y="3375797"/>
                <a:ext cx="3838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375797"/>
                <a:ext cx="383888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555776" y="2098711"/>
                <a:ext cx="280935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</m:e>
                          </m:d>
                        </m:e>
                      </m:func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𝜸</m:t>
                      </m:r>
                    </m:oMath>
                  </m:oMathPara>
                </a14:m>
                <a:endParaRPr lang="en-US" sz="2400" b="1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098711"/>
                <a:ext cx="2809359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796136" y="2195421"/>
                <a:ext cx="2687467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l-GR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195421"/>
                <a:ext cx="2687467" cy="470000"/>
              </a:xfrm>
              <a:prstGeom prst="rect">
                <a:avLst/>
              </a:prstGeom>
              <a:blipFill rotWithShape="1">
                <a:blip r:embed="rId6"/>
                <a:stretch>
                  <a:fillRect b="-155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5913427" y="2741679"/>
                <a:ext cx="2687467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𝜷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l-GR" sz="24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𝜸</m:t>
                      </m:r>
                    </m:oMath>
                  </m:oMathPara>
                </a14:m>
                <a:endParaRPr lang="ru-RU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427" y="2741679"/>
                <a:ext cx="2687467" cy="470000"/>
              </a:xfrm>
              <a:prstGeom prst="rect">
                <a:avLst/>
              </a:prstGeom>
              <a:blipFill rotWithShape="1">
                <a:blip r:embed="rId7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5271490" y="3821606"/>
                <a:ext cx="3238259" cy="691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23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3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3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𝟏𝟖𝟎</m:t>
                                  </m:r>
                                </m:e>
                                <m:sup>
                                  <m:r>
                                    <a:rPr lang="en-US" sz="23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23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l-GR" sz="23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𝜸</m:t>
                              </m:r>
                              <m:r>
                                <m:rPr>
                                  <m:nor/>
                                </m:rPr>
                                <a:rPr lang="ru-RU" sz="2300" b="1" dirty="0">
                                  <a:solidFill>
                                    <a:srgbClr val="002060"/>
                                  </a:solidFill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𝜸</m:t>
                      </m:r>
                    </m:oMath>
                  </m:oMathPara>
                </a14:m>
                <a:endParaRPr lang="en-US" sz="2300" b="1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490" y="3821606"/>
                <a:ext cx="3238259" cy="69166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4139952" y="3317547"/>
                <a:ext cx="4133376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𝜷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l-GR" sz="24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𝜸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ru-RU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317547"/>
                <a:ext cx="4133376" cy="470000"/>
              </a:xfrm>
              <a:prstGeom prst="rect">
                <a:avLst/>
              </a:prstGeom>
              <a:blipFill rotWithShape="1">
                <a:blip r:embed="rId9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1861428" y="4443958"/>
                <a:ext cx="28103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𝜷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l-GR" sz="24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𝜸</m:t>
                      </m:r>
                    </m:oMath>
                  </m:oMathPara>
                </a14:m>
                <a:endParaRPr lang="ru-RU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428" y="4443958"/>
                <a:ext cx="2810385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745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 animBg="1"/>
      <p:bldP spid="15" grpId="0"/>
      <p:bldP spid="5" grpId="0" animBg="1"/>
      <p:bldP spid="18" grpId="0" animBg="1"/>
      <p:bldP spid="19" grpId="0"/>
      <p:bldP spid="20" grpId="0" animBg="1"/>
      <p:bldP spid="21" grpId="0"/>
      <p:bldP spid="6" grpId="0"/>
      <p:bldP spid="7" grpId="0"/>
      <p:bldP spid="22" grpId="0"/>
      <p:bldP spid="23" grpId="0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a6bbbb55cb81a38516099dac32f985d2592ace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19635</TotalTime>
  <Words>578</Words>
  <Application>Microsoft Office PowerPoint</Application>
  <PresentationFormat>Экран (16:9)</PresentationFormat>
  <Paragraphs>206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 Math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Teacher</cp:lastModifiedBy>
  <cp:revision>1555</cp:revision>
  <dcterms:created xsi:type="dcterms:W3CDTF">2020-04-09T07:32:19Z</dcterms:created>
  <dcterms:modified xsi:type="dcterms:W3CDTF">2021-02-16T13:11:52Z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