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2"/>
  </p:notesMasterIdLst>
  <p:sldIdLst>
    <p:sldId id="1693" r:id="rId2"/>
    <p:sldId id="1690" r:id="rId3"/>
    <p:sldId id="1691" r:id="rId4"/>
    <p:sldId id="1692" r:id="rId5"/>
    <p:sldId id="1694" r:id="rId6"/>
    <p:sldId id="1695" r:id="rId7"/>
    <p:sldId id="1696" r:id="rId8"/>
    <p:sldId id="1697" r:id="rId9"/>
    <p:sldId id="1698" r:id="rId10"/>
    <p:sldId id="1699" r:id="rId11"/>
    <p:sldId id="1700" r:id="rId12"/>
    <p:sldId id="1701" r:id="rId13"/>
    <p:sldId id="1702" r:id="rId14"/>
    <p:sldId id="1703" r:id="rId15"/>
    <p:sldId id="1704" r:id="rId16"/>
    <p:sldId id="1705" r:id="rId17"/>
    <p:sldId id="1706" r:id="rId18"/>
    <p:sldId id="1707" r:id="rId19"/>
    <p:sldId id="1708" r:id="rId20"/>
    <p:sldId id="1709" r:id="rId21"/>
  </p:sldIdLst>
  <p:sldSz cx="9144000" cy="5143500" type="screen16x9"/>
  <p:notesSz cx="5765800" cy="3244850"/>
  <p:custDataLst>
    <p:tags r:id="rId23"/>
  </p:custDataLst>
  <p:defaultTextStyle>
    <a:defPPr>
      <a:defRPr lang="ru-RU"/>
    </a:defPPr>
    <a:lvl1pPr marL="0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1pPr>
    <a:lvl2pPr marL="724883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2pPr>
    <a:lvl3pPr marL="1449768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3pPr>
    <a:lvl4pPr marL="2174652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4pPr>
    <a:lvl5pPr marL="2899537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5pPr>
    <a:lvl6pPr marL="3624422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6pPr>
    <a:lvl7pPr marL="4349305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7pPr>
    <a:lvl8pPr marL="5074190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8pPr>
    <a:lvl9pPr marL="5799074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  <p15:guide id="3" orient="horz" pos="6391">
          <p15:clr>
            <a:srgbClr val="A4A3A4"/>
          </p15:clr>
        </p15:guide>
        <p15:guide id="4" pos="4451">
          <p15:clr>
            <a:srgbClr val="A4A3A4"/>
          </p15:clr>
        </p15:guide>
        <p15:guide id="5" orient="horz" pos="2057">
          <p15:clr>
            <a:srgbClr val="A4A3A4"/>
          </p15:clr>
        </p15:guide>
        <p15:guide id="6" orient="horz" pos="4566">
          <p15:clr>
            <a:srgbClr val="A4A3A4"/>
          </p15:clr>
        </p15:guide>
        <p15:guide id="7" pos="1662">
          <p15:clr>
            <a:srgbClr val="A4A3A4"/>
          </p15:clr>
        </p15:guide>
        <p15:guide id="8" pos="3425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1022">
          <p15:clr>
            <a:srgbClr val="A4A3A4"/>
          </p15:clr>
        </p15:guide>
        <p15:guide id="2" pos="1816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8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17292A2E-F333-43FB-9621-5CBBE7FDCDCB}" styleName="Светлый стиль 2 - акцент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2500" autoAdjust="0"/>
    <p:restoredTop sz="92895" autoAdjust="0"/>
  </p:normalViewPr>
  <p:slideViewPr>
    <p:cSldViewPr>
      <p:cViewPr varScale="1">
        <p:scale>
          <a:sx n="149" d="100"/>
          <a:sy n="149" d="100"/>
        </p:scale>
        <p:origin x="606" y="120"/>
      </p:cViewPr>
      <p:guideLst>
        <p:guide orient="horz" pos="2880"/>
        <p:guide pos="2160"/>
        <p:guide orient="horz" pos="6391"/>
        <p:guide pos="4451"/>
        <p:guide orient="horz" pos="2057"/>
        <p:guide orient="horz" pos="4566"/>
        <p:guide pos="1662"/>
        <p:guide pos="3425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158" d="100"/>
          <a:sy n="158" d="100"/>
        </p:scale>
        <p:origin x="-1176" y="-90"/>
      </p:cViewPr>
      <p:guideLst>
        <p:guide orient="horz" pos="1022"/>
        <p:guide pos="1816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gs" Target="tags/tag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3350CF-C603-4114-B932-646F91D14650}" type="datetimeFigureOut">
              <a:rPr lang="ru-RU" smtClean="0"/>
              <a:pPr/>
              <a:t>16.02.2021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909EBE-9F82-4E48-A1EA-E1BF2E0BBA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20460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1pPr>
    <a:lvl2pPr marL="342319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2pPr>
    <a:lvl3pPr marL="684637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3pPr>
    <a:lvl4pPr marL="1026958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4pPr>
    <a:lvl5pPr marL="1369276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5pPr>
    <a:lvl6pPr marL="1711595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6pPr>
    <a:lvl7pPr marL="2053914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7pPr>
    <a:lvl8pPr marL="2396234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8pPr>
    <a:lvl9pPr marL="2738553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16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17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19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1" y="1594483"/>
            <a:ext cx="7772401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1" y="2880359"/>
            <a:ext cx="6400801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2/16/2021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416988" y="1557182"/>
            <a:ext cx="6310028" cy="537440"/>
          </a:xfrm>
        </p:spPr>
        <p:txBody>
          <a:bodyPr lIns="0" tIns="0" rIns="0" bIns="0"/>
          <a:lstStyle>
            <a:lvl1pPr>
              <a:defRPr sz="35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2/16/2021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2" y="849896"/>
            <a:ext cx="8961724" cy="419935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106015" y="112796"/>
            <a:ext cx="8961724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93481" y="1142501"/>
            <a:ext cx="2893250" cy="34200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1" y="1183005"/>
            <a:ext cx="3977641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2/16/2021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2508137" y="1674387"/>
            <a:ext cx="4158102" cy="1639679"/>
          </a:xfrm>
          <a:custGeom>
            <a:avLst/>
            <a:gdLst/>
            <a:ahLst/>
            <a:cxnLst/>
            <a:rect l="l" t="t" r="r" b="b"/>
            <a:pathLst>
              <a:path w="2621915" h="1034414">
                <a:moveTo>
                  <a:pt x="2621368" y="0"/>
                </a:moveTo>
                <a:lnTo>
                  <a:pt x="0" y="0"/>
                </a:lnTo>
                <a:lnTo>
                  <a:pt x="0" y="1034140"/>
                </a:lnTo>
                <a:lnTo>
                  <a:pt x="2621368" y="1034140"/>
                </a:lnTo>
                <a:lnTo>
                  <a:pt x="262136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2/16/2021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2/16/2021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40780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032455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2" y="849896"/>
            <a:ext cx="8961724" cy="419935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7"/>
            <a:ext cx="2555002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416988" y="1557182"/>
            <a:ext cx="6310028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6"/>
            <a:ext cx="292608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1" y="4783456"/>
            <a:ext cx="210312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2/16/2021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4783456"/>
            <a:ext cx="210312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724883">
        <a:defRPr>
          <a:latin typeface="+mn-lt"/>
          <a:ea typeface="+mn-ea"/>
          <a:cs typeface="+mn-cs"/>
        </a:defRPr>
      </a:lvl2pPr>
      <a:lvl3pPr marL="1449768">
        <a:defRPr>
          <a:latin typeface="+mn-lt"/>
          <a:ea typeface="+mn-ea"/>
          <a:cs typeface="+mn-cs"/>
        </a:defRPr>
      </a:lvl3pPr>
      <a:lvl4pPr marL="2174652">
        <a:defRPr>
          <a:latin typeface="+mn-lt"/>
          <a:ea typeface="+mn-ea"/>
          <a:cs typeface="+mn-cs"/>
        </a:defRPr>
      </a:lvl4pPr>
      <a:lvl5pPr marL="2899537">
        <a:defRPr>
          <a:latin typeface="+mn-lt"/>
          <a:ea typeface="+mn-ea"/>
          <a:cs typeface="+mn-cs"/>
        </a:defRPr>
      </a:lvl5pPr>
      <a:lvl6pPr marL="3624422">
        <a:defRPr>
          <a:latin typeface="+mn-lt"/>
          <a:ea typeface="+mn-ea"/>
          <a:cs typeface="+mn-cs"/>
        </a:defRPr>
      </a:lvl6pPr>
      <a:lvl7pPr marL="4349305">
        <a:defRPr>
          <a:latin typeface="+mn-lt"/>
          <a:ea typeface="+mn-ea"/>
          <a:cs typeface="+mn-cs"/>
        </a:defRPr>
      </a:lvl7pPr>
      <a:lvl8pPr marL="5074190">
        <a:defRPr>
          <a:latin typeface="+mn-lt"/>
          <a:ea typeface="+mn-ea"/>
          <a:cs typeface="+mn-cs"/>
        </a:defRPr>
      </a:lvl8pPr>
      <a:lvl9pPr marL="5799074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724883">
        <a:defRPr>
          <a:latin typeface="+mn-lt"/>
          <a:ea typeface="+mn-ea"/>
          <a:cs typeface="+mn-cs"/>
        </a:defRPr>
      </a:lvl2pPr>
      <a:lvl3pPr marL="1449768">
        <a:defRPr>
          <a:latin typeface="+mn-lt"/>
          <a:ea typeface="+mn-ea"/>
          <a:cs typeface="+mn-cs"/>
        </a:defRPr>
      </a:lvl3pPr>
      <a:lvl4pPr marL="2174652">
        <a:defRPr>
          <a:latin typeface="+mn-lt"/>
          <a:ea typeface="+mn-ea"/>
          <a:cs typeface="+mn-cs"/>
        </a:defRPr>
      </a:lvl4pPr>
      <a:lvl5pPr marL="2899537">
        <a:defRPr>
          <a:latin typeface="+mn-lt"/>
          <a:ea typeface="+mn-ea"/>
          <a:cs typeface="+mn-cs"/>
        </a:defRPr>
      </a:lvl5pPr>
      <a:lvl6pPr marL="3624422">
        <a:defRPr>
          <a:latin typeface="+mn-lt"/>
          <a:ea typeface="+mn-ea"/>
          <a:cs typeface="+mn-cs"/>
        </a:defRPr>
      </a:lvl6pPr>
      <a:lvl7pPr marL="4349305">
        <a:defRPr>
          <a:latin typeface="+mn-lt"/>
          <a:ea typeface="+mn-ea"/>
          <a:cs typeface="+mn-cs"/>
        </a:defRPr>
      </a:lvl7pPr>
      <a:lvl8pPr marL="5074190">
        <a:defRPr>
          <a:latin typeface="+mn-lt"/>
          <a:ea typeface="+mn-ea"/>
          <a:cs typeface="+mn-cs"/>
        </a:defRPr>
      </a:lvl8pPr>
      <a:lvl9pPr marL="5799074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7" Type="http://schemas.openxmlformats.org/officeDocument/2006/relationships/image" Target="../media/image68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7.png"/><Relationship Id="rId5" Type="http://schemas.openxmlformats.org/officeDocument/2006/relationships/image" Target="../media/image66.png"/><Relationship Id="rId4" Type="http://schemas.openxmlformats.org/officeDocument/2006/relationships/image" Target="../media/image65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gif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3.png"/><Relationship Id="rId5" Type="http://schemas.openxmlformats.org/officeDocument/2006/relationships/image" Target="../media/image72.png"/><Relationship Id="rId4" Type="http://schemas.openxmlformats.org/officeDocument/2006/relationships/image" Target="../media/image7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image" Target="../media/image69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0.png"/><Relationship Id="rId4" Type="http://schemas.openxmlformats.org/officeDocument/2006/relationships/image" Target="../media/image7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3.png"/><Relationship Id="rId5" Type="http://schemas.openxmlformats.org/officeDocument/2006/relationships/image" Target="../media/image102.png"/><Relationship Id="rId4" Type="http://schemas.openxmlformats.org/officeDocument/2006/relationships/image" Target="../media/image101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0.png"/><Relationship Id="rId13" Type="http://schemas.openxmlformats.org/officeDocument/2006/relationships/image" Target="../media/image83.png"/><Relationship Id="rId3" Type="http://schemas.openxmlformats.org/officeDocument/2006/relationships/image" Target="../media/image78.png"/><Relationship Id="rId7" Type="http://schemas.openxmlformats.org/officeDocument/2006/relationships/image" Target="../media/image79.png"/><Relationship Id="rId12" Type="http://schemas.openxmlformats.org/officeDocument/2006/relationships/image" Target="../media/image37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0.png"/><Relationship Id="rId11" Type="http://schemas.openxmlformats.org/officeDocument/2006/relationships/image" Target="../media/image82.png"/><Relationship Id="rId5" Type="http://schemas.openxmlformats.org/officeDocument/2006/relationships/image" Target="../media/image300.png"/><Relationship Id="rId10" Type="http://schemas.openxmlformats.org/officeDocument/2006/relationships/image" Target="../media/image350.png"/><Relationship Id="rId4" Type="http://schemas.openxmlformats.org/officeDocument/2006/relationships/image" Target="../media/image290.png"/><Relationship Id="rId9" Type="http://schemas.openxmlformats.org/officeDocument/2006/relationships/image" Target="../media/image81.png"/><Relationship Id="rId14" Type="http://schemas.openxmlformats.org/officeDocument/2006/relationships/image" Target="../media/image390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4.png"/><Relationship Id="rId3" Type="http://schemas.openxmlformats.org/officeDocument/2006/relationships/image" Target="../media/image760.png"/><Relationship Id="rId7" Type="http://schemas.openxmlformats.org/officeDocument/2006/relationships/image" Target="../media/image8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7.png"/><Relationship Id="rId5" Type="http://schemas.openxmlformats.org/officeDocument/2006/relationships/image" Target="../media/image86.png"/><Relationship Id="rId4" Type="http://schemas.openxmlformats.org/officeDocument/2006/relationships/image" Target="../media/image85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png"/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77.jpe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810.png"/><Relationship Id="rId3" Type="http://schemas.openxmlformats.org/officeDocument/2006/relationships/image" Target="../media/image96.png"/><Relationship Id="rId7" Type="http://schemas.openxmlformats.org/officeDocument/2006/relationships/image" Target="../media/image3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90.png"/><Relationship Id="rId5" Type="http://schemas.openxmlformats.org/officeDocument/2006/relationships/image" Target="../media/image780.png"/><Relationship Id="rId10" Type="http://schemas.openxmlformats.org/officeDocument/2006/relationships/image" Target="../media/image830.png"/><Relationship Id="rId4" Type="http://schemas.openxmlformats.org/officeDocument/2006/relationships/image" Target="../media/image770.png"/><Relationship Id="rId9" Type="http://schemas.openxmlformats.org/officeDocument/2006/relationships/image" Target="../media/image820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gif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10" Type="http://schemas.openxmlformats.org/officeDocument/2006/relationships/image" Target="../media/image17.png"/><Relationship Id="rId4" Type="http://schemas.openxmlformats.org/officeDocument/2006/relationships/image" Target="../media/image11.png"/><Relationship Id="rId9" Type="http://schemas.openxmlformats.org/officeDocument/2006/relationships/image" Target="../media/image16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12" Type="http://schemas.openxmlformats.org/officeDocument/2006/relationships/image" Target="../media/image28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11" Type="http://schemas.openxmlformats.org/officeDocument/2006/relationships/image" Target="../media/image27.png"/><Relationship Id="rId5" Type="http://schemas.openxmlformats.org/officeDocument/2006/relationships/image" Target="../media/image21.png"/><Relationship Id="rId10" Type="http://schemas.openxmlformats.org/officeDocument/2006/relationships/image" Target="../media/image26.png"/><Relationship Id="rId4" Type="http://schemas.openxmlformats.org/officeDocument/2006/relationships/image" Target="../media/image20.png"/><Relationship Id="rId9" Type="http://schemas.openxmlformats.org/officeDocument/2006/relationships/image" Target="../media/image25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13" Type="http://schemas.openxmlformats.org/officeDocument/2006/relationships/image" Target="../media/image36.png"/><Relationship Id="rId18" Type="http://schemas.openxmlformats.org/officeDocument/2006/relationships/image" Target="../media/image41.png"/><Relationship Id="rId3" Type="http://schemas.openxmlformats.org/officeDocument/2006/relationships/image" Target="../media/image29.png"/><Relationship Id="rId7" Type="http://schemas.openxmlformats.org/officeDocument/2006/relationships/image" Target="../media/image130.png"/><Relationship Id="rId12" Type="http://schemas.openxmlformats.org/officeDocument/2006/relationships/image" Target="../media/image35.png"/><Relationship Id="rId17" Type="http://schemas.openxmlformats.org/officeDocument/2006/relationships/image" Target="../media/image40.png"/><Relationship Id="rId2" Type="http://schemas.openxmlformats.org/officeDocument/2006/relationships/image" Target="../media/image80.png"/><Relationship Id="rId16" Type="http://schemas.openxmlformats.org/officeDocument/2006/relationships/image" Target="../media/image39.png"/><Relationship Id="rId20" Type="http://schemas.openxmlformats.org/officeDocument/2006/relationships/image" Target="../media/image26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0.png"/><Relationship Id="rId11" Type="http://schemas.openxmlformats.org/officeDocument/2006/relationships/image" Target="../media/image34.png"/><Relationship Id="rId5" Type="http://schemas.openxmlformats.org/officeDocument/2006/relationships/image" Target="../media/image110.png"/><Relationship Id="rId15" Type="http://schemas.openxmlformats.org/officeDocument/2006/relationships/image" Target="../media/image38.png"/><Relationship Id="rId10" Type="http://schemas.openxmlformats.org/officeDocument/2006/relationships/image" Target="../media/image33.png"/><Relationship Id="rId19" Type="http://schemas.openxmlformats.org/officeDocument/2006/relationships/image" Target="../media/image42.png"/><Relationship Id="rId4" Type="http://schemas.openxmlformats.org/officeDocument/2006/relationships/image" Target="../media/image30.png"/><Relationship Id="rId9" Type="http://schemas.openxmlformats.org/officeDocument/2006/relationships/image" Target="../media/image32.png"/><Relationship Id="rId14" Type="http://schemas.openxmlformats.org/officeDocument/2006/relationships/image" Target="../media/image3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7" Type="http://schemas.openxmlformats.org/officeDocument/2006/relationships/image" Target="../media/image48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7.png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9.png"/><Relationship Id="rId4" Type="http://schemas.openxmlformats.org/officeDocument/2006/relationships/image" Target="../media/image5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0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2.png"/><Relationship Id="rId4" Type="http://schemas.openxmlformats.org/officeDocument/2006/relationships/image" Target="../media/image51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png"/><Relationship Id="rId3" Type="http://schemas.openxmlformats.org/officeDocument/2006/relationships/image" Target="../media/image94.png"/><Relationship Id="rId7" Type="http://schemas.openxmlformats.org/officeDocument/2006/relationships/image" Target="../media/image55.png"/><Relationship Id="rId2" Type="http://schemas.openxmlformats.org/officeDocument/2006/relationships/image" Target="../media/image9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4.png"/><Relationship Id="rId5" Type="http://schemas.openxmlformats.org/officeDocument/2006/relationships/image" Target="../media/image53.png"/><Relationship Id="rId10" Type="http://schemas.openxmlformats.org/officeDocument/2006/relationships/image" Target="../media/image62.png"/><Relationship Id="rId4" Type="http://schemas.openxmlformats.org/officeDocument/2006/relationships/image" Target="../media/image95.png"/><Relationship Id="rId9" Type="http://schemas.openxmlformats.org/officeDocument/2006/relationships/image" Target="../media/image6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6142" y="2703"/>
            <a:ext cx="9130468" cy="161854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15" name="object 4">
            <a:extLst>
              <a:ext uri="{FF2B5EF4-FFF2-40B4-BE49-F238E27FC236}">
                <a16:creationId xmlns=""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763819" y="2188709"/>
            <a:ext cx="5976664" cy="1838241"/>
          </a:xfrm>
          <a:prstGeom prst="rect">
            <a:avLst/>
          </a:prstGeom>
        </p:spPr>
        <p:txBody>
          <a:bodyPr vert="horz" wrap="square" lIns="0" tIns="22143" rIns="0" bIns="0" rtlCol="0">
            <a:spAutoFit/>
          </a:bodyPr>
          <a:lstStyle/>
          <a:p>
            <a:pPr marL="29189" algn="ctr">
              <a:spcAft>
                <a:spcPts val="1200"/>
              </a:spcAft>
            </a:pPr>
            <a:r>
              <a:rPr lang="en-US" sz="5400" dirty="0" err="1" smtClean="0">
                <a:solidFill>
                  <a:srgbClr val="002060"/>
                </a:solidFill>
                <a:latin typeface="Arial"/>
                <a:cs typeface="Arial"/>
              </a:rPr>
              <a:t>Mavzu</a:t>
            </a:r>
            <a:r>
              <a:rPr lang="en-US" sz="5400" dirty="0" smtClean="0">
                <a:solidFill>
                  <a:srgbClr val="002060"/>
                </a:solidFill>
                <a:latin typeface="Arial"/>
                <a:cs typeface="Arial"/>
              </a:rPr>
              <a:t>:</a:t>
            </a:r>
          </a:p>
          <a:p>
            <a:pPr marL="20131" algn="ctr"/>
            <a:r>
              <a:rPr lang="en-US" sz="5400" b="1" dirty="0" err="1" smtClean="0">
                <a:solidFill>
                  <a:srgbClr val="002060"/>
                </a:solidFill>
                <a:latin typeface="Arial"/>
                <a:cs typeface="Arial"/>
              </a:rPr>
              <a:t>Misollar</a:t>
            </a:r>
            <a:r>
              <a:rPr lang="en-US" sz="54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5400" b="1" dirty="0" err="1" smtClean="0">
                <a:solidFill>
                  <a:srgbClr val="002060"/>
                </a:solidFill>
                <a:latin typeface="Arial"/>
                <a:cs typeface="Arial"/>
              </a:rPr>
              <a:t>yechish</a:t>
            </a:r>
            <a:endParaRPr lang="en-US" sz="5400" b="1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=""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435247" y="2067694"/>
            <a:ext cx="411047" cy="1040136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20" name="object 9">
            <a:extLst>
              <a:ext uri="{FF2B5EF4-FFF2-40B4-BE49-F238E27FC236}">
                <a16:creationId xmlns=""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6876257" y="361576"/>
            <a:ext cx="1536477" cy="83431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21" name="object 10">
            <a:extLst>
              <a:ext uri="{FF2B5EF4-FFF2-40B4-BE49-F238E27FC236}">
                <a16:creationId xmlns=""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6876257" y="361576"/>
            <a:ext cx="1536478" cy="83431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22" name="object 12">
            <a:extLst>
              <a:ext uri="{FF2B5EF4-FFF2-40B4-BE49-F238E27FC236}">
                <a16:creationId xmlns=""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6989514" y="485239"/>
            <a:ext cx="1368152" cy="574343"/>
          </a:xfrm>
          <a:prstGeom prst="rect">
            <a:avLst/>
          </a:prstGeom>
        </p:spPr>
        <p:txBody>
          <a:bodyPr vert="horz" wrap="square" lIns="0" tIns="25164" rIns="0" bIns="0" rtlCol="0">
            <a:spAutoFit/>
          </a:bodyPr>
          <a:lstStyle/>
          <a:p>
            <a:pPr>
              <a:spcBef>
                <a:spcPts val="198"/>
              </a:spcBef>
            </a:pPr>
            <a:r>
              <a:rPr lang="en-US" sz="3567" b="1" spc="16" dirty="0">
                <a:solidFill>
                  <a:srgbClr val="FEFEFE"/>
                </a:solidFill>
                <a:latin typeface="Arial"/>
                <a:cs typeface="Arial"/>
              </a:rPr>
              <a:t>9-sinf</a:t>
            </a:r>
            <a:endParaRPr sz="3567" dirty="0">
              <a:latin typeface="Arial"/>
              <a:cs typeface="Arial"/>
            </a:endParaRPr>
          </a:p>
        </p:txBody>
      </p:sp>
      <p:sp>
        <p:nvSpPr>
          <p:cNvPr id="26" name="object 2">
            <a:extLst>
              <a:ext uri="{FF2B5EF4-FFF2-40B4-BE49-F238E27FC236}">
                <a16:creationId xmlns="" xmlns:a16="http://schemas.microsoft.com/office/drawing/2014/main" id="{97CDA16A-066A-4BED-8F29-21556D7AB731}"/>
              </a:ext>
            </a:extLst>
          </p:cNvPr>
          <p:cNvSpPr txBox="1">
            <a:spLocks/>
          </p:cNvSpPr>
          <p:nvPr/>
        </p:nvSpPr>
        <p:spPr>
          <a:xfrm>
            <a:off x="1348127" y="341809"/>
            <a:ext cx="4808049" cy="854086"/>
          </a:xfrm>
          <a:prstGeom prst="rect">
            <a:avLst/>
          </a:prstGeom>
        </p:spPr>
        <p:txBody>
          <a:bodyPr vert="horz" wrap="square" lIns="0" tIns="23183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0161" algn="ctr" defTabSz="1451610">
              <a:spcBef>
                <a:spcPts val="181"/>
              </a:spcBef>
              <a:defRPr/>
            </a:pPr>
            <a:r>
              <a:rPr lang="en-US" sz="5398" kern="0" spc="8" dirty="0">
                <a:solidFill>
                  <a:sysClr val="window" lastClr="FFFFFF"/>
                </a:solidFill>
              </a:rPr>
              <a:t>Algebra</a:t>
            </a:r>
          </a:p>
        </p:txBody>
      </p:sp>
      <p:sp>
        <p:nvSpPr>
          <p:cNvPr id="27" name="object 11">
            <a:extLst>
              <a:ext uri="{FF2B5EF4-FFF2-40B4-BE49-F238E27FC236}">
                <a16:creationId xmlns="" xmlns:a16="http://schemas.microsoft.com/office/drawing/2014/main" id="{D2168EAD-EAD9-4C91-B3BA-D0FB4D707556}"/>
              </a:ext>
            </a:extLst>
          </p:cNvPr>
          <p:cNvSpPr/>
          <p:nvPr/>
        </p:nvSpPr>
        <p:spPr>
          <a:xfrm>
            <a:off x="568083" y="1062322"/>
            <a:ext cx="25201" cy="49394"/>
          </a:xfrm>
          <a:custGeom>
            <a:avLst/>
            <a:gdLst/>
            <a:ahLst/>
            <a:cxnLst/>
            <a:rect l="l" t="t" r="r" b="b"/>
            <a:pathLst>
              <a:path w="15875" h="31115">
                <a:moveTo>
                  <a:pt x="15652" y="0"/>
                </a:moveTo>
                <a:lnTo>
                  <a:pt x="0" y="0"/>
                </a:lnTo>
                <a:lnTo>
                  <a:pt x="0" y="30786"/>
                </a:lnTo>
                <a:lnTo>
                  <a:pt x="15652" y="30786"/>
                </a:lnTo>
                <a:lnTo>
                  <a:pt x="15652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8" name="object 12">
            <a:extLst>
              <a:ext uri="{FF2B5EF4-FFF2-40B4-BE49-F238E27FC236}">
                <a16:creationId xmlns="" xmlns:a16="http://schemas.microsoft.com/office/drawing/2014/main" id="{5AAAE1A5-5083-45BC-BB77-451BC6095476}"/>
              </a:ext>
            </a:extLst>
          </p:cNvPr>
          <p:cNvSpPr/>
          <p:nvPr/>
        </p:nvSpPr>
        <p:spPr>
          <a:xfrm>
            <a:off x="519209" y="1049896"/>
            <a:ext cx="614902" cy="0"/>
          </a:xfrm>
          <a:custGeom>
            <a:avLst/>
            <a:gdLst/>
            <a:ahLst/>
            <a:cxnLst/>
            <a:rect l="l" t="t" r="r" b="b"/>
            <a:pathLst>
              <a:path w="387350">
                <a:moveTo>
                  <a:pt x="0" y="0"/>
                </a:moveTo>
                <a:lnTo>
                  <a:pt x="387158" y="0"/>
                </a:lnTo>
              </a:path>
            </a:pathLst>
          </a:custGeom>
          <a:ln w="15654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9" name="object 13">
            <a:extLst>
              <a:ext uri="{FF2B5EF4-FFF2-40B4-BE49-F238E27FC236}">
                <a16:creationId xmlns="" xmlns:a16="http://schemas.microsoft.com/office/drawing/2014/main" id="{42562BD1-38C5-4FEF-BE28-9E2028CE083A}"/>
              </a:ext>
            </a:extLst>
          </p:cNvPr>
          <p:cNvSpPr/>
          <p:nvPr/>
        </p:nvSpPr>
        <p:spPr>
          <a:xfrm>
            <a:off x="580507" y="496597"/>
            <a:ext cx="0" cy="541315"/>
          </a:xfrm>
          <a:custGeom>
            <a:avLst/>
            <a:gdLst/>
            <a:ahLst/>
            <a:cxnLst/>
            <a:rect l="l" t="t" r="r" b="b"/>
            <a:pathLst>
              <a:path h="340995">
                <a:moveTo>
                  <a:pt x="0" y="0"/>
                </a:moveTo>
                <a:lnTo>
                  <a:pt x="0" y="340718"/>
                </a:lnTo>
              </a:path>
            </a:pathLst>
          </a:custGeom>
          <a:ln w="15652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0" name="object 14">
            <a:extLst>
              <a:ext uri="{FF2B5EF4-FFF2-40B4-BE49-F238E27FC236}">
                <a16:creationId xmlns="" xmlns:a16="http://schemas.microsoft.com/office/drawing/2014/main" id="{199D57BF-AFEE-4760-B709-A1E005ECDEF4}"/>
              </a:ext>
            </a:extLst>
          </p:cNvPr>
          <p:cNvSpPr/>
          <p:nvPr/>
        </p:nvSpPr>
        <p:spPr>
          <a:xfrm>
            <a:off x="640771" y="539961"/>
            <a:ext cx="448576" cy="467728"/>
          </a:xfrm>
          <a:custGeom>
            <a:avLst/>
            <a:gdLst/>
            <a:ahLst/>
            <a:cxnLst/>
            <a:rect l="l" t="t" r="r" b="b"/>
            <a:pathLst>
              <a:path w="282575" h="294640">
                <a:moveTo>
                  <a:pt x="15652" y="0"/>
                </a:moveTo>
                <a:lnTo>
                  <a:pt x="0" y="0"/>
                </a:lnTo>
                <a:lnTo>
                  <a:pt x="2607" y="57118"/>
                </a:lnTo>
                <a:lnTo>
                  <a:pt x="10266" y="111280"/>
                </a:lnTo>
                <a:lnTo>
                  <a:pt x="22734" y="161224"/>
                </a:lnTo>
                <a:lnTo>
                  <a:pt x="39766" y="205689"/>
                </a:lnTo>
                <a:lnTo>
                  <a:pt x="61329" y="243530"/>
                </a:lnTo>
                <a:lnTo>
                  <a:pt x="112612" y="288250"/>
                </a:lnTo>
                <a:lnTo>
                  <a:pt x="141088" y="294044"/>
                </a:lnTo>
                <a:lnTo>
                  <a:pt x="169563" y="288250"/>
                </a:lnTo>
                <a:lnTo>
                  <a:pt x="185084" y="278391"/>
                </a:lnTo>
                <a:lnTo>
                  <a:pt x="141088" y="278391"/>
                </a:lnTo>
                <a:lnTo>
                  <a:pt x="117162" y="273190"/>
                </a:lnTo>
                <a:lnTo>
                  <a:pt x="73063" y="233046"/>
                </a:lnTo>
                <a:lnTo>
                  <a:pt x="53957" y="199078"/>
                </a:lnTo>
                <a:lnTo>
                  <a:pt x="37551" y="156187"/>
                </a:lnTo>
                <a:lnTo>
                  <a:pt x="25542" y="107896"/>
                </a:lnTo>
                <a:lnTo>
                  <a:pt x="18164" y="55426"/>
                </a:lnTo>
                <a:lnTo>
                  <a:pt x="15652" y="0"/>
                </a:lnTo>
                <a:close/>
              </a:path>
              <a:path w="282575" h="294640">
                <a:moveTo>
                  <a:pt x="282174" y="0"/>
                </a:moveTo>
                <a:lnTo>
                  <a:pt x="266522" y="0"/>
                </a:lnTo>
                <a:lnTo>
                  <a:pt x="264011" y="55426"/>
                </a:lnTo>
                <a:lnTo>
                  <a:pt x="256634" y="107896"/>
                </a:lnTo>
                <a:lnTo>
                  <a:pt x="244628" y="156187"/>
                </a:lnTo>
                <a:lnTo>
                  <a:pt x="228225" y="199078"/>
                </a:lnTo>
                <a:lnTo>
                  <a:pt x="209114" y="233046"/>
                </a:lnTo>
                <a:lnTo>
                  <a:pt x="165012" y="273190"/>
                </a:lnTo>
                <a:lnTo>
                  <a:pt x="141088" y="278391"/>
                </a:lnTo>
                <a:lnTo>
                  <a:pt x="185084" y="278391"/>
                </a:lnTo>
                <a:lnTo>
                  <a:pt x="220845" y="243530"/>
                </a:lnTo>
                <a:lnTo>
                  <a:pt x="242409" y="205689"/>
                </a:lnTo>
                <a:lnTo>
                  <a:pt x="259442" y="161224"/>
                </a:lnTo>
                <a:lnTo>
                  <a:pt x="271909" y="111280"/>
                </a:lnTo>
                <a:lnTo>
                  <a:pt x="279568" y="57118"/>
                </a:lnTo>
                <a:lnTo>
                  <a:pt x="282174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1" name="object 15">
            <a:extLst>
              <a:ext uri="{FF2B5EF4-FFF2-40B4-BE49-F238E27FC236}">
                <a16:creationId xmlns="" xmlns:a16="http://schemas.microsoft.com/office/drawing/2014/main" id="{DFF3D60F-1869-4734-8178-4BFE8F5C0368}"/>
              </a:ext>
            </a:extLst>
          </p:cNvPr>
          <p:cNvSpPr/>
          <p:nvPr/>
        </p:nvSpPr>
        <p:spPr>
          <a:xfrm>
            <a:off x="1068705" y="1084186"/>
            <a:ext cx="67538" cy="67538"/>
          </a:xfrm>
          <a:custGeom>
            <a:avLst/>
            <a:gdLst/>
            <a:ahLst/>
            <a:cxnLst/>
            <a:rect l="l" t="t" r="r" b="b"/>
            <a:pathLst>
              <a:path w="42545" h="42545">
                <a:moveTo>
                  <a:pt x="11066" y="0"/>
                </a:moveTo>
                <a:lnTo>
                  <a:pt x="0" y="11066"/>
                </a:lnTo>
                <a:lnTo>
                  <a:pt x="10119" y="21186"/>
                </a:lnTo>
                <a:lnTo>
                  <a:pt x="0" y="31305"/>
                </a:lnTo>
                <a:lnTo>
                  <a:pt x="11066" y="42372"/>
                </a:lnTo>
                <a:lnTo>
                  <a:pt x="21186" y="32251"/>
                </a:lnTo>
                <a:lnTo>
                  <a:pt x="41426" y="32251"/>
                </a:lnTo>
                <a:lnTo>
                  <a:pt x="42372" y="31305"/>
                </a:lnTo>
                <a:lnTo>
                  <a:pt x="32252" y="21186"/>
                </a:lnTo>
                <a:lnTo>
                  <a:pt x="42372" y="11066"/>
                </a:lnTo>
                <a:lnTo>
                  <a:pt x="41424" y="10119"/>
                </a:lnTo>
                <a:lnTo>
                  <a:pt x="21186" y="10119"/>
                </a:lnTo>
                <a:lnTo>
                  <a:pt x="11066" y="0"/>
                </a:lnTo>
                <a:close/>
              </a:path>
              <a:path w="42545" h="42545">
                <a:moveTo>
                  <a:pt x="41426" y="32251"/>
                </a:moveTo>
                <a:lnTo>
                  <a:pt x="21186" y="32251"/>
                </a:lnTo>
                <a:lnTo>
                  <a:pt x="31305" y="42372"/>
                </a:lnTo>
                <a:lnTo>
                  <a:pt x="41426" y="32251"/>
                </a:lnTo>
                <a:close/>
              </a:path>
              <a:path w="42545" h="42545">
                <a:moveTo>
                  <a:pt x="31305" y="0"/>
                </a:moveTo>
                <a:lnTo>
                  <a:pt x="21186" y="10119"/>
                </a:lnTo>
                <a:lnTo>
                  <a:pt x="41424" y="10119"/>
                </a:lnTo>
                <a:lnTo>
                  <a:pt x="31305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2" name="object 16">
            <a:extLst>
              <a:ext uri="{FF2B5EF4-FFF2-40B4-BE49-F238E27FC236}">
                <a16:creationId xmlns="" xmlns:a16="http://schemas.microsoft.com/office/drawing/2014/main" id="{C22A3C16-3643-4C83-83DD-E1EA8CC4BADD}"/>
              </a:ext>
            </a:extLst>
          </p:cNvPr>
          <p:cNvSpPr/>
          <p:nvPr/>
        </p:nvSpPr>
        <p:spPr>
          <a:xfrm>
            <a:off x="487236" y="515970"/>
            <a:ext cx="67538" cy="67538"/>
          </a:xfrm>
          <a:custGeom>
            <a:avLst/>
            <a:gdLst/>
            <a:ahLst/>
            <a:cxnLst/>
            <a:rect l="l" t="t" r="r" b="b"/>
            <a:pathLst>
              <a:path w="42545" h="42545">
                <a:moveTo>
                  <a:pt x="11066" y="0"/>
                </a:moveTo>
                <a:lnTo>
                  <a:pt x="0" y="11073"/>
                </a:lnTo>
                <a:lnTo>
                  <a:pt x="10120" y="21188"/>
                </a:lnTo>
                <a:lnTo>
                  <a:pt x="0" y="31305"/>
                </a:lnTo>
                <a:lnTo>
                  <a:pt x="11066" y="42378"/>
                </a:lnTo>
                <a:lnTo>
                  <a:pt x="42372" y="11073"/>
                </a:lnTo>
                <a:lnTo>
                  <a:pt x="41419" y="10119"/>
                </a:lnTo>
                <a:lnTo>
                  <a:pt x="21186" y="10119"/>
                </a:lnTo>
                <a:lnTo>
                  <a:pt x="11066" y="0"/>
                </a:lnTo>
                <a:close/>
              </a:path>
              <a:path w="42545" h="42545">
                <a:moveTo>
                  <a:pt x="31306" y="0"/>
                </a:moveTo>
                <a:lnTo>
                  <a:pt x="21186" y="10119"/>
                </a:lnTo>
                <a:lnTo>
                  <a:pt x="41419" y="10119"/>
                </a:lnTo>
                <a:lnTo>
                  <a:pt x="31306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88028" y="1923678"/>
            <a:ext cx="2385510" cy="244827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" name="object 5">
            <a:extLst>
              <a:ext uri="{FF2B5EF4-FFF2-40B4-BE49-F238E27FC236}">
                <a16:creationId xmlns=""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435247" y="3219822"/>
            <a:ext cx="411047" cy="1040136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</p:spTree>
    <p:extLst>
      <p:ext uri="{BB962C8B-B14F-4D97-AF65-F5344CB8AC3E}">
        <p14:creationId xmlns:p14="http://schemas.microsoft.com/office/powerpoint/2010/main" val="35794022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1800" dirty="0">
              <a:latin typeface="Arial" panose="020B0604020202020204" pitchFamily="34" charset="0"/>
              <a:cs typeface="Arial" pitchFamily="34" charset="0"/>
            </a:endParaRPr>
          </a:p>
        </p:txBody>
      </p:sp>
      <p:sp>
        <p:nvSpPr>
          <p:cNvPr id="23" name="object 4"/>
          <p:cNvSpPr txBox="1">
            <a:spLocks/>
          </p:cNvSpPr>
          <p:nvPr/>
        </p:nvSpPr>
        <p:spPr>
          <a:xfrm>
            <a:off x="-1147" y="99234"/>
            <a:ext cx="9144000" cy="543043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marL="20131" algn="ctr">
              <a:lnSpc>
                <a:spcPts val="4431"/>
              </a:lnSpc>
            </a:pPr>
            <a:r>
              <a:rPr lang="en-US" sz="32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Misollar</a:t>
            </a:r>
            <a:r>
              <a:rPr lang="en-US" sz="3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yechish</a:t>
            </a:r>
            <a:endParaRPr lang="en-US" sz="32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" name="Прямоугольник 1"/>
              <p:cNvSpPr/>
              <p:nvPr/>
            </p:nvSpPr>
            <p:spPr>
              <a:xfrm>
                <a:off x="179513" y="843558"/>
                <a:ext cx="8712968" cy="120032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indent="355600"/>
                <a:r>
                  <a:rPr lang="en-US" sz="2400" b="1" i="1" dirty="0" smtClean="0">
                    <a:solidFill>
                      <a:srgbClr val="00B050"/>
                    </a:solidFill>
                    <a:latin typeface="Arial" pitchFamily="34" charset="0"/>
                    <a:cs typeface="Arial" pitchFamily="34" charset="0"/>
                  </a:rPr>
                  <a:t>7-misol.  </a:t>
                </a:r>
                <a:r>
                  <a:rPr lang="en-US" sz="2400" dirty="0" err="1" smtClean="0">
                    <a:latin typeface="Arial" pitchFamily="34" charset="0"/>
                    <a:cs typeface="Arial" pitchFamily="34" charset="0"/>
                  </a:rPr>
                  <a:t>Sonli</a:t>
                </a:r>
                <a:r>
                  <a:rPr lang="en-US" sz="24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400" dirty="0" err="1" smtClean="0">
                    <a:latin typeface="Arial" pitchFamily="34" charset="0"/>
                    <a:cs typeface="Arial" pitchFamily="34" charset="0"/>
                  </a:rPr>
                  <a:t>ketma-ketlik</a:t>
                </a:r>
                <a:r>
                  <a:rPr lang="en-US" sz="2400" dirty="0" smtClean="0"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24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𝒃</m:t>
                        </m:r>
                      </m:e>
                      <m:sub>
                        <m:r>
                          <a:rPr lang="en-US" sz="24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𝒏</m:t>
                        </m:r>
                        <m:r>
                          <a:rPr lang="en-US" sz="24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+</m:t>
                        </m:r>
                        <m:r>
                          <a:rPr lang="en-US" sz="24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𝟐</m:t>
                        </m:r>
                      </m:sub>
                    </m:sSub>
                    <m:r>
                      <a:rPr lang="en-US" sz="2400" b="1" i="1" dirty="0" smtClean="0">
                        <a:solidFill>
                          <a:srgbClr val="0070C0"/>
                        </a:solidFill>
                        <a:latin typeface="Cambria Math"/>
                        <a:cs typeface="Arial" pitchFamily="34" charset="0"/>
                      </a:rPr>
                      <m:t>=</m:t>
                    </m:r>
                    <m:sSub>
                      <m:sSubPr>
                        <m:ctrlPr>
                          <a:rPr lang="ru-RU" sz="2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𝒃</m:t>
                        </m:r>
                      </m:e>
                      <m:sub>
                        <m:r>
                          <a:rPr lang="en-US" sz="24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𝒏</m:t>
                        </m:r>
                        <m:r>
                          <a:rPr lang="en-US" sz="24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+</m:t>
                        </m:r>
                        <m:r>
                          <a:rPr lang="en-US" sz="24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𝟏</m:t>
                        </m:r>
                      </m:sub>
                    </m:sSub>
                    <m:r>
                      <a:rPr lang="en-US" sz="2400" b="1" i="1" dirty="0" smtClean="0">
                        <a:solidFill>
                          <a:srgbClr val="0070C0"/>
                        </a:solidFill>
                        <a:latin typeface="Cambria Math"/>
                        <a:cs typeface="Arial" pitchFamily="34" charset="0"/>
                      </a:rPr>
                      <m:t>+</m:t>
                    </m:r>
                    <m:sSub>
                      <m:sSubPr>
                        <m:ctrlPr>
                          <a:rPr lang="ru-RU" sz="2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𝒃</m:t>
                        </m:r>
                      </m:e>
                      <m:sub>
                        <m:r>
                          <a:rPr lang="en-US" sz="24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𝒏</m:t>
                        </m:r>
                        <m:r>
                          <a:rPr lang="en-US" sz="24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 </m:t>
                        </m:r>
                      </m:sub>
                    </m:sSub>
                  </m:oMath>
                </a14:m>
                <a:r>
                  <a:rPr lang="en-US" sz="2400" dirty="0" err="1">
                    <a:latin typeface="Arial" pitchFamily="34" charset="0"/>
                    <a:cs typeface="Arial" pitchFamily="34" charset="0"/>
                  </a:rPr>
                  <a:t>rekkurent</a:t>
                </a:r>
                <a:r>
                  <a:rPr lang="en-US" sz="2400" dirty="0">
                    <a:latin typeface="Arial" pitchFamily="34" charset="0"/>
                    <a:cs typeface="Arial" pitchFamily="34" charset="0"/>
                  </a:rPr>
                  <a:t> formula </a:t>
                </a:r>
                <a:r>
                  <a:rPr lang="en-US" sz="2400" dirty="0" err="1">
                    <a:latin typeface="Arial" pitchFamily="34" charset="0"/>
                    <a:cs typeface="Arial" pitchFamily="34" charset="0"/>
                  </a:rPr>
                  <a:t>va</a:t>
                </a:r>
                <a:r>
                  <a:rPr lang="en-US" sz="2400" dirty="0"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2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𝒃</m:t>
                        </m:r>
                      </m:e>
                      <m:sub>
                        <m:r>
                          <a:rPr lang="en-US" sz="24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𝟏</m:t>
                        </m:r>
                      </m:sub>
                    </m:sSub>
                    <m:r>
                      <a:rPr lang="en-US" sz="2400" b="1" i="1" dirty="0" smtClean="0">
                        <a:solidFill>
                          <a:srgbClr val="002060"/>
                        </a:solidFill>
                        <a:latin typeface="Cambria Math"/>
                        <a:cs typeface="Arial" pitchFamily="34" charset="0"/>
                      </a:rPr>
                      <m:t>=</m:t>
                    </m:r>
                    <m:r>
                      <a:rPr lang="en-US" sz="2400" b="1" i="1" dirty="0" smtClean="0">
                        <a:solidFill>
                          <a:srgbClr val="002060"/>
                        </a:solidFill>
                        <a:latin typeface="Cambria Math"/>
                        <a:cs typeface="Arial" pitchFamily="34" charset="0"/>
                      </a:rPr>
                      <m:t>𝟏</m:t>
                    </m:r>
                  </m:oMath>
                </a14:m>
                <a:r>
                  <a:rPr lang="en-US" sz="2400" b="1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,</a:t>
                </a:r>
                <a:r>
                  <a:rPr lang="en-US" sz="2400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2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𝒃</m:t>
                        </m:r>
                      </m:e>
                      <m:sub>
                        <m:r>
                          <a:rPr lang="en-US" sz="24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𝟐</m:t>
                        </m:r>
                      </m:sub>
                    </m:sSub>
                    <m:r>
                      <a:rPr lang="en-US" sz="2400" b="1" i="1" dirty="0" smtClean="0">
                        <a:solidFill>
                          <a:srgbClr val="002060"/>
                        </a:solidFill>
                        <a:latin typeface="Cambria Math"/>
                        <a:cs typeface="Arial" pitchFamily="34" charset="0"/>
                      </a:rPr>
                      <m:t>=</m:t>
                    </m:r>
                    <m:r>
                      <a:rPr lang="en-US" sz="2400" b="1" i="1" dirty="0" smtClean="0">
                        <a:solidFill>
                          <a:srgbClr val="002060"/>
                        </a:solidFill>
                        <a:latin typeface="Cambria Math"/>
                        <a:cs typeface="Arial" pitchFamily="34" charset="0"/>
                      </a:rPr>
                      <m:t>𝟑</m:t>
                    </m:r>
                    <m:r>
                      <a:rPr lang="en-US" sz="2400" b="1" i="1" dirty="0" smtClean="0">
                        <a:solidFill>
                          <a:srgbClr val="002060"/>
                        </a:solidFill>
                        <a:latin typeface="Cambria Math"/>
                        <a:cs typeface="Arial" pitchFamily="34" charset="0"/>
                      </a:rPr>
                      <m:t> </m:t>
                    </m:r>
                  </m:oMath>
                </a14:m>
                <a:r>
                  <a:rPr lang="en-US" sz="2400" dirty="0" err="1">
                    <a:latin typeface="Arial" pitchFamily="34" charset="0"/>
                    <a:cs typeface="Arial" pitchFamily="34" charset="0"/>
                  </a:rPr>
                  <a:t>shartlar</a:t>
                </a:r>
                <a:r>
                  <a:rPr lang="en-US" sz="24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400" dirty="0" err="1">
                    <a:latin typeface="Arial" pitchFamily="34" charset="0"/>
                    <a:cs typeface="Arial" pitchFamily="34" charset="0"/>
                  </a:rPr>
                  <a:t>yordamida</a:t>
                </a:r>
                <a:r>
                  <a:rPr lang="en-US" sz="24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400" dirty="0" err="1" smtClean="0">
                    <a:latin typeface="Arial" pitchFamily="34" charset="0"/>
                    <a:cs typeface="Arial" pitchFamily="34" charset="0"/>
                  </a:rPr>
                  <a:t>berilgan</a:t>
                </a:r>
                <a:r>
                  <a:rPr lang="en-US" sz="2400" dirty="0" smtClean="0">
                    <a:latin typeface="Arial" pitchFamily="34" charset="0"/>
                    <a:cs typeface="Arial" pitchFamily="34" charset="0"/>
                  </a:rPr>
                  <a:t>.</a:t>
                </a:r>
                <a:r>
                  <a:rPr lang="en-US" sz="2400" dirty="0">
                    <a:latin typeface="Arial" pitchFamily="34" charset="0"/>
                    <a:cs typeface="Arial" pitchFamily="34" charset="0"/>
                  </a:rPr>
                  <a:t> </a:t>
                </a:r>
                <a:endParaRPr lang="en-US" sz="2400" dirty="0" smtClean="0">
                  <a:latin typeface="Arial" pitchFamily="34" charset="0"/>
                  <a:cs typeface="Arial" pitchFamily="34" charset="0"/>
                </a:endParaRPr>
              </a:p>
              <a:p>
                <a:pPr indent="355600"/>
                <a:r>
                  <a:rPr lang="en-US" sz="2400" dirty="0" smtClean="0">
                    <a:latin typeface="Arial" pitchFamily="34" charset="0"/>
                    <a:cs typeface="Arial" pitchFamily="34" charset="0"/>
                  </a:rPr>
                  <a:t>Bu </a:t>
                </a:r>
                <a:r>
                  <a:rPr lang="en-US" sz="2400" dirty="0" err="1" smtClean="0">
                    <a:latin typeface="Arial" pitchFamily="34" charset="0"/>
                    <a:cs typeface="Arial" pitchFamily="34" charset="0"/>
                  </a:rPr>
                  <a:t>ketma</a:t>
                </a:r>
                <a:r>
                  <a:rPr lang="en-US" sz="2400" dirty="0" err="1">
                    <a:latin typeface="Arial" pitchFamily="34" charset="0"/>
                    <a:cs typeface="Arial" pitchFamily="34" charset="0"/>
                  </a:rPr>
                  <a:t>-</a:t>
                </a:r>
                <a:r>
                  <a:rPr lang="en-US" sz="2400" dirty="0" err="1" smtClean="0">
                    <a:latin typeface="Arial" pitchFamily="34" charset="0"/>
                    <a:cs typeface="Arial" pitchFamily="34" charset="0"/>
                  </a:rPr>
                  <a:t>ketlikning</a:t>
                </a:r>
                <a:r>
                  <a:rPr lang="en-US" sz="24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400" dirty="0" err="1" smtClean="0">
                    <a:latin typeface="Arial" pitchFamily="34" charset="0"/>
                    <a:cs typeface="Arial" pitchFamily="34" charset="0"/>
                  </a:rPr>
                  <a:t>oltinchi</a:t>
                </a:r>
                <a:r>
                  <a:rPr lang="en-US" sz="24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400" dirty="0" err="1" smtClean="0">
                    <a:latin typeface="Arial" pitchFamily="34" charset="0"/>
                    <a:cs typeface="Arial" pitchFamily="34" charset="0"/>
                  </a:rPr>
                  <a:t>hadini</a:t>
                </a:r>
                <a:r>
                  <a:rPr lang="en-US" sz="2400" dirty="0" smtClean="0">
                    <a:latin typeface="Arial" pitchFamily="34" charset="0"/>
                    <a:cs typeface="Arial" pitchFamily="34" charset="0"/>
                  </a:rPr>
                  <a:t> toping</a:t>
                </a:r>
                <a:r>
                  <a:rPr lang="en-US" sz="2400" dirty="0">
                    <a:latin typeface="Arial" pitchFamily="34" charset="0"/>
                    <a:cs typeface="Arial" pitchFamily="34" charset="0"/>
                  </a:rPr>
                  <a:t>.</a:t>
                </a:r>
                <a:endParaRPr lang="ru-RU" sz="24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513" y="843558"/>
                <a:ext cx="8712968" cy="1200329"/>
              </a:xfrm>
              <a:prstGeom prst="rect">
                <a:avLst/>
              </a:prstGeom>
              <a:blipFill rotWithShape="0">
                <a:blip r:embed="rId2"/>
                <a:stretch>
                  <a:fillRect l="-1049" t="-3553" b="-1116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Прямоугольник 12"/>
          <p:cNvSpPr/>
          <p:nvPr/>
        </p:nvSpPr>
        <p:spPr>
          <a:xfrm>
            <a:off x="3779912" y="2035273"/>
            <a:ext cx="143802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i="1" dirty="0" err="1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Yechish</a:t>
            </a:r>
            <a:r>
              <a:rPr lang="en-US" sz="2400" b="1" i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/>
              <p:cNvSpPr/>
              <p:nvPr/>
            </p:nvSpPr>
            <p:spPr>
              <a:xfrm>
                <a:off x="179512" y="2525019"/>
                <a:ext cx="3806683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4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𝒃</m:t>
                          </m:r>
                        </m:e>
                        <m:sub>
                          <m:r>
                            <a:rPr lang="en-US" sz="24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𝟑</m:t>
                          </m:r>
                        </m:sub>
                      </m:sSub>
                      <m:r>
                        <a:rPr lang="en-US" sz="24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ru-RU" sz="24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𝒃</m:t>
                          </m:r>
                        </m:e>
                        <m:sub>
                          <m:r>
                            <a:rPr lang="en-US" sz="24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𝟐</m:t>
                          </m:r>
                        </m:sub>
                      </m:sSub>
                      <m:r>
                        <a:rPr lang="en-US" sz="2400" b="1" i="0" smtClean="0">
                          <a:solidFill>
                            <a:srgbClr val="002060"/>
                          </a:solidFill>
                          <a:latin typeface="Cambria Math"/>
                        </a:rPr>
                        <m:t>+</m:t>
                      </m:r>
                      <m:sSub>
                        <m:sSubPr>
                          <m:ctrlPr>
                            <a:rPr lang="ru-RU" sz="24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𝒃</m:t>
                          </m:r>
                        </m:e>
                        <m:sub>
                          <m:r>
                            <a:rPr lang="en-US" sz="24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𝟏</m:t>
                          </m:r>
                        </m:sub>
                      </m:sSub>
                      <m:r>
                        <a:rPr lang="en-US" sz="2400" b="1" i="1" dirty="0" smtClean="0">
                          <a:solidFill>
                            <a:srgbClr val="002060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400" b="1" i="1" dirty="0" smtClean="0">
                          <a:solidFill>
                            <a:srgbClr val="002060"/>
                          </a:solidFill>
                          <a:latin typeface="Cambria Math"/>
                        </a:rPr>
                        <m:t>𝟑</m:t>
                      </m:r>
                      <m:r>
                        <a:rPr lang="en-US" sz="2400" b="1" i="1" dirty="0" smtClean="0">
                          <a:solidFill>
                            <a:srgbClr val="002060"/>
                          </a:solidFill>
                          <a:latin typeface="Cambria Math"/>
                        </a:rPr>
                        <m:t>+</m:t>
                      </m:r>
                      <m:r>
                        <a:rPr lang="en-US" sz="2400" b="1" i="1" dirty="0" smtClean="0">
                          <a:solidFill>
                            <a:srgbClr val="002060"/>
                          </a:solidFill>
                          <a:latin typeface="Cambria Math"/>
                        </a:rPr>
                        <m:t>𝟏</m:t>
                      </m:r>
                      <m:r>
                        <a:rPr lang="en-US" sz="2400" b="1" i="1" dirty="0" smtClean="0">
                          <a:solidFill>
                            <a:srgbClr val="002060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400" b="1" i="1" dirty="0" smtClean="0">
                          <a:solidFill>
                            <a:srgbClr val="002060"/>
                          </a:solidFill>
                          <a:latin typeface="Cambria Math"/>
                        </a:rPr>
                        <m:t>𝟒</m:t>
                      </m:r>
                      <m:r>
                        <a:rPr lang="en-US" sz="2400" b="1" i="1" dirty="0" smtClean="0">
                          <a:solidFill>
                            <a:srgbClr val="002060"/>
                          </a:solidFill>
                          <a:latin typeface="Cambria Math"/>
                        </a:rPr>
                        <m:t>.</m:t>
                      </m:r>
                    </m:oMath>
                  </m:oMathPara>
                </a14:m>
                <a:endParaRPr lang="ru-RU" sz="2400" b="1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6" name="Прямоугольник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512" y="2525019"/>
                <a:ext cx="3806683" cy="461665"/>
              </a:xfrm>
              <a:prstGeom prst="rect">
                <a:avLst/>
              </a:prstGeom>
              <a:blipFill rotWithShape="1">
                <a:blip r:embed="rId3"/>
                <a:stretch>
                  <a:fillRect b="-131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 6"/>
              <p:cNvSpPr/>
              <p:nvPr/>
            </p:nvSpPr>
            <p:spPr>
              <a:xfrm>
                <a:off x="175953" y="3128916"/>
                <a:ext cx="3806683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400" b="1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1" i="1">
                              <a:solidFill>
                                <a:srgbClr val="00B050"/>
                              </a:solidFill>
                              <a:latin typeface="Cambria Math"/>
                            </a:rPr>
                            <m:t>𝒃</m:t>
                          </m:r>
                        </m:e>
                        <m:sub>
                          <m:r>
                            <a:rPr lang="en-US" sz="2400" b="1" i="1">
                              <a:solidFill>
                                <a:srgbClr val="00B050"/>
                              </a:solidFill>
                              <a:latin typeface="Cambria Math"/>
                            </a:rPr>
                            <m:t>𝟒</m:t>
                          </m:r>
                        </m:sub>
                      </m:sSub>
                      <m:r>
                        <a:rPr lang="en-US" sz="2400" b="1" i="0" smtClean="0">
                          <a:solidFill>
                            <a:srgbClr val="00B050"/>
                          </a:solidFill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ru-RU" sz="2400" b="1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1" i="1">
                              <a:solidFill>
                                <a:srgbClr val="00B050"/>
                              </a:solidFill>
                              <a:latin typeface="Cambria Math"/>
                            </a:rPr>
                            <m:t>𝒃</m:t>
                          </m:r>
                        </m:e>
                        <m:sub>
                          <m:r>
                            <a:rPr lang="en-US" sz="2400" b="1" i="1">
                              <a:solidFill>
                                <a:srgbClr val="00B050"/>
                              </a:solidFill>
                              <a:latin typeface="Cambria Math"/>
                            </a:rPr>
                            <m:t>𝟑</m:t>
                          </m:r>
                        </m:sub>
                      </m:sSub>
                      <m:r>
                        <a:rPr lang="en-US" sz="2400" b="1" i="0" smtClean="0">
                          <a:solidFill>
                            <a:srgbClr val="00B050"/>
                          </a:solidFill>
                          <a:latin typeface="Cambria Math"/>
                        </a:rPr>
                        <m:t>+</m:t>
                      </m:r>
                      <m:sSub>
                        <m:sSubPr>
                          <m:ctrlPr>
                            <a:rPr lang="ru-RU" sz="2400" b="1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1" i="1">
                              <a:solidFill>
                                <a:srgbClr val="00B050"/>
                              </a:solidFill>
                              <a:latin typeface="Cambria Math"/>
                            </a:rPr>
                            <m:t>𝒃</m:t>
                          </m:r>
                        </m:e>
                        <m:sub>
                          <m:r>
                            <a:rPr lang="en-US" sz="2400" b="1" i="1">
                              <a:solidFill>
                                <a:srgbClr val="00B050"/>
                              </a:solidFill>
                              <a:latin typeface="Cambria Math"/>
                            </a:rPr>
                            <m:t>𝟐</m:t>
                          </m:r>
                        </m:sub>
                      </m:sSub>
                      <m:r>
                        <a:rPr lang="en-US" sz="2400" b="1" i="1" dirty="0" smtClean="0">
                          <a:solidFill>
                            <a:srgbClr val="00B050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400" b="1" i="1" dirty="0" smtClean="0">
                          <a:solidFill>
                            <a:srgbClr val="00B050"/>
                          </a:solidFill>
                          <a:latin typeface="Cambria Math"/>
                        </a:rPr>
                        <m:t>𝟒</m:t>
                      </m:r>
                      <m:r>
                        <a:rPr lang="en-US" sz="2400" b="1" i="1" dirty="0" smtClean="0">
                          <a:solidFill>
                            <a:srgbClr val="00B050"/>
                          </a:solidFill>
                          <a:latin typeface="Cambria Math"/>
                        </a:rPr>
                        <m:t>+</m:t>
                      </m:r>
                      <m:r>
                        <a:rPr lang="en-US" sz="2400" b="1" i="1" dirty="0" smtClean="0">
                          <a:solidFill>
                            <a:srgbClr val="00B050"/>
                          </a:solidFill>
                          <a:latin typeface="Cambria Math"/>
                        </a:rPr>
                        <m:t>𝟑</m:t>
                      </m:r>
                      <m:r>
                        <a:rPr lang="en-US" sz="2400" b="1" i="1" dirty="0" smtClean="0">
                          <a:solidFill>
                            <a:srgbClr val="00B050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400" b="1" i="1" dirty="0" smtClean="0">
                          <a:solidFill>
                            <a:srgbClr val="00B050"/>
                          </a:solidFill>
                          <a:latin typeface="Cambria Math"/>
                        </a:rPr>
                        <m:t>𝟕</m:t>
                      </m:r>
                      <m:r>
                        <a:rPr lang="en-US" sz="2400" b="1" i="1" dirty="0" smtClean="0">
                          <a:solidFill>
                            <a:srgbClr val="00B050"/>
                          </a:solidFill>
                          <a:latin typeface="Cambria Math"/>
                        </a:rPr>
                        <m:t>.</m:t>
                      </m:r>
                    </m:oMath>
                  </m:oMathPara>
                </a14:m>
                <a:endParaRPr lang="ru-RU" sz="2400" b="1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7" name="Прямоугольник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5953" y="3128916"/>
                <a:ext cx="3806683" cy="461665"/>
              </a:xfrm>
              <a:prstGeom prst="rect">
                <a:avLst/>
              </a:prstGeom>
              <a:blipFill rotWithShape="1">
                <a:blip r:embed="rId4"/>
                <a:stretch>
                  <a:fillRect b="-131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Прямоугольник 7"/>
              <p:cNvSpPr/>
              <p:nvPr/>
            </p:nvSpPr>
            <p:spPr>
              <a:xfrm>
                <a:off x="149131" y="3754495"/>
                <a:ext cx="3991029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400" b="1" i="1" smtClean="0">
                              <a:solidFill>
                                <a:srgbClr val="00B0F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1" i="1">
                              <a:solidFill>
                                <a:srgbClr val="00B0F0"/>
                              </a:solidFill>
                              <a:latin typeface="Cambria Math"/>
                            </a:rPr>
                            <m:t>𝒃</m:t>
                          </m:r>
                        </m:e>
                        <m:sub>
                          <m:r>
                            <a:rPr lang="en-US" sz="2400" b="1" i="1">
                              <a:solidFill>
                                <a:srgbClr val="00B0F0"/>
                              </a:solidFill>
                              <a:latin typeface="Cambria Math"/>
                            </a:rPr>
                            <m:t>𝟓</m:t>
                          </m:r>
                        </m:sub>
                      </m:sSub>
                      <m:r>
                        <a:rPr lang="en-US" sz="2400" b="1" i="0" smtClean="0">
                          <a:solidFill>
                            <a:srgbClr val="00B0F0"/>
                          </a:solidFill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ru-RU" sz="2400" b="1" i="1">
                              <a:solidFill>
                                <a:srgbClr val="00B0F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1" i="1">
                              <a:solidFill>
                                <a:srgbClr val="00B0F0"/>
                              </a:solidFill>
                              <a:latin typeface="Cambria Math"/>
                            </a:rPr>
                            <m:t>𝒃</m:t>
                          </m:r>
                        </m:e>
                        <m:sub>
                          <m:r>
                            <a:rPr lang="en-US" sz="2400" b="1" i="1">
                              <a:solidFill>
                                <a:srgbClr val="00B0F0"/>
                              </a:solidFill>
                              <a:latin typeface="Cambria Math"/>
                            </a:rPr>
                            <m:t>𝟒</m:t>
                          </m:r>
                        </m:sub>
                      </m:sSub>
                      <m:r>
                        <a:rPr lang="en-US" sz="2400" b="1" i="0" smtClean="0">
                          <a:solidFill>
                            <a:srgbClr val="00B0F0"/>
                          </a:solidFill>
                          <a:latin typeface="Cambria Math"/>
                        </a:rPr>
                        <m:t>+</m:t>
                      </m:r>
                      <m:sSub>
                        <m:sSubPr>
                          <m:ctrlPr>
                            <a:rPr lang="ru-RU" sz="2400" b="1" i="1">
                              <a:solidFill>
                                <a:srgbClr val="00B0F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1" i="1">
                              <a:solidFill>
                                <a:srgbClr val="00B0F0"/>
                              </a:solidFill>
                              <a:latin typeface="Cambria Math"/>
                            </a:rPr>
                            <m:t>𝒃</m:t>
                          </m:r>
                        </m:e>
                        <m:sub>
                          <m:r>
                            <a:rPr lang="en-US" sz="2400" b="1" i="1">
                              <a:solidFill>
                                <a:srgbClr val="00B0F0"/>
                              </a:solidFill>
                              <a:latin typeface="Cambria Math"/>
                            </a:rPr>
                            <m:t>𝟑</m:t>
                          </m:r>
                        </m:sub>
                      </m:sSub>
                      <m:r>
                        <a:rPr lang="en-US" sz="2400" b="1" i="1" dirty="0" smtClean="0">
                          <a:solidFill>
                            <a:srgbClr val="00B0F0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400" b="1" i="1" dirty="0" smtClean="0">
                          <a:solidFill>
                            <a:srgbClr val="00B0F0"/>
                          </a:solidFill>
                          <a:latin typeface="Cambria Math"/>
                        </a:rPr>
                        <m:t>𝟕</m:t>
                      </m:r>
                      <m:r>
                        <a:rPr lang="en-US" sz="2400" b="1" i="1" dirty="0" smtClean="0">
                          <a:solidFill>
                            <a:srgbClr val="00B0F0"/>
                          </a:solidFill>
                          <a:latin typeface="Cambria Math"/>
                        </a:rPr>
                        <m:t>+</m:t>
                      </m:r>
                      <m:r>
                        <a:rPr lang="en-US" sz="2400" b="1" i="1" dirty="0" smtClean="0">
                          <a:solidFill>
                            <a:srgbClr val="00B0F0"/>
                          </a:solidFill>
                          <a:latin typeface="Cambria Math"/>
                        </a:rPr>
                        <m:t>𝟒</m:t>
                      </m:r>
                      <m:r>
                        <a:rPr lang="en-US" sz="2400" b="1" i="1" dirty="0" smtClean="0">
                          <a:solidFill>
                            <a:srgbClr val="00B0F0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400" b="1" i="1" dirty="0" smtClean="0">
                          <a:solidFill>
                            <a:srgbClr val="00B0F0"/>
                          </a:solidFill>
                          <a:latin typeface="Cambria Math"/>
                        </a:rPr>
                        <m:t>𝟏𝟏</m:t>
                      </m:r>
                      <m:r>
                        <a:rPr lang="en-US" sz="2400" b="1" i="1" dirty="0" smtClean="0">
                          <a:solidFill>
                            <a:srgbClr val="00B0F0"/>
                          </a:solidFill>
                          <a:latin typeface="Cambria Math"/>
                        </a:rPr>
                        <m:t>.</m:t>
                      </m:r>
                    </m:oMath>
                  </m:oMathPara>
                </a14:m>
                <a:endParaRPr lang="ru-RU" sz="2400" b="1" dirty="0">
                  <a:solidFill>
                    <a:srgbClr val="00B0F0"/>
                  </a:solidFill>
                </a:endParaRPr>
              </a:p>
            </p:txBody>
          </p:sp>
        </mc:Choice>
        <mc:Fallback xmlns="">
          <p:sp>
            <p:nvSpPr>
              <p:cNvPr id="8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9131" y="3754495"/>
                <a:ext cx="3991029" cy="461665"/>
              </a:xfrm>
              <a:prstGeom prst="rect">
                <a:avLst/>
              </a:prstGeom>
              <a:blipFill rotWithShape="1">
                <a:blip r:embed="rId5"/>
                <a:stretch>
                  <a:fillRect b="-263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Прямоугольник 9"/>
              <p:cNvSpPr/>
              <p:nvPr/>
            </p:nvSpPr>
            <p:spPr>
              <a:xfrm>
                <a:off x="4716016" y="4231878"/>
                <a:ext cx="2695097" cy="53860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Javob: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 </m:t>
                        </m:r>
                        <m:r>
                          <a:rPr lang="en-US" b="0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𝑏</m:t>
                        </m:r>
                      </m:e>
                      <m:sub>
                        <m:r>
                          <a:rPr lang="en-US" b="0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6</m:t>
                        </m:r>
                      </m:sub>
                    </m:sSub>
                    <m:r>
                      <a:rPr lang="en-US" b="0" i="1" dirty="0" smtClean="0">
                        <a:solidFill>
                          <a:srgbClr val="002060"/>
                        </a:solidFill>
                        <a:latin typeface="Cambria Math"/>
                        <a:cs typeface="Arial" pitchFamily="34" charset="0"/>
                      </a:rPr>
                      <m:t>=18</m:t>
                    </m:r>
                  </m:oMath>
                </a14:m>
                <a:endParaRPr lang="ru-RU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0" name="Прямоугольник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16016" y="4231878"/>
                <a:ext cx="2695097" cy="538609"/>
              </a:xfrm>
              <a:prstGeom prst="rect">
                <a:avLst/>
              </a:prstGeom>
              <a:blipFill rotWithShape="1">
                <a:blip r:embed="rId6"/>
                <a:stretch>
                  <a:fillRect l="-4977" t="-11236" b="-3146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Прямоугольник 10"/>
              <p:cNvSpPr/>
              <p:nvPr/>
            </p:nvSpPr>
            <p:spPr>
              <a:xfrm>
                <a:off x="149131" y="4308822"/>
                <a:ext cx="4175374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400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1" i="1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𝒃</m:t>
                          </m:r>
                        </m:e>
                        <m:sub>
                          <m:r>
                            <a:rPr lang="en-US" sz="2400" b="1" i="1" smtClean="0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𝟔</m:t>
                          </m:r>
                        </m:sub>
                      </m:sSub>
                      <m:r>
                        <a:rPr lang="en-US" sz="2400" b="1" i="0" smtClean="0">
                          <a:solidFill>
                            <a:srgbClr val="0070C0"/>
                          </a:solidFill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ru-RU" sz="2400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1" i="1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𝒃</m:t>
                          </m:r>
                        </m:e>
                        <m:sub>
                          <m:r>
                            <a:rPr lang="en-US" sz="2400" b="1" i="1" smtClean="0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𝟓</m:t>
                          </m:r>
                        </m:sub>
                      </m:sSub>
                      <m:r>
                        <a:rPr lang="en-US" sz="2400" b="1" i="0" smtClean="0">
                          <a:solidFill>
                            <a:srgbClr val="0070C0"/>
                          </a:solidFill>
                          <a:latin typeface="Cambria Math"/>
                        </a:rPr>
                        <m:t>+</m:t>
                      </m:r>
                      <m:sSub>
                        <m:sSubPr>
                          <m:ctrlPr>
                            <a:rPr lang="ru-RU" sz="2400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1" i="1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𝒃</m:t>
                          </m:r>
                        </m:e>
                        <m:sub>
                          <m:r>
                            <a:rPr lang="en-US" sz="2400" b="1" i="1" smtClean="0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𝟒</m:t>
                          </m:r>
                        </m:sub>
                      </m:sSub>
                      <m:r>
                        <a:rPr lang="en-US" sz="2400" b="1" i="1" dirty="0" smtClean="0">
                          <a:solidFill>
                            <a:srgbClr val="0070C0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400" b="1" i="1" dirty="0" smtClean="0">
                          <a:solidFill>
                            <a:srgbClr val="0070C0"/>
                          </a:solidFill>
                          <a:latin typeface="Cambria Math"/>
                        </a:rPr>
                        <m:t>𝟏𝟏</m:t>
                      </m:r>
                      <m:r>
                        <a:rPr lang="en-US" sz="2400" b="1" i="1" dirty="0" smtClean="0">
                          <a:solidFill>
                            <a:srgbClr val="0070C0"/>
                          </a:solidFill>
                          <a:latin typeface="Cambria Math"/>
                        </a:rPr>
                        <m:t>+</m:t>
                      </m:r>
                      <m:r>
                        <a:rPr lang="en-US" sz="2400" b="1" i="1" dirty="0" smtClean="0">
                          <a:solidFill>
                            <a:srgbClr val="0070C0"/>
                          </a:solidFill>
                          <a:latin typeface="Cambria Math"/>
                        </a:rPr>
                        <m:t>𝟕</m:t>
                      </m:r>
                      <m:r>
                        <a:rPr lang="en-US" sz="2400" b="1" i="1" dirty="0" smtClean="0">
                          <a:solidFill>
                            <a:srgbClr val="0070C0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400" b="1" i="1" dirty="0" smtClean="0">
                          <a:solidFill>
                            <a:srgbClr val="0070C0"/>
                          </a:solidFill>
                          <a:latin typeface="Cambria Math"/>
                        </a:rPr>
                        <m:t>𝟏𝟖</m:t>
                      </m:r>
                      <m:r>
                        <a:rPr lang="en-US" sz="2400" b="1" i="1" dirty="0" smtClean="0">
                          <a:solidFill>
                            <a:srgbClr val="0070C0"/>
                          </a:solidFill>
                          <a:latin typeface="Cambria Math"/>
                        </a:rPr>
                        <m:t>.</m:t>
                      </m:r>
                    </m:oMath>
                  </m:oMathPara>
                </a14:m>
                <a:endParaRPr lang="ru-RU" sz="2400" b="1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11" name="Прямоугольник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9131" y="4308822"/>
                <a:ext cx="4175374" cy="461665"/>
              </a:xfrm>
              <a:prstGeom prst="rect">
                <a:avLst/>
              </a:prstGeom>
              <a:blipFill rotWithShape="1">
                <a:blip r:embed="rId7"/>
                <a:stretch>
                  <a:fillRect b="-263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849684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6" grpId="0"/>
      <p:bldP spid="7" grpId="0"/>
      <p:bldP spid="8" grpId="0"/>
      <p:bldP spid="10" grpId="0"/>
      <p:bldP spid="11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2" descr="C:\Users\Iroda\Downloads\VQpq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4566" y="3128550"/>
            <a:ext cx="3024336" cy="180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object 2">
            <a:extLst>
              <a:ext uri="{FF2B5EF4-FFF2-40B4-BE49-F238E27FC236}">
                <a16:creationId xmlns:a16="http://schemas.microsoft.com/office/drawing/2014/main" xmlns="" id="{7FC1F883-1236-4202-BC5C-D62FD599365E}"/>
              </a:ext>
            </a:extLst>
          </p:cNvPr>
          <p:cNvSpPr/>
          <p:nvPr/>
        </p:nvSpPr>
        <p:spPr>
          <a:xfrm>
            <a:off x="0" y="3733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Содержимое 17">
            <a:extLst>
              <a:ext uri="{FF2B5EF4-FFF2-40B4-BE49-F238E27FC236}">
                <a16:creationId xmlns:a16="http://schemas.microsoft.com/office/drawing/2014/main" xmlns="" id="{4B89BF52-4653-4201-BE3B-EC0C2DD63791}"/>
              </a:ext>
            </a:extLst>
          </p:cNvPr>
          <p:cNvSpPr txBox="1">
            <a:spLocks/>
          </p:cNvSpPr>
          <p:nvPr/>
        </p:nvSpPr>
        <p:spPr>
          <a:xfrm>
            <a:off x="251520" y="73536"/>
            <a:ext cx="8835601" cy="5539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724883">
              <a:defRPr>
                <a:latin typeface="+mn-lt"/>
                <a:ea typeface="+mn-ea"/>
                <a:cs typeface="+mn-cs"/>
              </a:defRPr>
            </a:lvl2pPr>
            <a:lvl3pPr marL="1449768">
              <a:defRPr>
                <a:latin typeface="+mn-lt"/>
                <a:ea typeface="+mn-ea"/>
                <a:cs typeface="+mn-cs"/>
              </a:defRPr>
            </a:lvl3pPr>
            <a:lvl4pPr marL="2174652">
              <a:defRPr>
                <a:latin typeface="+mn-lt"/>
                <a:ea typeface="+mn-ea"/>
                <a:cs typeface="+mn-cs"/>
              </a:defRPr>
            </a:lvl4pPr>
            <a:lvl5pPr marL="2899537">
              <a:defRPr>
                <a:latin typeface="+mn-lt"/>
                <a:ea typeface="+mn-ea"/>
                <a:cs typeface="+mn-cs"/>
              </a:defRPr>
            </a:lvl5pPr>
            <a:lvl6pPr marL="3624422">
              <a:defRPr>
                <a:latin typeface="+mn-lt"/>
                <a:ea typeface="+mn-ea"/>
                <a:cs typeface="+mn-cs"/>
              </a:defRPr>
            </a:lvl6pPr>
            <a:lvl7pPr marL="4349305">
              <a:defRPr>
                <a:latin typeface="+mn-lt"/>
                <a:ea typeface="+mn-ea"/>
                <a:cs typeface="+mn-cs"/>
              </a:defRPr>
            </a:lvl7pPr>
            <a:lvl8pPr marL="5074190">
              <a:defRPr>
                <a:latin typeface="+mn-lt"/>
                <a:ea typeface="+mn-ea"/>
                <a:cs typeface="+mn-cs"/>
              </a:defRPr>
            </a:lvl8pPr>
            <a:lvl9pPr marL="5799074">
              <a:defRPr>
                <a:latin typeface="+mn-lt"/>
                <a:ea typeface="+mn-ea"/>
                <a:cs typeface="+mn-cs"/>
              </a:defRPr>
            </a:lvl9pPr>
          </a:lstStyle>
          <a:p>
            <a:pPr algn="ctr" defTabSz="914400"/>
            <a:r>
              <a:rPr lang="en-US" sz="3600" b="1" kern="0" dirty="0" err="1"/>
              <a:t>Mustaqil</a:t>
            </a:r>
            <a:r>
              <a:rPr lang="en-US" sz="3600" b="1" kern="0" dirty="0"/>
              <a:t> </a:t>
            </a:r>
            <a:r>
              <a:rPr lang="en-US" sz="3600" b="1" kern="0" dirty="0" err="1" smtClean="0"/>
              <a:t>bajarish</a:t>
            </a:r>
            <a:r>
              <a:rPr lang="en-US" sz="3600" b="1" kern="0" dirty="0" smtClean="0"/>
              <a:t> </a:t>
            </a:r>
            <a:r>
              <a:rPr lang="en-US" sz="3600" b="1" kern="0" dirty="0" err="1"/>
              <a:t>uchun</a:t>
            </a:r>
            <a:r>
              <a:rPr lang="en-US" sz="3600" b="1" kern="0" dirty="0"/>
              <a:t> </a:t>
            </a:r>
            <a:r>
              <a:rPr lang="en-US" sz="3600" b="1" kern="0" dirty="0" err="1"/>
              <a:t>topshiriqlar</a:t>
            </a:r>
            <a:endParaRPr lang="ru-RU" sz="3600" b="1" kern="0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219108" y="987574"/>
            <a:ext cx="8568952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Darslikning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170-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sahifasidagi  </a:t>
            </a:r>
            <a:endParaRPr lang="en-US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405-406-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mashqlarning </a:t>
            </a:r>
            <a:r>
              <a:rPr lang="en-US" sz="3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4-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tartibdagi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misollarini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0874395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0" y="2703"/>
            <a:ext cx="9130468" cy="161854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xmlns="" id="{96789AA7-9596-4F83-89FD-AEC28EE179F1}"/>
              </a:ext>
            </a:extLst>
          </p:cNvPr>
          <p:cNvSpPr txBox="1"/>
          <p:nvPr/>
        </p:nvSpPr>
        <p:spPr>
          <a:xfrm>
            <a:off x="971600" y="2319476"/>
            <a:ext cx="5328592" cy="1499687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0" tIns="22143" rIns="0" bIns="0" rtlCol="0">
            <a:spAutoFit/>
          </a:bodyPr>
          <a:lstStyle/>
          <a:p>
            <a:pPr marL="29189" algn="ctr"/>
            <a:r>
              <a:rPr sz="4800" b="1" dirty="0" err="1" smtClean="0">
                <a:solidFill>
                  <a:srgbClr val="2365C7"/>
                </a:solidFill>
                <a:latin typeface="Arial"/>
                <a:cs typeface="Arial"/>
              </a:rPr>
              <a:t>Mavzu</a:t>
            </a:r>
            <a:r>
              <a:rPr lang="en-US" sz="4800" b="1" dirty="0" smtClean="0">
                <a:solidFill>
                  <a:srgbClr val="2365C7"/>
                </a:solidFill>
                <a:latin typeface="Arial"/>
                <a:cs typeface="Arial"/>
              </a:rPr>
              <a:t>:</a:t>
            </a:r>
            <a:endParaRPr lang="ru-RU" sz="4800" b="1" dirty="0" smtClean="0">
              <a:solidFill>
                <a:srgbClr val="2365C7"/>
              </a:solidFill>
              <a:latin typeface="Arial"/>
              <a:cs typeface="Arial"/>
            </a:endParaRPr>
          </a:p>
          <a:p>
            <a:pPr marL="20131" algn="ctr"/>
            <a:r>
              <a:rPr lang="en-US" sz="48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Misollar</a:t>
            </a:r>
            <a:r>
              <a:rPr lang="en-US" sz="4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endParaRPr lang="ru-RU" sz="48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426048" y="1792347"/>
            <a:ext cx="439012" cy="1229986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xmlns="" id="{F294EAD7-CAB8-401C-B12D-6064AA1177E0}"/>
              </a:ext>
            </a:extLst>
          </p:cNvPr>
          <p:cNvSpPr/>
          <p:nvPr/>
        </p:nvSpPr>
        <p:spPr>
          <a:xfrm>
            <a:off x="6444209" y="361576"/>
            <a:ext cx="1824510" cy="83431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xmlns="" id="{27824596-7DE1-4136-95E4-49A51856B6D3}"/>
              </a:ext>
            </a:extLst>
          </p:cNvPr>
          <p:cNvSpPr/>
          <p:nvPr/>
        </p:nvSpPr>
        <p:spPr>
          <a:xfrm>
            <a:off x="6444208" y="361576"/>
            <a:ext cx="1824511" cy="83431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xmlns="" id="{CAFE6579-511C-4CCB-9A5C-300ACC2F553A}"/>
              </a:ext>
            </a:extLst>
          </p:cNvPr>
          <p:cNvSpPr txBox="1"/>
          <p:nvPr/>
        </p:nvSpPr>
        <p:spPr>
          <a:xfrm>
            <a:off x="6588224" y="485239"/>
            <a:ext cx="1728192" cy="574343"/>
          </a:xfrm>
          <a:prstGeom prst="rect">
            <a:avLst/>
          </a:prstGeom>
        </p:spPr>
        <p:txBody>
          <a:bodyPr vert="horz" wrap="square" lIns="0" tIns="25164" rIns="0" bIns="0" rtlCol="0">
            <a:spAutoFit/>
          </a:bodyPr>
          <a:lstStyle/>
          <a:p>
            <a:pPr>
              <a:spcBef>
                <a:spcPts val="198"/>
              </a:spcBef>
            </a:pPr>
            <a:r>
              <a:rPr lang="en-US" sz="3567" b="1" spc="16" dirty="0" smtClean="0">
                <a:solidFill>
                  <a:srgbClr val="FEFEFE"/>
                </a:solidFill>
                <a:latin typeface="Arial"/>
                <a:cs typeface="Arial"/>
              </a:rPr>
              <a:t>10-sinf</a:t>
            </a:r>
            <a:endParaRPr sz="3567" dirty="0">
              <a:latin typeface="Arial"/>
              <a:cs typeface="Arial"/>
            </a:endParaRPr>
          </a:p>
        </p:txBody>
      </p:sp>
      <p:sp>
        <p:nvSpPr>
          <p:cNvPr id="26" name="object 2">
            <a:extLst>
              <a:ext uri="{FF2B5EF4-FFF2-40B4-BE49-F238E27FC236}">
                <a16:creationId xmlns:a16="http://schemas.microsoft.com/office/drawing/2014/main" xmlns="" id="{97CDA16A-066A-4BED-8F29-21556D7AB731}"/>
              </a:ext>
            </a:extLst>
          </p:cNvPr>
          <p:cNvSpPr txBox="1">
            <a:spLocks/>
          </p:cNvSpPr>
          <p:nvPr/>
        </p:nvSpPr>
        <p:spPr>
          <a:xfrm>
            <a:off x="1348127" y="341809"/>
            <a:ext cx="4808049" cy="854086"/>
          </a:xfrm>
          <a:prstGeom prst="rect">
            <a:avLst/>
          </a:prstGeom>
        </p:spPr>
        <p:txBody>
          <a:bodyPr vert="horz" wrap="square" lIns="0" tIns="23183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0161" algn="ctr" defTabSz="1451610">
              <a:spcBef>
                <a:spcPts val="181"/>
              </a:spcBef>
              <a:defRPr/>
            </a:pPr>
            <a:r>
              <a:rPr lang="en-US" sz="5398" kern="0" spc="8" dirty="0">
                <a:solidFill>
                  <a:sysClr val="window" lastClr="FFFFFF"/>
                </a:solidFill>
              </a:rPr>
              <a:t>Algebra</a:t>
            </a:r>
          </a:p>
        </p:txBody>
      </p:sp>
      <p:sp>
        <p:nvSpPr>
          <p:cNvPr id="27" name="object 11">
            <a:extLst>
              <a:ext uri="{FF2B5EF4-FFF2-40B4-BE49-F238E27FC236}">
                <a16:creationId xmlns:a16="http://schemas.microsoft.com/office/drawing/2014/main" xmlns="" id="{D2168EAD-EAD9-4C91-B3BA-D0FB4D707556}"/>
              </a:ext>
            </a:extLst>
          </p:cNvPr>
          <p:cNvSpPr/>
          <p:nvPr/>
        </p:nvSpPr>
        <p:spPr>
          <a:xfrm>
            <a:off x="568083" y="1062322"/>
            <a:ext cx="25201" cy="49394"/>
          </a:xfrm>
          <a:custGeom>
            <a:avLst/>
            <a:gdLst/>
            <a:ahLst/>
            <a:cxnLst/>
            <a:rect l="l" t="t" r="r" b="b"/>
            <a:pathLst>
              <a:path w="15875" h="31115">
                <a:moveTo>
                  <a:pt x="15652" y="0"/>
                </a:moveTo>
                <a:lnTo>
                  <a:pt x="0" y="0"/>
                </a:lnTo>
                <a:lnTo>
                  <a:pt x="0" y="30786"/>
                </a:lnTo>
                <a:lnTo>
                  <a:pt x="15652" y="30786"/>
                </a:lnTo>
                <a:lnTo>
                  <a:pt x="15652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8" name="object 12">
            <a:extLst>
              <a:ext uri="{FF2B5EF4-FFF2-40B4-BE49-F238E27FC236}">
                <a16:creationId xmlns:a16="http://schemas.microsoft.com/office/drawing/2014/main" xmlns="" id="{5AAAE1A5-5083-45BC-BB77-451BC6095476}"/>
              </a:ext>
            </a:extLst>
          </p:cNvPr>
          <p:cNvSpPr/>
          <p:nvPr/>
        </p:nvSpPr>
        <p:spPr>
          <a:xfrm>
            <a:off x="519209" y="1049896"/>
            <a:ext cx="614902" cy="0"/>
          </a:xfrm>
          <a:custGeom>
            <a:avLst/>
            <a:gdLst/>
            <a:ahLst/>
            <a:cxnLst/>
            <a:rect l="l" t="t" r="r" b="b"/>
            <a:pathLst>
              <a:path w="387350">
                <a:moveTo>
                  <a:pt x="0" y="0"/>
                </a:moveTo>
                <a:lnTo>
                  <a:pt x="387158" y="0"/>
                </a:lnTo>
              </a:path>
            </a:pathLst>
          </a:custGeom>
          <a:ln w="15654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9" name="object 13">
            <a:extLst>
              <a:ext uri="{FF2B5EF4-FFF2-40B4-BE49-F238E27FC236}">
                <a16:creationId xmlns:a16="http://schemas.microsoft.com/office/drawing/2014/main" xmlns="" id="{42562BD1-38C5-4FEF-BE28-9E2028CE083A}"/>
              </a:ext>
            </a:extLst>
          </p:cNvPr>
          <p:cNvSpPr/>
          <p:nvPr/>
        </p:nvSpPr>
        <p:spPr>
          <a:xfrm>
            <a:off x="580507" y="496597"/>
            <a:ext cx="0" cy="541315"/>
          </a:xfrm>
          <a:custGeom>
            <a:avLst/>
            <a:gdLst/>
            <a:ahLst/>
            <a:cxnLst/>
            <a:rect l="l" t="t" r="r" b="b"/>
            <a:pathLst>
              <a:path h="340995">
                <a:moveTo>
                  <a:pt x="0" y="0"/>
                </a:moveTo>
                <a:lnTo>
                  <a:pt x="0" y="340718"/>
                </a:lnTo>
              </a:path>
            </a:pathLst>
          </a:custGeom>
          <a:ln w="15652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0" name="object 14">
            <a:extLst>
              <a:ext uri="{FF2B5EF4-FFF2-40B4-BE49-F238E27FC236}">
                <a16:creationId xmlns:a16="http://schemas.microsoft.com/office/drawing/2014/main" xmlns="" id="{199D57BF-AFEE-4760-B709-A1E005ECDEF4}"/>
              </a:ext>
            </a:extLst>
          </p:cNvPr>
          <p:cNvSpPr/>
          <p:nvPr/>
        </p:nvSpPr>
        <p:spPr>
          <a:xfrm>
            <a:off x="640771" y="539961"/>
            <a:ext cx="448576" cy="467728"/>
          </a:xfrm>
          <a:custGeom>
            <a:avLst/>
            <a:gdLst/>
            <a:ahLst/>
            <a:cxnLst/>
            <a:rect l="l" t="t" r="r" b="b"/>
            <a:pathLst>
              <a:path w="282575" h="294640">
                <a:moveTo>
                  <a:pt x="15652" y="0"/>
                </a:moveTo>
                <a:lnTo>
                  <a:pt x="0" y="0"/>
                </a:lnTo>
                <a:lnTo>
                  <a:pt x="2607" y="57118"/>
                </a:lnTo>
                <a:lnTo>
                  <a:pt x="10266" y="111280"/>
                </a:lnTo>
                <a:lnTo>
                  <a:pt x="22734" y="161224"/>
                </a:lnTo>
                <a:lnTo>
                  <a:pt x="39766" y="205689"/>
                </a:lnTo>
                <a:lnTo>
                  <a:pt x="61329" y="243530"/>
                </a:lnTo>
                <a:lnTo>
                  <a:pt x="112612" y="288250"/>
                </a:lnTo>
                <a:lnTo>
                  <a:pt x="141088" y="294044"/>
                </a:lnTo>
                <a:lnTo>
                  <a:pt x="169563" y="288250"/>
                </a:lnTo>
                <a:lnTo>
                  <a:pt x="185084" y="278391"/>
                </a:lnTo>
                <a:lnTo>
                  <a:pt x="141088" y="278391"/>
                </a:lnTo>
                <a:lnTo>
                  <a:pt x="117162" y="273190"/>
                </a:lnTo>
                <a:lnTo>
                  <a:pt x="73063" y="233046"/>
                </a:lnTo>
                <a:lnTo>
                  <a:pt x="53957" y="199078"/>
                </a:lnTo>
                <a:lnTo>
                  <a:pt x="37551" y="156187"/>
                </a:lnTo>
                <a:lnTo>
                  <a:pt x="25542" y="107896"/>
                </a:lnTo>
                <a:lnTo>
                  <a:pt x="18164" y="55426"/>
                </a:lnTo>
                <a:lnTo>
                  <a:pt x="15652" y="0"/>
                </a:lnTo>
                <a:close/>
              </a:path>
              <a:path w="282575" h="294640">
                <a:moveTo>
                  <a:pt x="282174" y="0"/>
                </a:moveTo>
                <a:lnTo>
                  <a:pt x="266522" y="0"/>
                </a:lnTo>
                <a:lnTo>
                  <a:pt x="264011" y="55426"/>
                </a:lnTo>
                <a:lnTo>
                  <a:pt x="256634" y="107896"/>
                </a:lnTo>
                <a:lnTo>
                  <a:pt x="244628" y="156187"/>
                </a:lnTo>
                <a:lnTo>
                  <a:pt x="228225" y="199078"/>
                </a:lnTo>
                <a:lnTo>
                  <a:pt x="209114" y="233046"/>
                </a:lnTo>
                <a:lnTo>
                  <a:pt x="165012" y="273190"/>
                </a:lnTo>
                <a:lnTo>
                  <a:pt x="141088" y="278391"/>
                </a:lnTo>
                <a:lnTo>
                  <a:pt x="185084" y="278391"/>
                </a:lnTo>
                <a:lnTo>
                  <a:pt x="220845" y="243530"/>
                </a:lnTo>
                <a:lnTo>
                  <a:pt x="242409" y="205689"/>
                </a:lnTo>
                <a:lnTo>
                  <a:pt x="259442" y="161224"/>
                </a:lnTo>
                <a:lnTo>
                  <a:pt x="271909" y="111280"/>
                </a:lnTo>
                <a:lnTo>
                  <a:pt x="279568" y="57118"/>
                </a:lnTo>
                <a:lnTo>
                  <a:pt x="282174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1" name="object 15">
            <a:extLst>
              <a:ext uri="{FF2B5EF4-FFF2-40B4-BE49-F238E27FC236}">
                <a16:creationId xmlns:a16="http://schemas.microsoft.com/office/drawing/2014/main" xmlns="" id="{DFF3D60F-1869-4734-8178-4BFE8F5C0368}"/>
              </a:ext>
            </a:extLst>
          </p:cNvPr>
          <p:cNvSpPr/>
          <p:nvPr/>
        </p:nvSpPr>
        <p:spPr>
          <a:xfrm>
            <a:off x="1068705" y="1084186"/>
            <a:ext cx="67538" cy="67538"/>
          </a:xfrm>
          <a:custGeom>
            <a:avLst/>
            <a:gdLst/>
            <a:ahLst/>
            <a:cxnLst/>
            <a:rect l="l" t="t" r="r" b="b"/>
            <a:pathLst>
              <a:path w="42545" h="42545">
                <a:moveTo>
                  <a:pt x="11066" y="0"/>
                </a:moveTo>
                <a:lnTo>
                  <a:pt x="0" y="11066"/>
                </a:lnTo>
                <a:lnTo>
                  <a:pt x="10119" y="21186"/>
                </a:lnTo>
                <a:lnTo>
                  <a:pt x="0" y="31305"/>
                </a:lnTo>
                <a:lnTo>
                  <a:pt x="11066" y="42372"/>
                </a:lnTo>
                <a:lnTo>
                  <a:pt x="21186" y="32251"/>
                </a:lnTo>
                <a:lnTo>
                  <a:pt x="41426" y="32251"/>
                </a:lnTo>
                <a:lnTo>
                  <a:pt x="42372" y="31305"/>
                </a:lnTo>
                <a:lnTo>
                  <a:pt x="32252" y="21186"/>
                </a:lnTo>
                <a:lnTo>
                  <a:pt x="42372" y="11066"/>
                </a:lnTo>
                <a:lnTo>
                  <a:pt x="41424" y="10119"/>
                </a:lnTo>
                <a:lnTo>
                  <a:pt x="21186" y="10119"/>
                </a:lnTo>
                <a:lnTo>
                  <a:pt x="11066" y="0"/>
                </a:lnTo>
                <a:close/>
              </a:path>
              <a:path w="42545" h="42545">
                <a:moveTo>
                  <a:pt x="41426" y="32251"/>
                </a:moveTo>
                <a:lnTo>
                  <a:pt x="21186" y="32251"/>
                </a:lnTo>
                <a:lnTo>
                  <a:pt x="31305" y="42372"/>
                </a:lnTo>
                <a:lnTo>
                  <a:pt x="41426" y="32251"/>
                </a:lnTo>
                <a:close/>
              </a:path>
              <a:path w="42545" h="42545">
                <a:moveTo>
                  <a:pt x="31305" y="0"/>
                </a:moveTo>
                <a:lnTo>
                  <a:pt x="21186" y="10119"/>
                </a:lnTo>
                <a:lnTo>
                  <a:pt x="41424" y="10119"/>
                </a:lnTo>
                <a:lnTo>
                  <a:pt x="31305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2" name="object 16">
            <a:extLst>
              <a:ext uri="{FF2B5EF4-FFF2-40B4-BE49-F238E27FC236}">
                <a16:creationId xmlns:a16="http://schemas.microsoft.com/office/drawing/2014/main" xmlns="" id="{C22A3C16-3643-4C83-83DD-E1EA8CC4BADD}"/>
              </a:ext>
            </a:extLst>
          </p:cNvPr>
          <p:cNvSpPr/>
          <p:nvPr/>
        </p:nvSpPr>
        <p:spPr>
          <a:xfrm>
            <a:off x="487236" y="515970"/>
            <a:ext cx="67538" cy="67538"/>
          </a:xfrm>
          <a:custGeom>
            <a:avLst/>
            <a:gdLst/>
            <a:ahLst/>
            <a:cxnLst/>
            <a:rect l="l" t="t" r="r" b="b"/>
            <a:pathLst>
              <a:path w="42545" h="42545">
                <a:moveTo>
                  <a:pt x="11066" y="0"/>
                </a:moveTo>
                <a:lnTo>
                  <a:pt x="0" y="11073"/>
                </a:lnTo>
                <a:lnTo>
                  <a:pt x="10120" y="21188"/>
                </a:lnTo>
                <a:lnTo>
                  <a:pt x="0" y="31305"/>
                </a:lnTo>
                <a:lnTo>
                  <a:pt x="11066" y="42378"/>
                </a:lnTo>
                <a:lnTo>
                  <a:pt x="42372" y="11073"/>
                </a:lnTo>
                <a:lnTo>
                  <a:pt x="41419" y="10119"/>
                </a:lnTo>
                <a:lnTo>
                  <a:pt x="21186" y="10119"/>
                </a:lnTo>
                <a:lnTo>
                  <a:pt x="11066" y="0"/>
                </a:lnTo>
                <a:close/>
              </a:path>
              <a:path w="42545" h="42545">
                <a:moveTo>
                  <a:pt x="31306" y="0"/>
                </a:moveTo>
                <a:lnTo>
                  <a:pt x="21186" y="10119"/>
                </a:lnTo>
                <a:lnTo>
                  <a:pt x="41419" y="10119"/>
                </a:lnTo>
                <a:lnTo>
                  <a:pt x="31306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1" y="1792347"/>
            <a:ext cx="2632613" cy="2588629"/>
          </a:xfrm>
          <a:prstGeom prst="roundRect">
            <a:avLst>
              <a:gd name="adj" fmla="val 5557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426048" y="3150990"/>
            <a:ext cx="439012" cy="1229986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</p:spTree>
    <p:extLst>
      <p:ext uri="{BB962C8B-B14F-4D97-AF65-F5344CB8AC3E}">
        <p14:creationId xmlns:p14="http://schemas.microsoft.com/office/powerpoint/2010/main" val="14469099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0" y="0"/>
            <a:ext cx="9143998" cy="645581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-2" y="83861"/>
            <a:ext cx="914399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Mustaqil</a:t>
            </a:r>
            <a:r>
              <a:rPr lang="en-US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bajarish</a:t>
            </a:r>
            <a:r>
              <a:rPr lang="en-US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uchun</a:t>
            </a:r>
            <a:r>
              <a:rPr lang="en-US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berilgan</a:t>
            </a:r>
            <a:r>
              <a:rPr lang="en-US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mashqlarni</a:t>
            </a:r>
            <a:r>
              <a:rPr lang="en-US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tekshirish</a:t>
            </a:r>
            <a:r>
              <a:rPr lang="en-US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 8"/>
              <p:cNvSpPr/>
              <p:nvPr/>
            </p:nvSpPr>
            <p:spPr>
              <a:xfrm>
                <a:off x="152595" y="686286"/>
                <a:ext cx="8838803" cy="111101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sz="2400" b="1" i="1" dirty="0" smtClean="0">
                    <a:solidFill>
                      <a:srgbClr val="00B050"/>
                    </a:solidFill>
                    <a:latin typeface="Arial" pitchFamily="34" charset="0"/>
                    <a:cs typeface="Arial" pitchFamily="34" charset="0"/>
                  </a:rPr>
                  <a:t>183-mashq.  </a:t>
                </a:r>
                <a:r>
                  <a:rPr lang="en-US" sz="2400" dirty="0" err="1" smtClean="0">
                    <a:latin typeface="Arial" pitchFamily="34" charset="0"/>
                    <a:cs typeface="Arial" pitchFamily="34" charset="0"/>
                  </a:rPr>
                  <a:t>Tengsizlikni</a:t>
                </a:r>
                <a:r>
                  <a:rPr lang="en-US" sz="24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400" dirty="0" err="1">
                    <a:latin typeface="Arial" pitchFamily="34" charset="0"/>
                    <a:cs typeface="Arial" pitchFamily="34" charset="0"/>
                  </a:rPr>
                  <a:t>yeching</a:t>
                </a:r>
                <a:r>
                  <a:rPr lang="en-US" sz="2400" dirty="0" smtClean="0">
                    <a:latin typeface="Arial" pitchFamily="34" charset="0"/>
                    <a:cs typeface="Arial" pitchFamily="34" charset="0"/>
                  </a:rPr>
                  <a:t>:</a:t>
                </a:r>
              </a:p>
              <a:p>
                <a:pPr algn="ctr">
                  <a:lnSpc>
                    <a:spcPct val="150000"/>
                  </a:lnSpc>
                </a:pPr>
                <a14:m>
                  <m:oMath xmlns:m="http://schemas.openxmlformats.org/officeDocument/2006/math">
                    <m:r>
                      <a:rPr lang="en-US" sz="2400" b="1" i="1" smtClean="0">
                        <a:solidFill>
                          <a:srgbClr val="FF0000"/>
                        </a:solidFill>
                        <a:latin typeface="Cambria Math"/>
                      </a:rPr>
                      <m:t>𝟖</m:t>
                    </m:r>
                    <m:r>
                      <a:rPr lang="en-US" sz="2400" b="1" i="1" smtClean="0">
                        <a:solidFill>
                          <a:srgbClr val="FF0000"/>
                        </a:solidFill>
                        <a:latin typeface="Cambria Math"/>
                      </a:rPr>
                      <m:t>) </m:t>
                    </m:r>
                    <m:r>
                      <a:rPr lang="en-US" sz="2400" b="1" i="1" smtClean="0">
                        <a:solidFill>
                          <a:srgbClr val="002060"/>
                        </a:solidFill>
                        <a:latin typeface="Cambria Math"/>
                      </a:rPr>
                      <m:t>𝟑</m:t>
                    </m:r>
                    <m:r>
                      <a:rPr lang="en-US" sz="2400" b="1" i="1">
                        <a:solidFill>
                          <a:srgbClr val="002060"/>
                        </a:solidFill>
                        <a:latin typeface="Cambria Math"/>
                      </a:rPr>
                      <m:t>∙</m:t>
                    </m:r>
                    <m:sSup>
                      <m:sSupPr>
                        <m:ctrlPr>
                          <a:rPr lang="ru-RU" sz="2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b="1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𝟓</m:t>
                        </m:r>
                      </m:e>
                      <m:sup>
                        <m:r>
                          <a:rPr lang="en-US" sz="24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𝒙</m:t>
                        </m:r>
                        <m:r>
                          <a:rPr lang="en-US" sz="24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+</m:t>
                        </m:r>
                        <m:r>
                          <a:rPr lang="en-US" sz="2400" b="1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𝟑</m:t>
                        </m:r>
                      </m:sup>
                    </m:sSup>
                    <m:r>
                      <a:rPr lang="en-US" sz="2400" b="1" i="1">
                        <a:solidFill>
                          <a:srgbClr val="002060"/>
                        </a:solidFill>
                        <a:latin typeface="Cambria Math"/>
                      </a:rPr>
                      <m:t>−</m:t>
                    </m:r>
                    <m:sSup>
                      <m:sSupPr>
                        <m:ctrlPr>
                          <a:rPr lang="ru-RU" sz="2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b="1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𝟓</m:t>
                        </m:r>
                      </m:e>
                      <m:sup>
                        <m:r>
                          <a:rPr lang="en-US" sz="24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𝒙</m:t>
                        </m:r>
                        <m:r>
                          <a:rPr lang="en-US" sz="24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+</m:t>
                        </m:r>
                        <m:r>
                          <a:rPr lang="en-US" sz="2400" b="1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𝟐</m:t>
                        </m:r>
                      </m:sup>
                    </m:sSup>
                    <m:r>
                      <a:rPr lang="en-US" sz="2400" b="1" i="1">
                        <a:solidFill>
                          <a:srgbClr val="002060"/>
                        </a:solidFill>
                        <a:latin typeface="Cambria Math"/>
                      </a:rPr>
                      <m:t>−</m:t>
                    </m:r>
                    <m:sSup>
                      <m:sSupPr>
                        <m:ctrlPr>
                          <a:rPr lang="ru-RU" sz="2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b="1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𝟐</m:t>
                        </m:r>
                        <m:r>
                          <a:rPr lang="en-US" sz="24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∙</m:t>
                        </m:r>
                        <m:r>
                          <a:rPr lang="en-US" sz="2400" b="1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𝟓</m:t>
                        </m:r>
                      </m:e>
                      <m:sup>
                        <m:r>
                          <a:rPr lang="en-US" sz="24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𝒙</m:t>
                        </m:r>
                        <m:r>
                          <a:rPr lang="en-US" sz="2400" b="1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+</m:t>
                        </m:r>
                        <m:r>
                          <a:rPr lang="en-US" sz="2400" b="1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𝟏</m:t>
                        </m:r>
                      </m:sup>
                    </m:sSup>
                    <m:r>
                      <a:rPr lang="en-US" sz="2400" b="1" i="1" smtClean="0">
                        <a:solidFill>
                          <a:srgbClr val="002060"/>
                        </a:solidFill>
                        <a:latin typeface="Cambria Math"/>
                      </a:rPr>
                      <m:t>&lt;</m:t>
                    </m:r>
                    <m:r>
                      <a:rPr lang="en-US" sz="2400" b="1" i="1">
                        <a:solidFill>
                          <a:srgbClr val="002060"/>
                        </a:solidFill>
                        <a:latin typeface="Cambria Math"/>
                      </a:rPr>
                      <m:t>𝟔</m:t>
                    </m:r>
                    <m:r>
                      <a:rPr lang="en-US" sz="2400" b="1" i="1" smtClean="0">
                        <a:solidFill>
                          <a:srgbClr val="002060"/>
                        </a:solidFill>
                        <a:latin typeface="Cambria Math"/>
                      </a:rPr>
                      <m:t>𝟖</m:t>
                    </m:r>
                  </m:oMath>
                </a14:m>
                <a:r>
                  <a:rPr lang="en-US" sz="2400" b="1" dirty="0" smtClean="0">
                    <a:solidFill>
                      <a:srgbClr val="002060"/>
                    </a:solidFill>
                  </a:rPr>
                  <a:t>;      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2400" b="1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b="1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𝟏𝟐</m:t>
                        </m:r>
                        <m:r>
                          <a:rPr lang="en-US" sz="2400" b="1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) </m:t>
                        </m:r>
                        <m:r>
                          <a:rPr lang="en-US" sz="2400" b="1" i="1">
                            <a:solidFill>
                              <a:srgbClr val="00B050"/>
                            </a:solidFill>
                            <a:latin typeface="Cambria Math"/>
                          </a:rPr>
                          <m:t>𝟑</m:t>
                        </m:r>
                      </m:e>
                      <m:sup>
                        <m:sSup>
                          <m:sSupPr>
                            <m:ctrlPr>
                              <a:rPr lang="ru-RU" sz="2400" b="1" i="1">
                                <a:solidFill>
                                  <a:srgbClr val="00B05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400" b="1" i="1">
                                <a:solidFill>
                                  <a:srgbClr val="00B050"/>
                                </a:solidFill>
                                <a:latin typeface="Cambria Math"/>
                              </a:rPr>
                              <m:t>𝒙</m:t>
                            </m:r>
                          </m:e>
                          <m:sup>
                            <m:r>
                              <a:rPr lang="en-US" sz="2400" b="1" i="1">
                                <a:solidFill>
                                  <a:srgbClr val="00B050"/>
                                </a:solidFill>
                                <a:latin typeface="Cambria Math"/>
                              </a:rPr>
                              <m:t>𝟐</m:t>
                            </m:r>
                          </m:sup>
                        </m:sSup>
                        <m:r>
                          <a:rPr lang="en-US" sz="2400" b="1" i="1" smtClean="0">
                            <a:solidFill>
                              <a:srgbClr val="00B050"/>
                            </a:solidFill>
                            <a:latin typeface="Cambria Math"/>
                          </a:rPr>
                          <m:t>−</m:t>
                        </m:r>
                        <m:r>
                          <a:rPr lang="en-US" sz="2400" b="1" i="1">
                            <a:solidFill>
                              <a:srgbClr val="00B050"/>
                            </a:solidFill>
                            <a:latin typeface="Cambria Math"/>
                          </a:rPr>
                          <m:t>𝟒</m:t>
                        </m:r>
                        <m:r>
                          <a:rPr lang="en-US" sz="2400" b="1" i="1" smtClean="0">
                            <a:solidFill>
                              <a:srgbClr val="00B050"/>
                            </a:solidFill>
                            <a:latin typeface="Cambria Math"/>
                          </a:rPr>
                          <m:t>𝒙</m:t>
                        </m:r>
                      </m:sup>
                    </m:sSup>
                    <m:r>
                      <a:rPr lang="en-US" sz="2400" b="1" i="1" smtClean="0">
                        <a:solidFill>
                          <a:srgbClr val="00B050"/>
                        </a:solidFill>
                        <a:latin typeface="Cambria Math"/>
                      </a:rPr>
                      <m:t>&lt;</m:t>
                    </m:r>
                    <m:sSup>
                      <m:sSupPr>
                        <m:ctrlPr>
                          <a:rPr lang="ru-RU" sz="2400" b="1" i="1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b="1" i="1">
                            <a:solidFill>
                              <a:srgbClr val="00B050"/>
                            </a:solidFill>
                            <a:latin typeface="Cambria Math"/>
                          </a:rPr>
                          <m:t>𝟑</m:t>
                        </m:r>
                      </m:e>
                      <m:sup>
                        <m:r>
                          <a:rPr lang="en-US" sz="2400" b="1" i="1" smtClean="0">
                            <a:solidFill>
                              <a:srgbClr val="00B050"/>
                            </a:solidFill>
                            <a:latin typeface="Cambria Math"/>
                          </a:rPr>
                          <m:t>𝟐</m:t>
                        </m:r>
                        <m:r>
                          <a:rPr lang="en-US" sz="2400" b="1" i="1" smtClean="0">
                            <a:solidFill>
                              <a:srgbClr val="00B050"/>
                            </a:solidFill>
                            <a:latin typeface="Cambria Math"/>
                          </a:rPr>
                          <m:t>(</m:t>
                        </m:r>
                        <m:sSup>
                          <m:sSupPr>
                            <m:ctrlPr>
                              <a:rPr lang="ru-RU" sz="2400" b="1" i="1">
                                <a:solidFill>
                                  <a:srgbClr val="00B05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400" b="1" i="1">
                                <a:solidFill>
                                  <a:srgbClr val="00B050"/>
                                </a:solidFill>
                                <a:latin typeface="Cambria Math"/>
                              </a:rPr>
                              <m:t>𝒙</m:t>
                            </m:r>
                          </m:e>
                          <m:sup>
                            <m:r>
                              <a:rPr lang="en-US" sz="2400" b="1" i="1">
                                <a:solidFill>
                                  <a:srgbClr val="00B050"/>
                                </a:solidFill>
                                <a:latin typeface="Cambria Math"/>
                              </a:rPr>
                              <m:t>𝟐</m:t>
                            </m:r>
                          </m:sup>
                        </m:sSup>
                        <m:r>
                          <a:rPr lang="en-US" sz="2400" b="1" i="1" smtClean="0">
                            <a:solidFill>
                              <a:srgbClr val="00B050"/>
                            </a:solidFill>
                            <a:latin typeface="Cambria Math"/>
                          </a:rPr>
                          <m:t>−</m:t>
                        </m:r>
                        <m:r>
                          <a:rPr lang="en-US" sz="2400" b="1" i="1" smtClean="0">
                            <a:solidFill>
                              <a:srgbClr val="00B050"/>
                            </a:solidFill>
                            <a:latin typeface="Cambria Math"/>
                          </a:rPr>
                          <m:t>𝟏𝟓</m:t>
                        </m:r>
                        <m:r>
                          <a:rPr lang="en-US" sz="2400" b="1" i="1" smtClean="0">
                            <a:solidFill>
                              <a:srgbClr val="00B050"/>
                            </a:solidFill>
                            <a:latin typeface="Cambria Math"/>
                          </a:rPr>
                          <m:t>)</m:t>
                        </m:r>
                      </m:sup>
                    </m:sSup>
                  </m:oMath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9" name="Прямоугольник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2595" y="686286"/>
                <a:ext cx="8838803" cy="1111010"/>
              </a:xfrm>
              <a:prstGeom prst="rect">
                <a:avLst/>
              </a:prstGeom>
              <a:blipFill rotWithShape="1">
                <a:blip r:embed="rId2"/>
                <a:stretch>
                  <a:fillRect t="-3846" b="-439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0" name="Прямоугольник 9"/>
              <p:cNvSpPr/>
              <p:nvPr/>
            </p:nvSpPr>
            <p:spPr>
              <a:xfrm>
                <a:off x="251520" y="1851670"/>
                <a:ext cx="4181230" cy="258917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25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𝟑</m:t>
                      </m:r>
                      <m:r>
                        <a:rPr lang="en-US" sz="20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∙</m:t>
                      </m:r>
                      <m:sSup>
                        <m:sSupPr>
                          <m:ctrlPr>
                            <a:rPr lang="ru-RU" sz="20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0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𝟓</m:t>
                          </m:r>
                        </m:e>
                        <m:sup>
                          <m:r>
                            <a:rPr lang="en-US" sz="20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𝒙</m:t>
                          </m:r>
                          <m:r>
                            <a:rPr lang="en-US" sz="20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+</m:t>
                          </m:r>
                          <m:r>
                            <a:rPr lang="en-US" sz="20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𝟑</m:t>
                          </m:r>
                        </m:sup>
                      </m:sSup>
                      <m:r>
                        <a:rPr lang="en-US" sz="2000" b="1" i="1">
                          <a:solidFill>
                            <a:srgbClr val="002060"/>
                          </a:solidFill>
                          <a:latin typeface="Cambria Math"/>
                        </a:rPr>
                        <m:t>−</m:t>
                      </m:r>
                      <m:sSup>
                        <m:sSupPr>
                          <m:ctrlPr>
                            <a:rPr lang="ru-RU" sz="20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0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𝟓</m:t>
                          </m:r>
                        </m:e>
                        <m:sup>
                          <m:r>
                            <a:rPr lang="en-US" sz="20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𝒙</m:t>
                          </m:r>
                          <m:r>
                            <a:rPr lang="en-US" sz="20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+</m:t>
                          </m:r>
                          <m:r>
                            <a:rPr lang="en-US" sz="20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sz="2000" b="1" i="1">
                          <a:solidFill>
                            <a:srgbClr val="002060"/>
                          </a:solidFill>
                          <a:latin typeface="Cambria Math"/>
                        </a:rPr>
                        <m:t>−</m:t>
                      </m:r>
                      <m:sSup>
                        <m:sSupPr>
                          <m:ctrlPr>
                            <a:rPr lang="ru-RU" sz="20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0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𝟐</m:t>
                          </m:r>
                          <m:r>
                            <a:rPr lang="en-US" sz="20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∙</m:t>
                          </m:r>
                          <m:r>
                            <a:rPr lang="en-US" sz="20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𝟓</m:t>
                          </m:r>
                        </m:e>
                        <m:sup>
                          <m:r>
                            <a:rPr lang="en-US" sz="20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𝒙</m:t>
                          </m:r>
                          <m:r>
                            <a:rPr lang="en-US" sz="20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+</m:t>
                          </m:r>
                          <m:r>
                            <a:rPr lang="en-US" sz="20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𝟏</m:t>
                          </m:r>
                        </m:sup>
                      </m:sSup>
                      <m:r>
                        <a:rPr lang="en-US" sz="2000" b="1" i="1">
                          <a:solidFill>
                            <a:srgbClr val="002060"/>
                          </a:solidFill>
                          <a:latin typeface="Cambria Math"/>
                        </a:rPr>
                        <m:t>&lt;</m:t>
                      </m:r>
                      <m:r>
                        <a:rPr lang="en-US" sz="2000" b="1" i="1">
                          <a:solidFill>
                            <a:srgbClr val="002060"/>
                          </a:solidFill>
                          <a:latin typeface="Cambria Math"/>
                        </a:rPr>
                        <m:t>𝟔𝟖</m:t>
                      </m:r>
                    </m:oMath>
                  </m:oMathPara>
                </a14:m>
                <a:endParaRPr lang="en-US" sz="2000" b="1" i="1" dirty="0" smtClean="0">
                  <a:solidFill>
                    <a:srgbClr val="002060"/>
                  </a:solidFill>
                  <a:latin typeface="Cambria Math"/>
                </a:endParaRPr>
              </a:p>
              <a:p>
                <a:pPr algn="ctr">
                  <a:lnSpc>
                    <a:spcPct val="125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20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0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𝟑</m:t>
                          </m:r>
                          <m:r>
                            <a:rPr lang="en-US" sz="20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∙</m:t>
                          </m:r>
                          <m:r>
                            <a:rPr lang="en-US" sz="20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𝟓</m:t>
                          </m:r>
                        </m:e>
                        <m:sup>
                          <m:r>
                            <a:rPr lang="en-US" sz="20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𝒙</m:t>
                          </m:r>
                        </m:sup>
                      </m:sSup>
                      <m:r>
                        <a:rPr lang="en-US" sz="2000" b="1" i="1">
                          <a:solidFill>
                            <a:srgbClr val="002060"/>
                          </a:solidFill>
                          <a:latin typeface="Cambria Math"/>
                        </a:rPr>
                        <m:t>∙</m:t>
                      </m:r>
                      <m:sSup>
                        <m:sSupPr>
                          <m:ctrlPr>
                            <a:rPr lang="ru-RU" sz="20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0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𝟓</m:t>
                          </m:r>
                        </m:e>
                        <m:sup>
                          <m:r>
                            <a:rPr lang="en-US" sz="20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𝟑</m:t>
                          </m:r>
                        </m:sup>
                      </m:sSup>
                      <m:r>
                        <a:rPr lang="en-US" sz="2000" b="1" i="1">
                          <a:solidFill>
                            <a:srgbClr val="002060"/>
                          </a:solidFill>
                          <a:latin typeface="Cambria Math"/>
                        </a:rPr>
                        <m:t>−</m:t>
                      </m:r>
                      <m:sSup>
                        <m:sSupPr>
                          <m:ctrlPr>
                            <a:rPr lang="ru-RU" sz="20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0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𝟓</m:t>
                          </m:r>
                        </m:e>
                        <m:sup>
                          <m:r>
                            <a:rPr lang="en-US" sz="20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𝒙</m:t>
                          </m:r>
                        </m:sup>
                      </m:sSup>
                      <m:r>
                        <a:rPr lang="en-US" sz="2000" b="1" i="1">
                          <a:solidFill>
                            <a:srgbClr val="002060"/>
                          </a:solidFill>
                          <a:latin typeface="Cambria Math"/>
                        </a:rPr>
                        <m:t>∙</m:t>
                      </m:r>
                      <m:sSup>
                        <m:sSupPr>
                          <m:ctrlPr>
                            <a:rPr lang="ru-RU" sz="20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0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𝟓</m:t>
                          </m:r>
                        </m:e>
                        <m:sup>
                          <m:r>
                            <a:rPr lang="en-US" sz="20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sz="2000" b="1" i="1">
                          <a:solidFill>
                            <a:srgbClr val="002060"/>
                          </a:solidFill>
                          <a:latin typeface="Cambria Math"/>
                        </a:rPr>
                        <m:t>−</m:t>
                      </m:r>
                      <m:r>
                        <a:rPr lang="en-US" sz="20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𝟐</m:t>
                      </m:r>
                      <m:r>
                        <a:rPr lang="en-US" sz="2000" b="1" i="1">
                          <a:solidFill>
                            <a:srgbClr val="002060"/>
                          </a:solidFill>
                          <a:latin typeface="Cambria Math"/>
                        </a:rPr>
                        <m:t>∙</m:t>
                      </m:r>
                      <m:sSup>
                        <m:sSupPr>
                          <m:ctrlPr>
                            <a:rPr lang="ru-RU" sz="20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0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𝟓</m:t>
                          </m:r>
                        </m:e>
                        <m:sup>
                          <m:r>
                            <a:rPr lang="en-US" sz="20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𝒙</m:t>
                          </m:r>
                        </m:sup>
                      </m:sSup>
                      <m:r>
                        <a:rPr lang="en-US" sz="20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en-US" sz="20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𝟓</m:t>
                      </m:r>
                      <m:r>
                        <a:rPr lang="en-US" sz="20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&lt;</m:t>
                      </m:r>
                      <m:r>
                        <a:rPr lang="en-US" sz="20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𝟔𝟖</m:t>
                      </m:r>
                    </m:oMath>
                  </m:oMathPara>
                </a14:m>
                <a:endParaRPr lang="en-US" sz="2000" b="1" i="1" dirty="0" smtClean="0">
                  <a:solidFill>
                    <a:srgbClr val="002060"/>
                  </a:solidFill>
                  <a:latin typeface="Cambria Math"/>
                </a:endParaRPr>
              </a:p>
              <a:p>
                <a:pPr algn="ctr">
                  <a:lnSpc>
                    <a:spcPct val="125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20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0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𝟓</m:t>
                          </m:r>
                        </m:e>
                        <m:sup>
                          <m:r>
                            <a:rPr lang="en-US" sz="20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𝒙</m:t>
                          </m:r>
                        </m:sup>
                      </m:sSup>
                      <m:r>
                        <a:rPr lang="en-US" sz="2000" b="1" i="1">
                          <a:solidFill>
                            <a:srgbClr val="002060"/>
                          </a:solidFill>
                          <a:latin typeface="Cambria Math"/>
                        </a:rPr>
                        <m:t>∙</m:t>
                      </m:r>
                      <m:d>
                        <m:dPr>
                          <m:ctrlPr>
                            <a:rPr lang="ru-RU" sz="20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0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𝟑</m:t>
                          </m:r>
                          <m:r>
                            <a:rPr lang="en-US" sz="2000" b="1" i="1" smtClean="0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</a:rPr>
                            <m:t>∙</m:t>
                          </m:r>
                          <m:r>
                            <a:rPr lang="en-US" sz="2000" b="1" i="1" smtClean="0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</a:rPr>
                            <m:t>𝟏𝟐𝟓</m:t>
                          </m:r>
                          <m:r>
                            <a:rPr lang="en-US" sz="20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−</m:t>
                          </m:r>
                          <m:r>
                            <a:rPr lang="en-US" sz="20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𝟐𝟓</m:t>
                          </m:r>
                          <m:r>
                            <a:rPr lang="en-US" sz="20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−</m:t>
                          </m:r>
                          <m:r>
                            <a:rPr lang="en-US" sz="20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𝟏𝟎</m:t>
                          </m:r>
                        </m:e>
                      </m:d>
                      <m:r>
                        <a:rPr lang="en-US" sz="20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&lt;</m:t>
                      </m:r>
                      <m:r>
                        <a:rPr lang="en-US" sz="2000" b="1" i="0" smtClean="0">
                          <a:solidFill>
                            <a:srgbClr val="002060"/>
                          </a:solidFill>
                          <a:latin typeface="Cambria Math"/>
                        </a:rPr>
                        <m:t>𝟔𝟖</m:t>
                      </m:r>
                    </m:oMath>
                  </m:oMathPara>
                </a14:m>
                <a:endParaRPr lang="ru-RU" sz="2000" b="1" dirty="0">
                  <a:solidFill>
                    <a:srgbClr val="002060"/>
                  </a:solidFill>
                </a:endParaRPr>
              </a:p>
              <a:p>
                <a:pPr>
                  <a:lnSpc>
                    <a:spcPct val="125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20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0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𝟓</m:t>
                          </m:r>
                        </m:e>
                        <m:sup>
                          <m:r>
                            <a:rPr lang="en-US" sz="20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𝒙</m:t>
                          </m:r>
                        </m:sup>
                      </m:sSup>
                      <m:r>
                        <a:rPr lang="en-US" sz="20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∙</m:t>
                      </m:r>
                      <m:r>
                        <a:rPr lang="en-US" sz="20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𝟑𝟒𝟎</m:t>
                      </m:r>
                      <m:r>
                        <a:rPr lang="en-US" sz="20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&lt;</m:t>
                      </m:r>
                      <m:r>
                        <a:rPr lang="en-US" sz="20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𝟔𝟖</m:t>
                      </m:r>
                    </m:oMath>
                  </m:oMathPara>
                </a14:m>
                <a:endParaRPr lang="ru-RU" sz="2000" b="1" dirty="0">
                  <a:solidFill>
                    <a:srgbClr val="002060"/>
                  </a:solidFill>
                </a:endParaRPr>
              </a:p>
              <a:p>
                <a:pPr algn="ctr">
                  <a:lnSpc>
                    <a:spcPct val="125000"/>
                  </a:lnSpc>
                </a:pPr>
                <a14:m>
                  <m:oMath xmlns:m="http://schemas.openxmlformats.org/officeDocument/2006/math">
                    <m:sSup>
                      <m:sSupPr>
                        <m:ctrlPr>
                          <a:rPr lang="ru-RU" sz="20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0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𝟓</m:t>
                        </m:r>
                      </m:e>
                      <m:sup>
                        <m:r>
                          <a:rPr lang="en-US" sz="20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𝒙</m:t>
                        </m:r>
                      </m:sup>
                    </m:sSup>
                    <m:r>
                      <a:rPr lang="en-US" sz="2000" b="1" i="1" smtClean="0">
                        <a:solidFill>
                          <a:srgbClr val="002060"/>
                        </a:solidFill>
                        <a:latin typeface="Cambria Math"/>
                      </a:rPr>
                      <m:t>&lt;</m:t>
                    </m:r>
                    <m:f>
                      <m:fPr>
                        <m:ctrlPr>
                          <a:rPr lang="en-US" sz="2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000" b="1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𝟏</m:t>
                        </m:r>
                      </m:num>
                      <m:den>
                        <m:r>
                          <a:rPr lang="en-US" sz="2000" b="1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𝟓</m:t>
                        </m:r>
                      </m:den>
                    </m:f>
                    <m:r>
                      <a:rPr lang="en-US" sz="20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           </m:t>
                    </m:r>
                    <m:r>
                      <a:rPr lang="en-US" sz="2000" b="1" i="1" smtClean="0">
                        <a:solidFill>
                          <a:srgbClr val="002060"/>
                        </a:solidFill>
                        <a:latin typeface="Cambria Math"/>
                      </a:rPr>
                      <m:t> </m:t>
                    </m:r>
                    <m:sSup>
                      <m:sSupPr>
                        <m:ctrlPr>
                          <a:rPr lang="ru-RU" sz="20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000" b="1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𝟓</m:t>
                        </m:r>
                      </m:e>
                      <m:sup>
                        <m:r>
                          <a:rPr lang="en-US" sz="20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𝒙</m:t>
                        </m:r>
                      </m:sup>
                    </m:sSup>
                    <m:sSup>
                      <m:sSupPr>
                        <m:ctrlPr>
                          <a:rPr lang="en-US" sz="2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000" b="1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𝟓</m:t>
                        </m:r>
                      </m:e>
                      <m:sup>
                        <m:r>
                          <a:rPr lang="en-US" sz="2000" b="1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−</m:t>
                        </m:r>
                        <m:r>
                          <a:rPr lang="en-US" sz="2000" b="1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𝟏</m:t>
                        </m:r>
                      </m:sup>
                    </m:sSup>
                  </m:oMath>
                </a14:m>
                <a:r>
                  <a:rPr lang="en-US" sz="2000" b="1" dirty="0">
                    <a:solidFill>
                      <a:srgbClr val="002060"/>
                    </a:solidFill>
                  </a:rPr>
                  <a:t>    </a:t>
                </a:r>
                <a:endParaRPr lang="ru-RU" sz="2000" b="1" dirty="0">
                  <a:solidFill>
                    <a:srgbClr val="002060"/>
                  </a:solidFill>
                </a:endParaRPr>
              </a:p>
              <a:p>
                <a:pPr>
                  <a:lnSpc>
                    <a:spcPct val="125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𝒙</m:t>
                      </m:r>
                      <m:r>
                        <a:rPr lang="en-US" sz="20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&lt;−</m:t>
                      </m:r>
                      <m:r>
                        <a:rPr lang="en-US" sz="20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𝟏</m:t>
                      </m:r>
                    </m:oMath>
                  </m:oMathPara>
                </a14:m>
                <a:endParaRPr lang="ru-RU" sz="2000" b="1" dirty="0">
                  <a:solidFill>
                    <a:srgbClr val="002060"/>
                  </a:solidFill>
                </a:endParaRPr>
              </a:p>
            </p:txBody>
          </p:sp>
        </mc:Choice>
        <mc:Fallback>
          <p:sp>
            <p:nvSpPr>
              <p:cNvPr id="10" name="Прямоугольник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520" y="1851670"/>
                <a:ext cx="4181230" cy="2589170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Прямоугольник 10"/>
              <p:cNvSpPr/>
              <p:nvPr/>
            </p:nvSpPr>
            <p:spPr>
              <a:xfrm>
                <a:off x="4992884" y="1545754"/>
                <a:ext cx="3987350" cy="302800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2000" b="1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000" b="1" i="1">
                              <a:solidFill>
                                <a:srgbClr val="00B050"/>
                              </a:solidFill>
                              <a:latin typeface="Cambria Math"/>
                            </a:rPr>
                            <m:t> </m:t>
                          </m:r>
                          <m:r>
                            <a:rPr lang="en-US" sz="2000" b="1" i="1">
                              <a:solidFill>
                                <a:srgbClr val="00B050"/>
                              </a:solidFill>
                              <a:latin typeface="Cambria Math"/>
                            </a:rPr>
                            <m:t>𝟑</m:t>
                          </m:r>
                        </m:e>
                        <m:sup>
                          <m:sSup>
                            <m:sSupPr>
                              <m:ctrlPr>
                                <a:rPr lang="ru-RU" sz="2000" b="1" i="1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000" b="1" i="1">
                                  <a:solidFill>
                                    <a:srgbClr val="00B050"/>
                                  </a:solidFill>
                                  <a:latin typeface="Cambria Math"/>
                                </a:rPr>
                                <m:t>𝒙</m:t>
                              </m:r>
                            </m:e>
                            <m:sup>
                              <m:r>
                                <a:rPr lang="en-US" sz="2000" b="1" i="1">
                                  <a:solidFill>
                                    <a:srgbClr val="00B050"/>
                                  </a:solidFill>
                                  <a:latin typeface="Cambria Math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sz="2000" b="1" i="1">
                              <a:solidFill>
                                <a:srgbClr val="00B050"/>
                              </a:solidFill>
                              <a:latin typeface="Cambria Math"/>
                            </a:rPr>
                            <m:t>−</m:t>
                          </m:r>
                          <m:r>
                            <a:rPr lang="en-US" sz="2000" b="1" i="1">
                              <a:solidFill>
                                <a:srgbClr val="00B050"/>
                              </a:solidFill>
                              <a:latin typeface="Cambria Math"/>
                            </a:rPr>
                            <m:t>𝟒</m:t>
                          </m:r>
                          <m:r>
                            <a:rPr lang="en-US" sz="2000" b="1" i="1">
                              <a:solidFill>
                                <a:srgbClr val="00B050"/>
                              </a:solidFill>
                              <a:latin typeface="Cambria Math"/>
                            </a:rPr>
                            <m:t>𝒙</m:t>
                          </m:r>
                        </m:sup>
                      </m:sSup>
                      <m:r>
                        <a:rPr lang="en-US" sz="2000" b="1" i="1">
                          <a:solidFill>
                            <a:srgbClr val="00B050"/>
                          </a:solidFill>
                          <a:latin typeface="Cambria Math"/>
                        </a:rPr>
                        <m:t>&lt;</m:t>
                      </m:r>
                      <m:sSup>
                        <m:sSupPr>
                          <m:ctrlPr>
                            <a:rPr lang="ru-RU" sz="2000" b="1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000" b="1" i="1">
                              <a:solidFill>
                                <a:srgbClr val="00B050"/>
                              </a:solidFill>
                              <a:latin typeface="Cambria Math"/>
                            </a:rPr>
                            <m:t>𝟑</m:t>
                          </m:r>
                        </m:e>
                        <m:sup>
                          <m:r>
                            <a:rPr lang="en-US" sz="2000" b="1" i="1">
                              <a:solidFill>
                                <a:srgbClr val="00B050"/>
                              </a:solidFill>
                              <a:latin typeface="Cambria Math"/>
                            </a:rPr>
                            <m:t>𝟐</m:t>
                          </m:r>
                          <m:r>
                            <a:rPr lang="en-US" sz="2000" b="1" i="1">
                              <a:solidFill>
                                <a:srgbClr val="00B050"/>
                              </a:solidFill>
                              <a:latin typeface="Cambria Math"/>
                            </a:rPr>
                            <m:t>(</m:t>
                          </m:r>
                          <m:sSup>
                            <m:sSupPr>
                              <m:ctrlPr>
                                <a:rPr lang="ru-RU" sz="2000" b="1" i="1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000" b="1" i="1">
                                  <a:solidFill>
                                    <a:srgbClr val="00B050"/>
                                  </a:solidFill>
                                  <a:latin typeface="Cambria Math"/>
                                </a:rPr>
                                <m:t>𝒙</m:t>
                              </m:r>
                            </m:e>
                            <m:sup>
                              <m:r>
                                <a:rPr lang="en-US" sz="2000" b="1" i="1">
                                  <a:solidFill>
                                    <a:srgbClr val="00B050"/>
                                  </a:solidFill>
                                  <a:latin typeface="Cambria Math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sz="2000" b="1" i="1">
                              <a:solidFill>
                                <a:srgbClr val="00B050"/>
                              </a:solidFill>
                              <a:latin typeface="Cambria Math"/>
                            </a:rPr>
                            <m:t>−</m:t>
                          </m:r>
                          <m:r>
                            <a:rPr lang="en-US" sz="2000" b="1" i="1">
                              <a:solidFill>
                                <a:srgbClr val="00B050"/>
                              </a:solidFill>
                              <a:latin typeface="Cambria Math"/>
                            </a:rPr>
                            <m:t>𝟏𝟓</m:t>
                          </m:r>
                          <m:r>
                            <a:rPr lang="en-US" sz="2000" b="1" i="1">
                              <a:solidFill>
                                <a:srgbClr val="00B050"/>
                              </a:solidFill>
                              <a:latin typeface="Cambria Math"/>
                            </a:rPr>
                            <m:t>)</m:t>
                          </m:r>
                        </m:sup>
                      </m:sSup>
                    </m:oMath>
                  </m:oMathPara>
                </a14:m>
                <a:endParaRPr lang="en-US" sz="2000" b="1" i="1" dirty="0" smtClean="0">
                  <a:solidFill>
                    <a:srgbClr val="00B050"/>
                  </a:solidFill>
                  <a:latin typeface="Cambria Math"/>
                </a:endParaRPr>
              </a:p>
              <a:p>
                <a:pPr algn="ctr"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1800" b="1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1800" b="1" i="1">
                              <a:solidFill>
                                <a:srgbClr val="00B050"/>
                              </a:solidFill>
                              <a:latin typeface="Cambria Math"/>
                            </a:rPr>
                            <m:t>𝒙</m:t>
                          </m:r>
                        </m:e>
                        <m:sup>
                          <m:r>
                            <a:rPr lang="en-US" sz="1800" b="1" i="1">
                              <a:solidFill>
                                <a:srgbClr val="00B050"/>
                              </a:solidFill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sz="1800" b="1" i="1" smtClean="0">
                          <a:solidFill>
                            <a:srgbClr val="00B050"/>
                          </a:solidFill>
                          <a:latin typeface="Cambria Math"/>
                        </a:rPr>
                        <m:t>−</m:t>
                      </m:r>
                      <m:r>
                        <a:rPr lang="en-US" sz="1800" b="1" i="1">
                          <a:solidFill>
                            <a:srgbClr val="00B050"/>
                          </a:solidFill>
                          <a:latin typeface="Cambria Math"/>
                        </a:rPr>
                        <m:t>𝟒</m:t>
                      </m:r>
                      <m:r>
                        <a:rPr lang="en-US" sz="1800" b="1" i="1" smtClean="0">
                          <a:solidFill>
                            <a:srgbClr val="00B050"/>
                          </a:solidFill>
                          <a:latin typeface="Cambria Math"/>
                        </a:rPr>
                        <m:t>𝒙</m:t>
                      </m:r>
                      <m:r>
                        <a:rPr lang="en-US" sz="1800" b="1" i="1" smtClean="0">
                          <a:solidFill>
                            <a:srgbClr val="00B050"/>
                          </a:solidFill>
                          <a:latin typeface="Cambria Math"/>
                        </a:rPr>
                        <m:t>&lt;</m:t>
                      </m:r>
                      <m:sSup>
                        <m:sSupPr>
                          <m:ctrlPr>
                            <a:rPr lang="ru-RU" sz="1800" b="1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1800" b="1" i="1" smtClean="0">
                              <a:solidFill>
                                <a:srgbClr val="00B050"/>
                              </a:solidFill>
                              <a:latin typeface="Cambria Math"/>
                            </a:rPr>
                            <m:t>𝟐</m:t>
                          </m:r>
                          <m:r>
                            <a:rPr lang="en-US" sz="1800" b="1" i="1" smtClean="0">
                              <a:solidFill>
                                <a:srgbClr val="00B050"/>
                              </a:solidFill>
                              <a:latin typeface="Cambria Math"/>
                            </a:rPr>
                            <m:t>(</m:t>
                          </m:r>
                          <m:r>
                            <a:rPr lang="en-US" sz="1800" b="1" i="1">
                              <a:solidFill>
                                <a:srgbClr val="00B050"/>
                              </a:solidFill>
                              <a:latin typeface="Cambria Math"/>
                            </a:rPr>
                            <m:t>𝒙</m:t>
                          </m:r>
                        </m:e>
                        <m:sup>
                          <m:r>
                            <a:rPr lang="en-US" sz="1800" b="1" i="1">
                              <a:solidFill>
                                <a:srgbClr val="00B050"/>
                              </a:solidFill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sz="1800" b="1" i="1" smtClean="0">
                          <a:solidFill>
                            <a:srgbClr val="00B050"/>
                          </a:solidFill>
                          <a:latin typeface="Cambria Math"/>
                        </a:rPr>
                        <m:t>−</m:t>
                      </m:r>
                      <m:r>
                        <a:rPr lang="en-US" sz="1800" b="1" i="1" smtClean="0">
                          <a:solidFill>
                            <a:srgbClr val="00B050"/>
                          </a:solidFill>
                          <a:latin typeface="Cambria Math"/>
                        </a:rPr>
                        <m:t>𝟏𝟓</m:t>
                      </m:r>
                      <m:r>
                        <a:rPr lang="en-US" sz="1800" b="1" i="1" smtClean="0">
                          <a:solidFill>
                            <a:srgbClr val="00B050"/>
                          </a:solidFill>
                          <a:latin typeface="Cambria Math"/>
                        </a:rPr>
                        <m:t>)</m:t>
                      </m:r>
                    </m:oMath>
                  </m:oMathPara>
                </a14:m>
                <a:endParaRPr lang="ru-RU" sz="2000" b="1" dirty="0">
                  <a:solidFill>
                    <a:srgbClr val="00B050"/>
                  </a:solidFill>
                </a:endParaRPr>
              </a:p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2000" b="1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000" b="1" i="1">
                              <a:solidFill>
                                <a:srgbClr val="00B050"/>
                              </a:solidFill>
                              <a:latin typeface="Cambria Math"/>
                            </a:rPr>
                            <m:t>𝒙</m:t>
                          </m:r>
                        </m:e>
                        <m:sup>
                          <m:r>
                            <a:rPr lang="en-US" sz="2000" b="1" i="1">
                              <a:solidFill>
                                <a:srgbClr val="00B050"/>
                              </a:solidFill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sz="2000" b="1" i="1">
                          <a:solidFill>
                            <a:srgbClr val="00B050"/>
                          </a:solidFill>
                          <a:latin typeface="Cambria Math"/>
                        </a:rPr>
                        <m:t>−</m:t>
                      </m:r>
                      <m:sSup>
                        <m:sSupPr>
                          <m:ctrlPr>
                            <a:rPr lang="ru-RU" sz="2000" b="1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000" b="1" i="1" smtClean="0">
                              <a:solidFill>
                                <a:srgbClr val="00B050"/>
                              </a:solidFill>
                              <a:latin typeface="Cambria Math"/>
                            </a:rPr>
                            <m:t>𝟐</m:t>
                          </m:r>
                          <m:r>
                            <a:rPr lang="en-US" sz="2000" b="1" i="1">
                              <a:solidFill>
                                <a:srgbClr val="00B050"/>
                              </a:solidFill>
                              <a:latin typeface="Cambria Math"/>
                            </a:rPr>
                            <m:t>𝒙</m:t>
                          </m:r>
                        </m:e>
                        <m:sup>
                          <m:r>
                            <a:rPr lang="en-US" sz="2000" b="1" i="1">
                              <a:solidFill>
                                <a:srgbClr val="00B050"/>
                              </a:solidFill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sz="2000" b="1" i="1">
                          <a:solidFill>
                            <a:srgbClr val="00B050"/>
                          </a:solidFill>
                          <a:latin typeface="Cambria Math"/>
                        </a:rPr>
                        <m:t>−</m:t>
                      </m:r>
                      <m:r>
                        <a:rPr lang="en-US" sz="2000" b="1" i="1" smtClean="0">
                          <a:solidFill>
                            <a:srgbClr val="00B050"/>
                          </a:solidFill>
                          <a:latin typeface="Cambria Math"/>
                        </a:rPr>
                        <m:t>𝟒</m:t>
                      </m:r>
                      <m:r>
                        <a:rPr lang="en-US" sz="2000" b="1" i="1">
                          <a:solidFill>
                            <a:srgbClr val="00B050"/>
                          </a:solidFill>
                          <a:latin typeface="Cambria Math"/>
                        </a:rPr>
                        <m:t>𝒙</m:t>
                      </m:r>
                      <m:r>
                        <a:rPr lang="en-US" sz="2000" b="1" i="1">
                          <a:solidFill>
                            <a:srgbClr val="00B050"/>
                          </a:solidFill>
                          <a:latin typeface="Cambria Math"/>
                        </a:rPr>
                        <m:t>+</m:t>
                      </m:r>
                      <m:r>
                        <a:rPr lang="en-US" sz="2000" b="1" i="1" smtClean="0">
                          <a:solidFill>
                            <a:srgbClr val="00B050"/>
                          </a:solidFill>
                          <a:latin typeface="Cambria Math"/>
                        </a:rPr>
                        <m:t>𝟑𝟎</m:t>
                      </m:r>
                      <m:r>
                        <a:rPr lang="en-US" sz="2000" b="1" i="1" smtClean="0">
                          <a:solidFill>
                            <a:srgbClr val="00B050"/>
                          </a:solidFill>
                          <a:latin typeface="Cambria Math"/>
                        </a:rPr>
                        <m:t>&lt;</m:t>
                      </m:r>
                      <m:r>
                        <a:rPr lang="en-US" sz="2000" b="1" i="1">
                          <a:solidFill>
                            <a:srgbClr val="00B050"/>
                          </a:solidFill>
                          <a:latin typeface="Cambria Math"/>
                        </a:rPr>
                        <m:t>𝟎</m:t>
                      </m:r>
                    </m:oMath>
                  </m:oMathPara>
                </a14:m>
                <a:endParaRPr lang="ru-RU" sz="2000" b="1" dirty="0">
                  <a:solidFill>
                    <a:srgbClr val="00B050"/>
                  </a:solidFill>
                </a:endParaRPr>
              </a:p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>
                          <a:solidFill>
                            <a:srgbClr val="00B050"/>
                          </a:solidFill>
                          <a:latin typeface="Cambria Math"/>
                        </a:rPr>
                        <m:t>−</m:t>
                      </m:r>
                      <m:sSup>
                        <m:sSupPr>
                          <m:ctrlPr>
                            <a:rPr lang="ru-RU" sz="2000" b="1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000" b="1" i="1">
                              <a:solidFill>
                                <a:srgbClr val="00B050"/>
                              </a:solidFill>
                              <a:latin typeface="Cambria Math"/>
                            </a:rPr>
                            <m:t>𝒙</m:t>
                          </m:r>
                        </m:e>
                        <m:sup>
                          <m:r>
                            <a:rPr lang="en-US" sz="2000" b="1" i="1">
                              <a:solidFill>
                                <a:srgbClr val="00B050"/>
                              </a:solidFill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sz="2000" b="1" i="1" smtClean="0">
                          <a:solidFill>
                            <a:srgbClr val="00B050"/>
                          </a:solidFill>
                          <a:latin typeface="Cambria Math"/>
                        </a:rPr>
                        <m:t>−</m:t>
                      </m:r>
                      <m:r>
                        <a:rPr lang="en-US" sz="2000" b="1" i="1" smtClean="0">
                          <a:solidFill>
                            <a:srgbClr val="00B050"/>
                          </a:solidFill>
                          <a:latin typeface="Cambria Math"/>
                        </a:rPr>
                        <m:t>𝟒</m:t>
                      </m:r>
                      <m:r>
                        <a:rPr lang="en-US" sz="2000" b="1" i="1">
                          <a:solidFill>
                            <a:srgbClr val="00B050"/>
                          </a:solidFill>
                          <a:latin typeface="Cambria Math"/>
                        </a:rPr>
                        <m:t>𝒙</m:t>
                      </m:r>
                      <m:r>
                        <a:rPr lang="en-US" sz="2000" b="1" i="1" smtClean="0">
                          <a:solidFill>
                            <a:srgbClr val="00B050"/>
                          </a:solidFill>
                          <a:latin typeface="Cambria Math"/>
                        </a:rPr>
                        <m:t>+</m:t>
                      </m:r>
                      <m:r>
                        <a:rPr lang="en-US" sz="2000" b="1" i="1" smtClean="0">
                          <a:solidFill>
                            <a:srgbClr val="00B050"/>
                          </a:solidFill>
                          <a:latin typeface="Cambria Math"/>
                        </a:rPr>
                        <m:t>𝟑𝟎</m:t>
                      </m:r>
                      <m:r>
                        <a:rPr lang="en-US" sz="2000" b="1" i="1" smtClean="0">
                          <a:solidFill>
                            <a:srgbClr val="00B050"/>
                          </a:solidFill>
                          <a:latin typeface="Cambria Math"/>
                        </a:rPr>
                        <m:t>&lt;</m:t>
                      </m:r>
                      <m:r>
                        <a:rPr lang="en-US" sz="2000" b="1" i="1" smtClean="0">
                          <a:solidFill>
                            <a:srgbClr val="00B050"/>
                          </a:solidFill>
                          <a:latin typeface="Cambria Math"/>
                        </a:rPr>
                        <m:t>𝟎</m:t>
                      </m:r>
                    </m:oMath>
                  </m:oMathPara>
                </a14:m>
                <a:endParaRPr lang="en-US" sz="2000" b="1" i="1" dirty="0" smtClean="0">
                  <a:solidFill>
                    <a:srgbClr val="00B050"/>
                  </a:solidFill>
                  <a:latin typeface="Cambria Math"/>
                </a:endParaRPr>
              </a:p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2000" b="1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000" b="1" i="1">
                              <a:solidFill>
                                <a:srgbClr val="00B050"/>
                              </a:solidFill>
                              <a:latin typeface="Cambria Math"/>
                            </a:rPr>
                            <m:t>𝒙</m:t>
                          </m:r>
                        </m:e>
                        <m:sup>
                          <m:r>
                            <a:rPr lang="en-US" sz="2000" b="1" i="1">
                              <a:solidFill>
                                <a:srgbClr val="00B050"/>
                              </a:solidFill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sz="2000" b="1" i="1" smtClean="0">
                          <a:solidFill>
                            <a:srgbClr val="00B050"/>
                          </a:solidFill>
                          <a:latin typeface="Cambria Math"/>
                        </a:rPr>
                        <m:t>+</m:t>
                      </m:r>
                      <m:r>
                        <a:rPr lang="en-US" sz="2000" b="1" i="1">
                          <a:solidFill>
                            <a:srgbClr val="00B050"/>
                          </a:solidFill>
                          <a:latin typeface="Cambria Math"/>
                        </a:rPr>
                        <m:t>𝟒</m:t>
                      </m:r>
                      <m:r>
                        <a:rPr lang="en-US" sz="2000" b="1" i="1">
                          <a:solidFill>
                            <a:srgbClr val="00B050"/>
                          </a:solidFill>
                          <a:latin typeface="Cambria Math"/>
                        </a:rPr>
                        <m:t>𝒙</m:t>
                      </m:r>
                      <m:r>
                        <a:rPr lang="en-US" sz="2000" b="1" i="1" smtClean="0">
                          <a:solidFill>
                            <a:srgbClr val="00B050"/>
                          </a:solidFill>
                          <a:latin typeface="Cambria Math"/>
                        </a:rPr>
                        <m:t>−</m:t>
                      </m:r>
                      <m:r>
                        <a:rPr lang="en-US" sz="2000" b="1" i="1">
                          <a:solidFill>
                            <a:srgbClr val="00B050"/>
                          </a:solidFill>
                          <a:latin typeface="Cambria Math"/>
                        </a:rPr>
                        <m:t>𝟑𝟎</m:t>
                      </m:r>
                      <m:r>
                        <a:rPr lang="en-US" sz="2000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&gt;</m:t>
                      </m:r>
                      <m:r>
                        <a:rPr lang="en-US" sz="2000" b="1" i="1">
                          <a:solidFill>
                            <a:srgbClr val="00B050"/>
                          </a:solidFill>
                          <a:latin typeface="Cambria Math"/>
                        </a:rPr>
                        <m:t>𝟎</m:t>
                      </m:r>
                    </m:oMath>
                  </m:oMathPara>
                </a14:m>
                <a:endParaRPr lang="en-US" sz="2000" b="1" i="1" dirty="0">
                  <a:solidFill>
                    <a:srgbClr val="00B050"/>
                  </a:solidFill>
                  <a:latin typeface="Cambria Math"/>
                </a:endParaRPr>
              </a:p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US" sz="2000" b="1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000" b="1" i="1" smtClean="0">
                              <a:solidFill>
                                <a:srgbClr val="00B050"/>
                              </a:solidFill>
                              <a:latin typeface="Cambria Math"/>
                            </a:rPr>
                            <m:t>𝒙</m:t>
                          </m:r>
                          <m:r>
                            <a:rPr lang="en-US" sz="2000" b="1" i="1" smtClean="0">
                              <a:solidFill>
                                <a:srgbClr val="00B050"/>
                              </a:solidFill>
                              <a:latin typeface="Cambria Math"/>
                            </a:rPr>
                            <m:t>+</m:t>
                          </m:r>
                          <m:r>
                            <a:rPr lang="en-US" sz="2000" b="1" i="1" smtClean="0">
                              <a:solidFill>
                                <a:srgbClr val="00B050"/>
                              </a:solidFill>
                              <a:latin typeface="Cambria Math"/>
                            </a:rPr>
                            <m:t>𝟐</m:t>
                          </m:r>
                          <m:r>
                            <a:rPr lang="en-US" sz="2000" b="1" i="1" smtClean="0">
                              <a:solidFill>
                                <a:srgbClr val="00B050"/>
                              </a:solidFill>
                              <a:latin typeface="Cambria Math"/>
                            </a:rPr>
                            <m:t>−</m:t>
                          </m:r>
                          <m:rad>
                            <m:radPr>
                              <m:degHide m:val="on"/>
                              <m:ctrlPr>
                                <a:rPr lang="en-US" sz="2000" b="1" i="1" smtClean="0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2000" b="1" i="1" smtClean="0">
                                  <a:solidFill>
                                    <a:srgbClr val="00B050"/>
                                  </a:solidFill>
                                  <a:latin typeface="Cambria Math"/>
                                </a:rPr>
                                <m:t>𝟑𝟒</m:t>
                              </m:r>
                            </m:e>
                          </m:rad>
                        </m:e>
                      </m:d>
                      <m:d>
                        <m:dPr>
                          <m:ctrlPr>
                            <a:rPr lang="en-US" sz="2000" b="1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000" b="1" i="1">
                              <a:solidFill>
                                <a:srgbClr val="00B050"/>
                              </a:solidFill>
                              <a:latin typeface="Cambria Math"/>
                            </a:rPr>
                            <m:t>𝒙</m:t>
                          </m:r>
                          <m:r>
                            <a:rPr lang="en-US" sz="2000" b="1" i="1">
                              <a:solidFill>
                                <a:srgbClr val="00B050"/>
                              </a:solidFill>
                              <a:latin typeface="Cambria Math"/>
                            </a:rPr>
                            <m:t>+</m:t>
                          </m:r>
                          <m:r>
                            <a:rPr lang="en-US" sz="2000" b="1" i="1">
                              <a:solidFill>
                                <a:srgbClr val="00B050"/>
                              </a:solidFill>
                              <a:latin typeface="Cambria Math"/>
                            </a:rPr>
                            <m:t>𝟐</m:t>
                          </m:r>
                          <m:r>
                            <a:rPr lang="en-US" sz="2000" b="1" i="1" smtClean="0">
                              <a:solidFill>
                                <a:srgbClr val="00B050"/>
                              </a:solidFill>
                              <a:latin typeface="Cambria Math"/>
                            </a:rPr>
                            <m:t>+</m:t>
                          </m:r>
                          <m:rad>
                            <m:radPr>
                              <m:degHide m:val="on"/>
                              <m:ctrlPr>
                                <a:rPr lang="en-US" sz="2000" b="1" i="1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2000" b="1" i="1">
                                  <a:solidFill>
                                    <a:srgbClr val="00B050"/>
                                  </a:solidFill>
                                  <a:latin typeface="Cambria Math"/>
                                </a:rPr>
                                <m:t>𝟑𝟒</m:t>
                              </m:r>
                            </m:e>
                          </m:rad>
                        </m:e>
                      </m:d>
                      <m:r>
                        <a:rPr lang="en-US" sz="2000" b="1" i="0" smtClean="0">
                          <a:solidFill>
                            <a:srgbClr val="00B050"/>
                          </a:solidFill>
                          <a:latin typeface="Cambria Math"/>
                        </a:rPr>
                        <m:t>&gt;</m:t>
                      </m:r>
                      <m:r>
                        <a:rPr lang="en-US" sz="2000" b="1" i="0" smtClean="0">
                          <a:solidFill>
                            <a:srgbClr val="00B050"/>
                          </a:solidFill>
                          <a:latin typeface="Cambria Math"/>
                        </a:rPr>
                        <m:t>𝟎</m:t>
                      </m:r>
                    </m:oMath>
                  </m:oMathPara>
                </a14:m>
                <a:endParaRPr lang="ru-RU" sz="2000" b="1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11" name="Прямоугольник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92884" y="1545754"/>
                <a:ext cx="3987350" cy="3028008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4139952" y="4564785"/>
                <a:ext cx="4937314" cy="42421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800" b="1" i="1" smtClean="0">
                          <a:solidFill>
                            <a:srgbClr val="00B050"/>
                          </a:solidFill>
                          <a:latin typeface="Cambria Math"/>
                        </a:rPr>
                        <m:t>𝑱𝒂𝒗𝒐𝒃</m:t>
                      </m:r>
                      <m:r>
                        <a:rPr lang="en-US" sz="1800" b="1" i="1" smtClean="0">
                          <a:solidFill>
                            <a:srgbClr val="00B050"/>
                          </a:solidFill>
                          <a:latin typeface="Cambria Math"/>
                        </a:rPr>
                        <m:t>:</m:t>
                      </m:r>
                      <m:r>
                        <a:rPr lang="en-US" sz="1800" b="1" i="1" smtClean="0">
                          <a:solidFill>
                            <a:srgbClr val="00B050"/>
                          </a:solidFill>
                          <a:latin typeface="Cambria Math"/>
                        </a:rPr>
                        <m:t>𝒙</m:t>
                      </m:r>
                      <m:r>
                        <a:rPr lang="en-US" sz="1800" b="1" i="1" smtClean="0">
                          <a:solidFill>
                            <a:srgbClr val="00B050"/>
                          </a:solidFill>
                          <a:latin typeface="Cambria Math"/>
                          <a:ea typeface="Cambria Math"/>
                        </a:rPr>
                        <m:t>𝝐</m:t>
                      </m:r>
                      <m:d>
                        <m:dPr>
                          <m:ctrlPr>
                            <a:rPr lang="en-US" sz="1800" b="1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dPr>
                        <m:e>
                          <m:r>
                            <a:rPr lang="en-US" sz="1800" b="1" i="1" smtClean="0">
                              <a:solidFill>
                                <a:srgbClr val="00B050"/>
                              </a:solidFill>
                              <a:latin typeface="Cambria Math"/>
                              <a:ea typeface="Cambria Math"/>
                            </a:rPr>
                            <m:t>−∞;−</m:t>
                          </m:r>
                          <m:r>
                            <a:rPr lang="en-US" sz="1800" b="1" i="1">
                              <a:solidFill>
                                <a:srgbClr val="00B050"/>
                              </a:solidFill>
                              <a:latin typeface="Cambria Math"/>
                            </a:rPr>
                            <m:t>𝟐</m:t>
                          </m:r>
                          <m:r>
                            <a:rPr lang="en-US" sz="1800" b="1" i="1" smtClean="0">
                              <a:solidFill>
                                <a:srgbClr val="00B050"/>
                              </a:solidFill>
                              <a:latin typeface="Cambria Math"/>
                            </a:rPr>
                            <m:t>−</m:t>
                          </m:r>
                          <m:rad>
                            <m:radPr>
                              <m:degHide m:val="on"/>
                              <m:ctrlPr>
                                <a:rPr lang="en-US" sz="1800" b="1" i="1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1800" b="1" i="1">
                                  <a:solidFill>
                                    <a:srgbClr val="00B050"/>
                                  </a:solidFill>
                                  <a:latin typeface="Cambria Math"/>
                                </a:rPr>
                                <m:t>𝟑𝟒</m:t>
                              </m:r>
                            </m:e>
                          </m:rad>
                        </m:e>
                      </m:d>
                      <m:r>
                        <a:rPr lang="en-US" sz="1800" b="1" i="1" smtClean="0">
                          <a:solidFill>
                            <a:srgbClr val="00B050"/>
                          </a:solidFill>
                          <a:latin typeface="Cambria Math"/>
                          <a:ea typeface="Cambria Math"/>
                        </a:rPr>
                        <m:t>∪</m:t>
                      </m:r>
                      <m:d>
                        <m:dPr>
                          <m:ctrlPr>
                            <a:rPr lang="en-US" sz="1800" b="1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dPr>
                        <m:e>
                          <m:r>
                            <a:rPr lang="en-US" sz="1800" b="1" i="1" smtClean="0">
                              <a:solidFill>
                                <a:srgbClr val="00B050"/>
                              </a:solidFill>
                              <a:latin typeface="Cambria Math"/>
                              <a:ea typeface="Cambria Math"/>
                            </a:rPr>
                            <m:t>−</m:t>
                          </m:r>
                          <m:r>
                            <a:rPr lang="en-US" sz="1800" b="1" i="1">
                              <a:solidFill>
                                <a:srgbClr val="00B050"/>
                              </a:solidFill>
                              <a:latin typeface="Cambria Math"/>
                            </a:rPr>
                            <m:t>𝟐</m:t>
                          </m:r>
                          <m:r>
                            <a:rPr lang="en-US" sz="1800" b="1" i="1" smtClean="0">
                              <a:solidFill>
                                <a:srgbClr val="00B050"/>
                              </a:solidFill>
                              <a:latin typeface="Cambria Math"/>
                            </a:rPr>
                            <m:t>+</m:t>
                          </m:r>
                          <m:rad>
                            <m:radPr>
                              <m:degHide m:val="on"/>
                              <m:ctrlPr>
                                <a:rPr lang="en-US" sz="1800" b="1" i="1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1800" b="1" i="1">
                                  <a:solidFill>
                                    <a:srgbClr val="00B050"/>
                                  </a:solidFill>
                                  <a:latin typeface="Cambria Math"/>
                                </a:rPr>
                                <m:t>𝟑𝟒</m:t>
                              </m:r>
                            </m:e>
                          </m:rad>
                          <m:r>
                            <a:rPr lang="en-US" sz="1800" b="1" i="1" smtClean="0">
                              <a:solidFill>
                                <a:srgbClr val="00B050"/>
                              </a:solidFill>
                              <a:latin typeface="Cambria Math"/>
                            </a:rPr>
                            <m:t>;+</m:t>
                          </m:r>
                          <m:r>
                            <a:rPr lang="en-US" sz="1800" b="1" i="1" smtClean="0">
                              <a:solidFill>
                                <a:srgbClr val="00B050"/>
                              </a:solidFill>
                              <a:latin typeface="Cambria Math"/>
                              <a:ea typeface="Cambria Math"/>
                            </a:rPr>
                            <m:t>∞</m:t>
                          </m:r>
                        </m:e>
                      </m:d>
                      <m:r>
                        <a:rPr lang="en-US" sz="1800" b="1" i="1" smtClean="0">
                          <a:solidFill>
                            <a:srgbClr val="00B050"/>
                          </a:solidFill>
                          <a:latin typeface="Cambria Math"/>
                        </a:rPr>
                        <m:t> </m:t>
                      </m:r>
                    </m:oMath>
                  </m:oMathPara>
                </a14:m>
                <a:endParaRPr lang="ru-RU" sz="1800" b="1" dirty="0">
                  <a:solidFill>
                    <a:srgbClr val="00B05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39952" y="4564785"/>
                <a:ext cx="4937314" cy="424219"/>
              </a:xfrm>
              <a:prstGeom prst="rect">
                <a:avLst/>
              </a:prstGeom>
              <a:blipFill rotWithShape="1">
                <a:blip r:embed="rId5"/>
                <a:stretch>
                  <a:fillRect b="-724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1188189" y="4440840"/>
                <a:ext cx="221810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8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𝑱𝒂𝒗𝒐𝒃</m:t>
                      </m:r>
                      <m:r>
                        <a:rPr lang="en-US" sz="18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:</m:t>
                      </m:r>
                      <m:r>
                        <a:rPr lang="en-US" sz="18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𝒙</m:t>
                      </m:r>
                      <m:r>
                        <a:rPr lang="en-US" sz="18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𝝐</m:t>
                      </m:r>
                      <m:d>
                        <m:dPr>
                          <m:ctrlPr>
                            <a:rPr lang="en-US" sz="18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dPr>
                        <m:e>
                          <m:r>
                            <a:rPr lang="en-US" sz="1800" b="1" i="1" smtClean="0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</a:rPr>
                            <m:t>−∞;−</m:t>
                          </m:r>
                          <m:r>
                            <a:rPr lang="en-US" sz="18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𝟏</m:t>
                          </m:r>
                        </m:e>
                      </m:d>
                    </m:oMath>
                  </m:oMathPara>
                </a14:m>
                <a:endParaRPr lang="ru-RU" sz="1800" b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88189" y="4440840"/>
                <a:ext cx="2218108" cy="369332"/>
              </a:xfrm>
              <a:prstGeom prst="rect">
                <a:avLst/>
              </a:prstGeom>
              <a:blipFill rotWithShape="1">
                <a:blip r:embed="rId6"/>
                <a:stretch>
                  <a:fillRect b="-1147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51944332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p"/>
      <p:bldP spid="10" grpId="0" uiExpand="1" build="p"/>
      <p:bldP spid="11" grpId="0" uiExpand="1" build="p"/>
      <p:bldP spid="3" grpId="0"/>
      <p:bldP spid="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6" name="Прямоугольник 15"/>
              <p:cNvSpPr/>
              <p:nvPr/>
            </p:nvSpPr>
            <p:spPr>
              <a:xfrm>
                <a:off x="92794" y="781901"/>
                <a:ext cx="8982744" cy="95404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sz="2400" b="1" i="1" dirty="0" smtClean="0">
                    <a:solidFill>
                      <a:srgbClr val="00B05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1-misol. </a:t>
                </a:r>
                <a:r>
                  <a:rPr lang="en-US" sz="2400" dirty="0" err="1" smtClean="0">
                    <a:latin typeface="Arial" pitchFamily="34" charset="0"/>
                    <a:cs typeface="Arial" pitchFamily="34" charset="0"/>
                  </a:rPr>
                  <a:t>Funksiyaning</a:t>
                </a:r>
                <a:r>
                  <a:rPr lang="en-US" sz="24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400" dirty="0" err="1">
                    <a:latin typeface="Arial" pitchFamily="34" charset="0"/>
                    <a:cs typeface="Arial" pitchFamily="34" charset="0"/>
                  </a:rPr>
                  <a:t>o‘suvchi</a:t>
                </a:r>
                <a:r>
                  <a:rPr lang="en-US" sz="24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400" dirty="0" err="1">
                    <a:latin typeface="Arial" pitchFamily="34" charset="0"/>
                    <a:cs typeface="Arial" pitchFamily="34" charset="0"/>
                  </a:rPr>
                  <a:t>yoki</a:t>
                </a:r>
                <a:r>
                  <a:rPr lang="en-US" sz="24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400" dirty="0" err="1">
                    <a:latin typeface="Arial" pitchFamily="34" charset="0"/>
                    <a:cs typeface="Arial" pitchFamily="34" charset="0"/>
                  </a:rPr>
                  <a:t>kamayuvchi</a:t>
                </a:r>
                <a:r>
                  <a:rPr lang="en-US" sz="24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400" dirty="0" err="1">
                    <a:latin typeface="Arial" pitchFamily="34" charset="0"/>
                    <a:cs typeface="Arial" pitchFamily="34" charset="0"/>
                  </a:rPr>
                  <a:t>ekanligini</a:t>
                </a:r>
                <a:r>
                  <a:rPr lang="en-US" sz="24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400" dirty="0" err="1">
                    <a:latin typeface="Arial" pitchFamily="34" charset="0"/>
                    <a:cs typeface="Arial" pitchFamily="34" charset="0"/>
                  </a:rPr>
                  <a:t>aniqlang</a:t>
                </a:r>
                <a:r>
                  <a:rPr lang="en-US" sz="2400" dirty="0" smtClean="0">
                    <a:latin typeface="Arial" pitchFamily="34" charset="0"/>
                    <a:cs typeface="Arial" pitchFamily="34" charset="0"/>
                  </a:rPr>
                  <a:t>: </a:t>
                </a:r>
                <a14:m>
                  <m:oMath xmlns:m="http://schemas.openxmlformats.org/officeDocument/2006/math">
                    <m:r>
                      <a:rPr lang="en-US" sz="2400" b="0" i="0" smtClean="0">
                        <a:latin typeface="Cambria Math"/>
                      </a:rPr>
                      <m:t> </m:t>
                    </m:r>
                    <m:r>
                      <a:rPr lang="ru-RU" sz="2400" b="1" i="1" smtClean="0">
                        <a:solidFill>
                          <a:srgbClr val="0070C0"/>
                        </a:solidFill>
                        <a:latin typeface="Cambria Math"/>
                      </a:rPr>
                      <m:t>𝒚</m:t>
                    </m:r>
                    <m:r>
                      <a:rPr lang="ru-RU" sz="2400" b="1" i="1" smtClean="0">
                        <a:solidFill>
                          <a:srgbClr val="0070C0"/>
                        </a:solidFill>
                        <a:latin typeface="Cambria Math"/>
                      </a:rPr>
                      <m:t>=</m:t>
                    </m:r>
                    <m:sSup>
                      <m:sSupPr>
                        <m:ctrlPr>
                          <a:rPr lang="ru-RU" sz="24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2400" b="1" i="1" smtClean="0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ad>
                              <m:radPr>
                                <m:degHide m:val="on"/>
                                <m:ctrlPr>
                                  <a:rPr lang="en-US" sz="2400" b="1" i="1" smtClean="0">
                                    <a:solidFill>
                                      <a:srgbClr val="0070C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radPr>
                              <m:deg/>
                              <m:e>
                                <m:r>
                                  <a:rPr lang="en-US" sz="2400" b="1" i="1" smtClean="0">
                                    <a:solidFill>
                                      <a:srgbClr val="0070C0"/>
                                    </a:solidFill>
                                    <a:latin typeface="Cambria Math"/>
                                  </a:rPr>
                                  <m:t>𝟐</m:t>
                                </m:r>
                              </m:e>
                            </m:rad>
                          </m:e>
                        </m:d>
                      </m:e>
                      <m:sup>
                        <m:r>
                          <a:rPr lang="ru-RU" sz="24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𝒙</m:t>
                        </m:r>
                      </m:sup>
                    </m:sSup>
                  </m:oMath>
                </a14:m>
                <a:endParaRPr lang="ru-RU" sz="2400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6" name="Прямоугольник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794" y="781901"/>
                <a:ext cx="8982744" cy="954044"/>
              </a:xfrm>
              <a:prstGeom prst="rect">
                <a:avLst/>
              </a:prstGeom>
              <a:blipFill rotWithShape="1">
                <a:blip r:embed="rId2"/>
                <a:stretch>
                  <a:fillRect t="-4459" b="-891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Прямоугольник 18"/>
              <p:cNvSpPr/>
              <p:nvPr/>
            </p:nvSpPr>
            <p:spPr>
              <a:xfrm>
                <a:off x="92794" y="2190272"/>
                <a:ext cx="8864190" cy="43152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sz="22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200" dirty="0" err="1" smtClean="0">
                    <a:latin typeface="Arial" pitchFamily="34" charset="0"/>
                    <a:cs typeface="Arial" pitchFamily="34" charset="0"/>
                  </a:rPr>
                  <a:t>Demak</a:t>
                </a:r>
                <a:r>
                  <a:rPr lang="en-US" sz="2200" dirty="0">
                    <a:latin typeface="Arial" pitchFamily="34" charset="0"/>
                    <a:cs typeface="Arial" pitchFamily="34" charset="0"/>
                  </a:rPr>
                  <a:t>,</a:t>
                </a:r>
                <a:r>
                  <a:rPr lang="en-US" sz="2200" dirty="0" smtClean="0"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200" b="1" i="1" smtClean="0">
                        <a:solidFill>
                          <a:srgbClr val="0070C0"/>
                        </a:solidFill>
                        <a:latin typeface="Cambria Math"/>
                      </a:rPr>
                      <m:t>𝒂</m:t>
                    </m:r>
                    <m:r>
                      <a:rPr lang="en-US" sz="2200" b="1" i="1" smtClean="0">
                        <a:solidFill>
                          <a:srgbClr val="0070C0"/>
                        </a:solidFill>
                        <a:latin typeface="Cambria Math"/>
                      </a:rPr>
                      <m:t>=</m:t>
                    </m:r>
                    <m:r>
                      <a:rPr lang="en-US" sz="2200" b="1" i="1" smtClean="0">
                        <a:solidFill>
                          <a:srgbClr val="0070C0"/>
                        </a:solidFill>
                        <a:latin typeface="Cambria Math"/>
                        <a:ea typeface="Cambria Math"/>
                      </a:rPr>
                      <m:t>𝟏</m:t>
                    </m:r>
                    <m:r>
                      <a:rPr lang="en-US" sz="2200" b="1" i="1" smtClean="0">
                        <a:solidFill>
                          <a:srgbClr val="0070C0"/>
                        </a:solidFill>
                        <a:latin typeface="Cambria Math"/>
                        <a:ea typeface="Cambria Math"/>
                      </a:rPr>
                      <m:t>,</m:t>
                    </m:r>
                    <m:r>
                      <a:rPr lang="en-US" sz="2200" b="1" i="1" smtClean="0">
                        <a:solidFill>
                          <a:srgbClr val="0070C0"/>
                        </a:solidFill>
                        <a:latin typeface="Cambria Math"/>
                        <a:ea typeface="Cambria Math"/>
                      </a:rPr>
                      <m:t>𝟒𝟏</m:t>
                    </m:r>
                  </m:oMath>
                </a14:m>
                <a:r>
                  <a:rPr lang="en-US" sz="22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200" dirty="0" err="1">
                    <a:latin typeface="Arial" pitchFamily="34" charset="0"/>
                    <a:cs typeface="Arial" pitchFamily="34" charset="0"/>
                  </a:rPr>
                  <a:t>va</a:t>
                </a:r>
                <a:r>
                  <a:rPr lang="en-US" sz="2200" dirty="0"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200" i="1">
                        <a:latin typeface="Cambria Math"/>
                      </a:rPr>
                      <m:t>    </m:t>
                    </m:r>
                    <m:r>
                      <a:rPr lang="ru-RU" sz="2200" b="1" i="1" smtClean="0">
                        <a:solidFill>
                          <a:srgbClr val="002060"/>
                        </a:solidFill>
                        <a:latin typeface="Cambria Math"/>
                      </a:rPr>
                      <m:t>𝒚</m:t>
                    </m:r>
                    <m:r>
                      <a:rPr lang="en-US" sz="2200" b="1" i="1">
                        <a:solidFill>
                          <a:srgbClr val="002060"/>
                        </a:solidFill>
                        <a:latin typeface="Cambria Math"/>
                      </a:rPr>
                      <m:t>=</m:t>
                    </m:r>
                    <m:sSup>
                      <m:sSupPr>
                        <m:ctrlPr>
                          <a:rPr lang="ru-RU" sz="22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200" b="1" i="1">
                            <a:solidFill>
                              <a:srgbClr val="0070C0"/>
                            </a:solidFill>
                            <a:latin typeface="Cambria Math"/>
                            <a:ea typeface="Cambria Math"/>
                          </a:rPr>
                          <m:t>𝟏</m:t>
                        </m:r>
                        <m:r>
                          <a:rPr lang="en-US" sz="2200" b="1" i="1">
                            <a:solidFill>
                              <a:srgbClr val="0070C0"/>
                            </a:solidFill>
                            <a:latin typeface="Cambria Math"/>
                            <a:ea typeface="Cambria Math"/>
                          </a:rPr>
                          <m:t>,</m:t>
                        </m:r>
                        <m:r>
                          <a:rPr lang="en-US" sz="2200" b="1" i="1">
                            <a:solidFill>
                              <a:srgbClr val="0070C0"/>
                            </a:solidFill>
                            <a:latin typeface="Cambria Math"/>
                            <a:ea typeface="Cambria Math"/>
                          </a:rPr>
                          <m:t>𝟒𝟏</m:t>
                        </m:r>
                      </m:e>
                      <m:sup>
                        <m:r>
                          <a:rPr lang="ru-RU" sz="22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𝒙</m:t>
                        </m:r>
                      </m:sup>
                    </m:sSup>
                    <m:r>
                      <a:rPr lang="en-US" sz="2200" b="0" i="0" smtClean="0">
                        <a:solidFill>
                          <a:srgbClr val="002060"/>
                        </a:solidFill>
                        <a:latin typeface="Cambria Math"/>
                      </a:rPr>
                      <m:t> −</m:t>
                    </m:r>
                  </m:oMath>
                </a14:m>
                <a:r>
                  <a:rPr lang="en-US" sz="2200" dirty="0" smtClean="0">
                    <a:latin typeface="Arial" pitchFamily="34" charset="0"/>
                    <a:cs typeface="Arial" pitchFamily="34" charset="0"/>
                  </a:rPr>
                  <a:t> o‘suvchi</a:t>
                </a:r>
                <a:endParaRPr lang="ru-RU" sz="22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9" name="Прямоугольник 1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794" y="2190272"/>
                <a:ext cx="8864190" cy="431528"/>
              </a:xfrm>
              <a:prstGeom prst="rect">
                <a:avLst/>
              </a:prstGeom>
              <a:blipFill rotWithShape="1">
                <a:blip r:embed="rId3"/>
                <a:stretch>
                  <a:fillRect t="-7042" b="-2816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Прямоугольник 20"/>
              <p:cNvSpPr/>
              <p:nvPr/>
            </p:nvSpPr>
            <p:spPr>
              <a:xfrm>
                <a:off x="251520" y="1563638"/>
                <a:ext cx="2964693" cy="43640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ad>
                        <m:radPr>
                          <m:degHide m:val="on"/>
                          <m:ctrlPr>
                            <a:rPr lang="en-US" sz="2000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sz="2000" b="1" i="1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𝟐</m:t>
                          </m:r>
                        </m:e>
                      </m:rad>
                      <m:r>
                        <a:rPr lang="en-US" sz="1800" b="1" i="1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≈</m:t>
                      </m:r>
                      <m:r>
                        <a:rPr lang="en-US" sz="1800" b="1" i="1" smtClean="0">
                          <a:solidFill>
                            <a:srgbClr val="0070C0"/>
                          </a:solidFill>
                          <a:latin typeface="Cambria Math"/>
                        </a:rPr>
                        <m:t>𝟏</m:t>
                      </m:r>
                      <m:r>
                        <a:rPr lang="en-US" sz="1800" b="1" i="1" smtClean="0">
                          <a:solidFill>
                            <a:srgbClr val="0070C0"/>
                          </a:solidFill>
                          <a:latin typeface="Cambria Math"/>
                        </a:rPr>
                        <m:t>,</m:t>
                      </m:r>
                      <m:r>
                        <a:rPr lang="en-US" sz="1800" b="1" i="1" smtClean="0">
                          <a:solidFill>
                            <a:srgbClr val="0070C0"/>
                          </a:solidFill>
                          <a:latin typeface="Cambria Math"/>
                        </a:rPr>
                        <m:t>𝟒𝟏</m:t>
                      </m:r>
                    </m:oMath>
                  </m:oMathPara>
                </a14:m>
                <a:endParaRPr lang="ru-RU" sz="2000" b="1" dirty="0">
                  <a:solidFill>
                    <a:srgbClr val="7030A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1" name="Прямоугольник 2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520" y="1563638"/>
                <a:ext cx="2964693" cy="436402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1800" dirty="0">
              <a:latin typeface="Arial" panose="020B0604020202020204" pitchFamily="34" charset="0"/>
              <a:cs typeface="Arial" pitchFamily="34" charset="0"/>
            </a:endParaRPr>
          </a:p>
        </p:txBody>
      </p:sp>
      <p:sp>
        <p:nvSpPr>
          <p:cNvPr id="9" name="object 4"/>
          <p:cNvSpPr txBox="1">
            <a:spLocks/>
          </p:cNvSpPr>
          <p:nvPr/>
        </p:nvSpPr>
        <p:spPr>
          <a:xfrm>
            <a:off x="-1147" y="99234"/>
            <a:ext cx="9144000" cy="543043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marL="20131" algn="ctr">
              <a:lnSpc>
                <a:spcPts val="4431"/>
              </a:lnSpc>
            </a:pPr>
            <a:r>
              <a:rPr lang="en-US" sz="32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Misollar</a:t>
            </a:r>
            <a:r>
              <a:rPr lang="en-US" sz="3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yechish</a:t>
            </a:r>
            <a:endParaRPr lang="en-US" sz="32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994" b="19185"/>
          <a:stretch/>
        </p:blipFill>
        <p:spPr bwMode="auto">
          <a:xfrm>
            <a:off x="1415814" y="2738912"/>
            <a:ext cx="6336704" cy="20886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46404374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1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ject 2"/>
          <p:cNvSpPr/>
          <p:nvPr/>
        </p:nvSpPr>
        <p:spPr>
          <a:xfrm>
            <a:off x="-25172" y="-20538"/>
            <a:ext cx="9169171" cy="64807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r>
              <a:rPr lang="en-US" sz="36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Misollar</a:t>
            </a:r>
            <a:r>
              <a:rPr lang="en-US" sz="3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yechish</a:t>
            </a:r>
            <a:endParaRPr lang="ru-RU" sz="36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 8"/>
              <p:cNvSpPr/>
              <p:nvPr/>
            </p:nvSpPr>
            <p:spPr>
              <a:xfrm>
                <a:off x="104160" y="632971"/>
                <a:ext cx="8962487" cy="86946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>
                  <a:spcAft>
                    <a:spcPts val="300"/>
                  </a:spcAft>
                </a:pPr>
                <a:r>
                  <a:rPr lang="en-US" sz="2400" b="1" i="1" dirty="0" smtClean="0">
                    <a:solidFill>
                      <a:srgbClr val="00B050"/>
                    </a:solidFill>
                    <a:latin typeface="Arial" pitchFamily="34" charset="0"/>
                    <a:cs typeface="Arial" pitchFamily="34" charset="0"/>
                  </a:rPr>
                  <a:t>2-misol. </a:t>
                </a:r>
                <a:r>
                  <a:rPr lang="en-US" sz="2400" dirty="0" err="1" smtClean="0">
                    <a:latin typeface="Arial" pitchFamily="34" charset="0"/>
                    <a:cs typeface="Arial" pitchFamily="34" charset="0"/>
                  </a:rPr>
                  <a:t>Tengsizlikni</a:t>
                </a:r>
                <a:r>
                  <a:rPr lang="en-US" sz="24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400" dirty="0" err="1">
                    <a:latin typeface="Arial" pitchFamily="34" charset="0"/>
                    <a:cs typeface="Arial" pitchFamily="34" charset="0"/>
                  </a:rPr>
                  <a:t>yeching</a:t>
                </a:r>
                <a:r>
                  <a:rPr lang="en-US" sz="2400" dirty="0" smtClean="0">
                    <a:latin typeface="Arial" pitchFamily="34" charset="0"/>
                    <a:cs typeface="Arial" pitchFamily="34" charset="0"/>
                  </a:rPr>
                  <a:t>: </a:t>
                </a:r>
              </a:p>
              <a:p>
                <a:pPr algn="ctr"/>
                <a14:m>
                  <m:oMath xmlns:m="http://schemas.openxmlformats.org/officeDocument/2006/math">
                    <m:r>
                      <a:rPr lang="en-US" sz="2400" b="0" i="0" smtClean="0">
                        <a:solidFill>
                          <a:srgbClr val="FF0000"/>
                        </a:solidFill>
                        <a:latin typeface="Cambria Math"/>
                      </a:rPr>
                      <m:t>1)</m:t>
                    </m:r>
                    <m:r>
                      <a:rPr lang="en-US" sz="2400" b="1" i="0" smtClean="0">
                        <a:solidFill>
                          <a:srgbClr val="0070C0"/>
                        </a:solidFill>
                        <a:latin typeface="Cambria Math"/>
                      </a:rPr>
                      <m:t> </m:t>
                    </m:r>
                    <m:sSup>
                      <m:sSupPr>
                        <m:ctrlPr>
                          <a:rPr lang="ru-RU" sz="2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ru-RU" sz="24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𝟗</m:t>
                        </m:r>
                      </m:e>
                      <m:sup>
                        <m:r>
                          <a:rPr lang="en-US" sz="24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𝒙</m:t>
                        </m:r>
                      </m:sup>
                    </m:sSup>
                    <m:r>
                      <a:rPr lang="ru-RU" sz="2400" b="1" i="1">
                        <a:solidFill>
                          <a:srgbClr val="002060"/>
                        </a:solidFill>
                        <a:latin typeface="Cambria Math"/>
                      </a:rPr>
                      <m:t>+</m:t>
                    </m:r>
                    <m:sSup>
                      <m:sSupPr>
                        <m:ctrlPr>
                          <a:rPr lang="ru-RU" sz="2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ru-RU" sz="24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𝟑</m:t>
                        </m:r>
                      </m:e>
                      <m:sup>
                        <m:r>
                          <a:rPr lang="ru-RU" sz="24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𝒙</m:t>
                        </m:r>
                      </m:sup>
                    </m:sSup>
                    <m:r>
                      <a:rPr lang="ru-RU" sz="2400" b="1" i="1">
                        <a:solidFill>
                          <a:srgbClr val="002060"/>
                        </a:solidFill>
                        <a:latin typeface="Cambria Math"/>
                      </a:rPr>
                      <m:t>−</m:t>
                    </m:r>
                    <m:r>
                      <a:rPr lang="ru-RU" sz="2400" b="1" i="1">
                        <a:solidFill>
                          <a:srgbClr val="002060"/>
                        </a:solidFill>
                        <a:latin typeface="Cambria Math"/>
                      </a:rPr>
                      <m:t>𝟔</m:t>
                    </m:r>
                    <m:r>
                      <a:rPr lang="ru-RU" sz="2400" b="1" i="1">
                        <a:solidFill>
                          <a:srgbClr val="002060"/>
                        </a:solidFill>
                        <a:latin typeface="Cambria Math"/>
                      </a:rPr>
                      <m:t>≤</m:t>
                    </m:r>
                    <m:r>
                      <a:rPr lang="ru-RU" sz="2400" b="1" i="1">
                        <a:solidFill>
                          <a:srgbClr val="002060"/>
                        </a:solidFill>
                        <a:latin typeface="Cambria Math"/>
                      </a:rPr>
                      <m:t>𝟖𝟒</m:t>
                    </m:r>
                    <m:r>
                      <a:rPr lang="en-US" sz="2400" b="1" i="1" smtClean="0">
                        <a:solidFill>
                          <a:srgbClr val="002060"/>
                        </a:solidFill>
                        <a:latin typeface="Cambria Math"/>
                      </a:rPr>
                      <m:t>;</m:t>
                    </m:r>
                  </m:oMath>
                </a14:m>
                <a:r>
                  <a:rPr lang="en-US" sz="2400" b="0" dirty="0" smtClean="0">
                    <a:solidFill>
                      <a:srgbClr val="002060"/>
                    </a:solidFill>
                  </a:rPr>
                  <a:t>       </a:t>
                </a:r>
                <a14:m>
                  <m:oMath xmlns:m="http://schemas.openxmlformats.org/officeDocument/2006/math">
                    <m:r>
                      <a:rPr lang="en-US" sz="2400" b="0" i="0" smtClean="0">
                        <a:solidFill>
                          <a:srgbClr val="FF0000"/>
                        </a:solidFill>
                        <a:latin typeface="Cambria Math"/>
                      </a:rPr>
                      <m:t>2</m:t>
                    </m:r>
                    <m:r>
                      <a:rPr lang="en-US" sz="2400">
                        <a:solidFill>
                          <a:srgbClr val="FF0000"/>
                        </a:solidFill>
                        <a:latin typeface="Cambria Math"/>
                      </a:rPr>
                      <m:t>)</m:t>
                    </m:r>
                    <m:r>
                      <a:rPr lang="en-US" sz="2400" b="1">
                        <a:solidFill>
                          <a:srgbClr val="0070C0"/>
                        </a:solidFill>
                        <a:latin typeface="Cambria Math"/>
                      </a:rPr>
                      <m:t> </m:t>
                    </m:r>
                    <m:sSup>
                      <m:sSupPr>
                        <m:ctrlPr>
                          <a:rPr lang="ru-RU" sz="2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b="1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𝟐𝟓</m:t>
                        </m:r>
                      </m:e>
                      <m:sup>
                        <m:r>
                          <a:rPr lang="en-US" sz="24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𝒙</m:t>
                        </m:r>
                      </m:sup>
                    </m:sSup>
                    <m:r>
                      <a:rPr lang="ru-RU" sz="2400" b="1" i="1">
                        <a:solidFill>
                          <a:srgbClr val="002060"/>
                        </a:solidFill>
                        <a:latin typeface="Cambria Math"/>
                      </a:rPr>
                      <m:t>+</m:t>
                    </m:r>
                    <m:sSup>
                      <m:sSupPr>
                        <m:ctrlPr>
                          <a:rPr lang="ru-RU" sz="2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b="1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𝟓</m:t>
                        </m:r>
                      </m:e>
                      <m:sup>
                        <m:r>
                          <a:rPr lang="ru-RU" sz="24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𝒙</m:t>
                        </m:r>
                      </m:sup>
                    </m:sSup>
                    <m:r>
                      <a:rPr lang="ru-RU" sz="2400" b="1" i="1">
                        <a:solidFill>
                          <a:srgbClr val="002060"/>
                        </a:solidFill>
                        <a:latin typeface="Cambria Math"/>
                      </a:rPr>
                      <m:t>−</m:t>
                    </m:r>
                    <m:r>
                      <a:rPr lang="en-US" sz="2400" b="1" i="1" smtClean="0">
                        <a:solidFill>
                          <a:srgbClr val="002060"/>
                        </a:solidFill>
                        <a:latin typeface="Cambria Math"/>
                      </a:rPr>
                      <m:t>𝟑𝟎</m:t>
                    </m:r>
                    <m:r>
                      <a:rPr lang="en-US" sz="2400" b="1" i="1" smtClean="0">
                        <a:solidFill>
                          <a:srgbClr val="002060"/>
                        </a:solidFill>
                        <a:latin typeface="Cambria Math"/>
                      </a:rPr>
                      <m:t>&gt;</m:t>
                    </m:r>
                    <m:r>
                      <a:rPr lang="en-US" sz="2400" b="1" i="1" smtClean="0">
                        <a:solidFill>
                          <a:srgbClr val="002060"/>
                        </a:solidFill>
                        <a:latin typeface="Cambria Math"/>
                      </a:rPr>
                      <m:t>𝟎</m:t>
                    </m:r>
                    <m:r>
                      <a:rPr lang="en-US" sz="2400" b="1" i="1" smtClean="0">
                        <a:solidFill>
                          <a:srgbClr val="0070C0"/>
                        </a:solidFill>
                        <a:latin typeface="Cambria Math"/>
                      </a:rPr>
                      <m:t>.</m:t>
                    </m:r>
                  </m:oMath>
                </a14:m>
                <a:endParaRPr lang="ru-RU" sz="2400" b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9" name="Прямоугольник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4160" y="632971"/>
                <a:ext cx="8962487" cy="869469"/>
              </a:xfrm>
              <a:prstGeom prst="rect">
                <a:avLst/>
              </a:prstGeom>
              <a:blipFill rotWithShape="1">
                <a:blip r:embed="rId2"/>
                <a:stretch>
                  <a:fillRect t="-4930" b="-915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" name="Прямоугольник 1"/>
              <p:cNvSpPr/>
              <p:nvPr/>
            </p:nvSpPr>
            <p:spPr>
              <a:xfrm>
                <a:off x="152915" y="1338611"/>
                <a:ext cx="3545304" cy="367972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3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200" b="0" i="0" smtClean="0">
                          <a:solidFill>
                            <a:srgbClr val="FF0000"/>
                          </a:solidFill>
                          <a:latin typeface="Cambria Math"/>
                        </a:rPr>
                        <m:t>1</m:t>
                      </m:r>
                      <m:r>
                        <a:rPr lang="en-US" sz="2200">
                          <a:solidFill>
                            <a:srgbClr val="FF0000"/>
                          </a:solidFill>
                          <a:latin typeface="Cambria Math"/>
                        </a:rPr>
                        <m:t>)</m:t>
                      </m:r>
                      <m:r>
                        <a:rPr lang="en-US" sz="2200" b="1">
                          <a:solidFill>
                            <a:srgbClr val="0070C0"/>
                          </a:solidFill>
                          <a:latin typeface="Cambria Math"/>
                        </a:rPr>
                        <m:t> </m:t>
                      </m:r>
                      <m:sSup>
                        <m:sSupPr>
                          <m:ctrlPr>
                            <a:rPr lang="ru-RU" sz="2200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ru-RU" sz="2200" b="1" i="1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𝟗</m:t>
                          </m:r>
                        </m:e>
                        <m:sup>
                          <m:r>
                            <a:rPr lang="en-US" sz="2200" b="1" i="1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𝒙</m:t>
                          </m:r>
                        </m:sup>
                      </m:sSup>
                      <m:r>
                        <a:rPr lang="ru-RU" sz="2200" b="1" i="1">
                          <a:solidFill>
                            <a:srgbClr val="0070C0"/>
                          </a:solidFill>
                          <a:latin typeface="Cambria Math"/>
                        </a:rPr>
                        <m:t>+</m:t>
                      </m:r>
                      <m:sSup>
                        <m:sSupPr>
                          <m:ctrlPr>
                            <a:rPr lang="ru-RU" sz="2200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ru-RU" sz="2200" b="1" i="1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𝟑</m:t>
                          </m:r>
                        </m:e>
                        <m:sup>
                          <m:r>
                            <a:rPr lang="ru-RU" sz="2200" b="1" i="1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𝒙</m:t>
                          </m:r>
                        </m:sup>
                      </m:sSup>
                      <m:r>
                        <a:rPr lang="ru-RU" sz="2200" b="1" i="1">
                          <a:solidFill>
                            <a:srgbClr val="0070C0"/>
                          </a:solidFill>
                          <a:latin typeface="Cambria Math"/>
                        </a:rPr>
                        <m:t>−</m:t>
                      </m:r>
                      <m:r>
                        <a:rPr lang="ru-RU" sz="2200" b="1" i="1">
                          <a:solidFill>
                            <a:srgbClr val="0070C0"/>
                          </a:solidFill>
                          <a:latin typeface="Cambria Math"/>
                        </a:rPr>
                        <m:t>𝟔</m:t>
                      </m:r>
                      <m:r>
                        <a:rPr lang="ru-RU" sz="2200" b="1" i="1">
                          <a:solidFill>
                            <a:srgbClr val="0070C0"/>
                          </a:solidFill>
                          <a:latin typeface="Cambria Math"/>
                        </a:rPr>
                        <m:t>≤</m:t>
                      </m:r>
                      <m:r>
                        <a:rPr lang="ru-RU" sz="2200" b="1" i="1">
                          <a:solidFill>
                            <a:srgbClr val="0070C0"/>
                          </a:solidFill>
                          <a:latin typeface="Cambria Math"/>
                        </a:rPr>
                        <m:t>𝟖𝟒</m:t>
                      </m:r>
                    </m:oMath>
                  </m:oMathPara>
                </a14:m>
                <a:endParaRPr lang="ru-RU" sz="2200" b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endParaRPr>
              </a:p>
              <a:p>
                <a:pPr>
                  <a:lnSpc>
                    <a:spcPct val="13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2200" b="1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ru-RU" sz="2200" b="1" i="1">
                              <a:solidFill>
                                <a:srgbClr val="7030A0"/>
                              </a:solidFill>
                              <a:latin typeface="Cambria Math"/>
                            </a:rPr>
                            <m:t>𝟑</m:t>
                          </m:r>
                        </m:e>
                        <m:sup>
                          <m:r>
                            <a:rPr lang="ru-RU" sz="2200" b="1" i="1">
                              <a:solidFill>
                                <a:srgbClr val="7030A0"/>
                              </a:solidFill>
                              <a:latin typeface="Cambria Math"/>
                            </a:rPr>
                            <m:t>𝟐</m:t>
                          </m:r>
                          <m:r>
                            <a:rPr lang="ru-RU" sz="2200" b="1" i="1">
                              <a:solidFill>
                                <a:srgbClr val="7030A0"/>
                              </a:solidFill>
                              <a:latin typeface="Cambria Math"/>
                            </a:rPr>
                            <m:t>𝒙</m:t>
                          </m:r>
                        </m:sup>
                      </m:sSup>
                      <m:r>
                        <a:rPr lang="ru-RU" sz="2200" b="1" i="1">
                          <a:solidFill>
                            <a:srgbClr val="7030A0"/>
                          </a:solidFill>
                          <a:latin typeface="Cambria Math"/>
                        </a:rPr>
                        <m:t>+</m:t>
                      </m:r>
                      <m:sSup>
                        <m:sSupPr>
                          <m:ctrlPr>
                            <a:rPr lang="ru-RU" sz="2200" b="1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ru-RU" sz="2200" b="1" i="1">
                              <a:solidFill>
                                <a:srgbClr val="7030A0"/>
                              </a:solidFill>
                              <a:latin typeface="Cambria Math"/>
                            </a:rPr>
                            <m:t>𝟑</m:t>
                          </m:r>
                        </m:e>
                        <m:sup>
                          <m:r>
                            <a:rPr lang="ru-RU" sz="2200" b="1" i="1">
                              <a:solidFill>
                                <a:srgbClr val="7030A0"/>
                              </a:solidFill>
                              <a:latin typeface="Cambria Math"/>
                            </a:rPr>
                            <m:t>𝒙</m:t>
                          </m:r>
                        </m:sup>
                      </m:sSup>
                      <m:r>
                        <a:rPr lang="ru-RU" sz="2200" b="1" i="1">
                          <a:solidFill>
                            <a:srgbClr val="7030A0"/>
                          </a:solidFill>
                          <a:latin typeface="Cambria Math"/>
                        </a:rPr>
                        <m:t>−</m:t>
                      </m:r>
                      <m:r>
                        <a:rPr lang="ru-RU" sz="2200" b="1" i="1">
                          <a:solidFill>
                            <a:srgbClr val="7030A0"/>
                          </a:solidFill>
                          <a:latin typeface="Cambria Math"/>
                        </a:rPr>
                        <m:t>𝟗𝟎</m:t>
                      </m:r>
                      <m:r>
                        <a:rPr lang="ru-RU" sz="2200" b="1" i="1">
                          <a:solidFill>
                            <a:srgbClr val="7030A0"/>
                          </a:solidFill>
                          <a:latin typeface="Cambria Math"/>
                        </a:rPr>
                        <m:t>≤</m:t>
                      </m:r>
                      <m:r>
                        <a:rPr lang="ru-RU" sz="2200" b="1" i="1">
                          <a:solidFill>
                            <a:srgbClr val="7030A0"/>
                          </a:solidFill>
                          <a:latin typeface="Cambria Math"/>
                        </a:rPr>
                        <m:t>𝟎</m:t>
                      </m:r>
                    </m:oMath>
                  </m:oMathPara>
                </a14:m>
                <a:endParaRPr lang="ru-RU" sz="2200" b="1" dirty="0">
                  <a:solidFill>
                    <a:srgbClr val="7030A0"/>
                  </a:solidFill>
                  <a:latin typeface="Arial" pitchFamily="34" charset="0"/>
                  <a:cs typeface="Arial" pitchFamily="34" charset="0"/>
                </a:endParaRPr>
              </a:p>
              <a:p>
                <a:pPr>
                  <a:lnSpc>
                    <a:spcPct val="13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2200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ru-RU" sz="2200" b="1" i="1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𝟑</m:t>
                          </m:r>
                        </m:e>
                        <m:sup>
                          <m:r>
                            <a:rPr lang="ru-RU" sz="2200" b="1" i="1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𝒙</m:t>
                          </m:r>
                        </m:sup>
                      </m:sSup>
                      <m:r>
                        <a:rPr lang="ru-RU" sz="2200" b="1" i="1">
                          <a:solidFill>
                            <a:srgbClr val="0070C0"/>
                          </a:solidFill>
                          <a:latin typeface="Cambria Math"/>
                        </a:rPr>
                        <m:t>=</m:t>
                      </m:r>
                      <m:r>
                        <a:rPr lang="ru-RU" sz="2200" b="1" i="1">
                          <a:solidFill>
                            <a:srgbClr val="0070C0"/>
                          </a:solidFill>
                          <a:latin typeface="Cambria Math"/>
                        </a:rPr>
                        <m:t>𝒕</m:t>
                      </m:r>
                    </m:oMath>
                  </m:oMathPara>
                </a14:m>
                <a:endParaRPr lang="ru-RU" sz="2200" b="1" dirty="0">
                  <a:solidFill>
                    <a:srgbClr val="0070C0"/>
                  </a:solidFill>
                  <a:latin typeface="Arial" pitchFamily="34" charset="0"/>
                  <a:cs typeface="Arial" pitchFamily="34" charset="0"/>
                </a:endParaRPr>
              </a:p>
              <a:p>
                <a:pPr>
                  <a:lnSpc>
                    <a:spcPct val="13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2200" b="1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200" b="1" i="1">
                              <a:solidFill>
                                <a:srgbClr val="7030A0"/>
                              </a:solidFill>
                              <a:latin typeface="Cambria Math"/>
                            </a:rPr>
                            <m:t>𝒕</m:t>
                          </m:r>
                        </m:e>
                        <m:sup>
                          <m:r>
                            <a:rPr lang="en-US" sz="2200" b="1" i="1">
                              <a:solidFill>
                                <a:srgbClr val="7030A0"/>
                              </a:solidFill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sz="2200" b="1" i="1">
                          <a:solidFill>
                            <a:srgbClr val="7030A0"/>
                          </a:solidFill>
                          <a:latin typeface="Cambria Math"/>
                        </a:rPr>
                        <m:t>+</m:t>
                      </m:r>
                      <m:r>
                        <a:rPr lang="en-US" sz="2200" b="1" i="1">
                          <a:solidFill>
                            <a:srgbClr val="7030A0"/>
                          </a:solidFill>
                          <a:latin typeface="Cambria Math"/>
                        </a:rPr>
                        <m:t>𝒕</m:t>
                      </m:r>
                      <m:r>
                        <a:rPr lang="en-US" sz="2200" b="1" i="1">
                          <a:solidFill>
                            <a:srgbClr val="7030A0"/>
                          </a:solidFill>
                          <a:latin typeface="Cambria Math"/>
                        </a:rPr>
                        <m:t>−</m:t>
                      </m:r>
                      <m:r>
                        <a:rPr lang="en-US" sz="2200" b="1" i="1">
                          <a:solidFill>
                            <a:srgbClr val="7030A0"/>
                          </a:solidFill>
                          <a:latin typeface="Cambria Math"/>
                        </a:rPr>
                        <m:t>𝟗𝟎</m:t>
                      </m:r>
                      <m:r>
                        <a:rPr lang="en-US" sz="2200" b="1" i="1">
                          <a:solidFill>
                            <a:srgbClr val="7030A0"/>
                          </a:solidFill>
                          <a:latin typeface="Cambria Math"/>
                        </a:rPr>
                        <m:t>≤</m:t>
                      </m:r>
                      <m:r>
                        <a:rPr lang="en-US" sz="2200" b="1" i="1">
                          <a:solidFill>
                            <a:srgbClr val="7030A0"/>
                          </a:solidFill>
                          <a:latin typeface="Cambria Math"/>
                        </a:rPr>
                        <m:t>𝟎</m:t>
                      </m:r>
                    </m:oMath>
                  </m:oMathPara>
                </a14:m>
                <a:endParaRPr lang="ru-RU" sz="2200" b="1" dirty="0">
                  <a:solidFill>
                    <a:srgbClr val="7030A0"/>
                  </a:solidFill>
                  <a:latin typeface="Arial" pitchFamily="34" charset="0"/>
                  <a:cs typeface="Arial" pitchFamily="34" charset="0"/>
                </a:endParaRPr>
              </a:p>
              <a:p>
                <a:pPr algn="ctr">
                  <a:lnSpc>
                    <a:spcPct val="130000"/>
                  </a:lnSpc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ru-RU" sz="2200" b="1" i="1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200" b="1" i="1">
                            <a:solidFill>
                              <a:srgbClr val="7030A0"/>
                            </a:solidFill>
                            <a:latin typeface="Cambria Math"/>
                          </a:rPr>
                          <m:t>𝒕</m:t>
                        </m:r>
                      </m:e>
                      <m:sub>
                        <m:r>
                          <a:rPr lang="en-US" sz="2200" b="1" i="1">
                            <a:solidFill>
                              <a:srgbClr val="7030A0"/>
                            </a:solidFill>
                            <a:latin typeface="Cambria Math"/>
                          </a:rPr>
                          <m:t>𝟏</m:t>
                        </m:r>
                      </m:sub>
                    </m:sSub>
                    <m:r>
                      <a:rPr lang="en-US" sz="2200" b="1" i="1">
                        <a:solidFill>
                          <a:srgbClr val="7030A0"/>
                        </a:solidFill>
                        <a:latin typeface="Cambria Math"/>
                      </a:rPr>
                      <m:t>=</m:t>
                    </m:r>
                    <m:r>
                      <a:rPr lang="en-US" sz="2200" b="1" i="1">
                        <a:solidFill>
                          <a:srgbClr val="7030A0"/>
                        </a:solidFill>
                        <a:latin typeface="Cambria Math"/>
                      </a:rPr>
                      <m:t>𝟗</m:t>
                    </m:r>
                    <m:r>
                      <a:rPr lang="en-US" sz="2200" b="1" i="1">
                        <a:solidFill>
                          <a:srgbClr val="7030A0"/>
                        </a:solidFill>
                        <a:latin typeface="Cambria Math"/>
                      </a:rPr>
                      <m:t>         </m:t>
                    </m:r>
                    <m:sSub>
                      <m:sSubPr>
                        <m:ctrlPr>
                          <a:rPr lang="ru-RU" sz="2200" b="1" i="1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200" b="1" i="1">
                            <a:solidFill>
                              <a:srgbClr val="7030A0"/>
                            </a:solidFill>
                            <a:latin typeface="Cambria Math"/>
                          </a:rPr>
                          <m:t>𝒕</m:t>
                        </m:r>
                      </m:e>
                      <m:sub>
                        <m:r>
                          <a:rPr lang="en-US" sz="2200" b="1" i="1">
                            <a:solidFill>
                              <a:srgbClr val="7030A0"/>
                            </a:solidFill>
                            <a:latin typeface="Cambria Math"/>
                          </a:rPr>
                          <m:t>𝟐</m:t>
                        </m:r>
                      </m:sub>
                    </m:sSub>
                    <m:r>
                      <a:rPr lang="en-US" sz="2200" b="1" i="1">
                        <a:solidFill>
                          <a:srgbClr val="7030A0"/>
                        </a:solidFill>
                        <a:latin typeface="Cambria Math"/>
                      </a:rPr>
                      <m:t>=−</m:t>
                    </m:r>
                    <m:r>
                      <a:rPr lang="en-US" sz="2200" b="1" i="1">
                        <a:solidFill>
                          <a:srgbClr val="7030A0"/>
                        </a:solidFill>
                        <a:latin typeface="Cambria Math"/>
                      </a:rPr>
                      <m:t>𝟏𝟎</m:t>
                    </m:r>
                  </m:oMath>
                </a14:m>
                <a:r>
                  <a:rPr lang="ru-RU" sz="2200" b="1" dirty="0">
                    <a:solidFill>
                      <a:srgbClr val="7030A0"/>
                    </a:solidFill>
                  </a:rPr>
                  <a:t> </a:t>
                </a:r>
                <a:endParaRPr lang="en-US" sz="2200" b="1" dirty="0" smtClean="0">
                  <a:solidFill>
                    <a:srgbClr val="7030A0"/>
                  </a:solidFill>
                </a:endParaRPr>
              </a:p>
              <a:p>
                <a:pPr algn="ctr">
                  <a:lnSpc>
                    <a:spcPct val="13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2200" b="1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200" b="1" i="1">
                              <a:solidFill>
                                <a:srgbClr val="7030A0"/>
                              </a:solidFill>
                              <a:latin typeface="Cambria Math"/>
                            </a:rPr>
                            <m:t>𝟑</m:t>
                          </m:r>
                        </m:e>
                        <m:sup>
                          <m:r>
                            <a:rPr lang="en-US" sz="2200" b="1" i="1">
                              <a:solidFill>
                                <a:srgbClr val="7030A0"/>
                              </a:solidFill>
                              <a:latin typeface="Cambria Math"/>
                            </a:rPr>
                            <m:t>𝒙</m:t>
                          </m:r>
                        </m:sup>
                      </m:sSup>
                      <m:r>
                        <a:rPr lang="en-US" sz="2200" b="1" i="1">
                          <a:solidFill>
                            <a:srgbClr val="7030A0"/>
                          </a:solidFill>
                          <a:latin typeface="Cambria Math"/>
                        </a:rPr>
                        <m:t>≤</m:t>
                      </m:r>
                      <m:r>
                        <a:rPr lang="en-US" sz="2200" b="1" i="1">
                          <a:solidFill>
                            <a:srgbClr val="7030A0"/>
                          </a:solidFill>
                          <a:latin typeface="Cambria Math"/>
                        </a:rPr>
                        <m:t>𝟗</m:t>
                      </m:r>
                      <m:r>
                        <a:rPr lang="en-US" sz="2200" b="1" i="1" smtClean="0">
                          <a:solidFill>
                            <a:srgbClr val="7030A0"/>
                          </a:solidFill>
                          <a:latin typeface="Cambria Math"/>
                        </a:rPr>
                        <m:t>      </m:t>
                      </m:r>
                      <m:sSup>
                        <m:sSupPr>
                          <m:ctrlPr>
                            <a:rPr lang="ru-RU" sz="22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200" b="1" i="1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𝟑</m:t>
                          </m:r>
                        </m:e>
                        <m:sup>
                          <m:r>
                            <a:rPr lang="en-US" sz="2200" b="1" i="1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𝒙</m:t>
                          </m:r>
                        </m:sup>
                      </m:sSup>
                      <m:r>
                        <a:rPr lang="en-US" sz="2200" b="1" i="1">
                          <a:solidFill>
                            <a:srgbClr val="FF0000"/>
                          </a:solidFill>
                          <a:latin typeface="Cambria Math"/>
                        </a:rPr>
                        <m:t>≥−</m:t>
                      </m:r>
                      <m:r>
                        <a:rPr lang="en-US" sz="2200" b="1" i="1">
                          <a:solidFill>
                            <a:srgbClr val="FF0000"/>
                          </a:solidFill>
                          <a:latin typeface="Cambria Math"/>
                        </a:rPr>
                        <m:t>𝟏𝟎</m:t>
                      </m:r>
                      <m:r>
                        <a:rPr lang="en-US" sz="2200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 </m:t>
                      </m:r>
                    </m:oMath>
                  </m:oMathPara>
                </a14:m>
                <a:endParaRPr lang="en-US" sz="2200" b="1" dirty="0" smtClean="0">
                  <a:solidFill>
                    <a:srgbClr val="7030A0"/>
                  </a:solidFill>
                  <a:latin typeface="Arial" pitchFamily="34" charset="0"/>
                  <a:cs typeface="Arial" pitchFamily="34" charset="0"/>
                </a:endParaRPr>
              </a:p>
              <a:p>
                <a:pPr>
                  <a:lnSpc>
                    <a:spcPct val="13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2200" b="1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200" b="1" i="1">
                              <a:solidFill>
                                <a:srgbClr val="7030A0"/>
                              </a:solidFill>
                              <a:latin typeface="Cambria Math"/>
                            </a:rPr>
                            <m:t>𝟑</m:t>
                          </m:r>
                        </m:e>
                        <m:sup>
                          <m:r>
                            <a:rPr lang="en-US" sz="2200" b="1" i="1">
                              <a:solidFill>
                                <a:srgbClr val="7030A0"/>
                              </a:solidFill>
                              <a:latin typeface="Cambria Math"/>
                            </a:rPr>
                            <m:t>𝒙</m:t>
                          </m:r>
                        </m:sup>
                      </m:sSup>
                      <m:r>
                        <a:rPr lang="en-US" sz="2200" b="1" i="1">
                          <a:solidFill>
                            <a:srgbClr val="7030A0"/>
                          </a:solidFill>
                          <a:latin typeface="Cambria Math"/>
                        </a:rPr>
                        <m:t>≤</m:t>
                      </m:r>
                      <m:sSup>
                        <m:sSupPr>
                          <m:ctrlPr>
                            <a:rPr lang="en-US" sz="2200" b="1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200" b="1" i="1" smtClean="0">
                              <a:solidFill>
                                <a:srgbClr val="7030A0"/>
                              </a:solidFill>
                              <a:latin typeface="Cambria Math"/>
                            </a:rPr>
                            <m:t>𝟑</m:t>
                          </m:r>
                        </m:e>
                        <m:sup>
                          <m:r>
                            <a:rPr lang="en-US" sz="2200" b="1" i="1" smtClean="0">
                              <a:solidFill>
                                <a:srgbClr val="7030A0"/>
                              </a:solidFill>
                              <a:latin typeface="Cambria Math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ru-RU" sz="2200" b="1" dirty="0">
                  <a:solidFill>
                    <a:srgbClr val="7030A0"/>
                  </a:solidFill>
                  <a:latin typeface="Arial" pitchFamily="34" charset="0"/>
                  <a:cs typeface="Arial" pitchFamily="34" charset="0"/>
                </a:endParaRPr>
              </a:p>
              <a:p>
                <a:pPr>
                  <a:lnSpc>
                    <a:spcPct val="13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200" b="1" i="1">
                          <a:solidFill>
                            <a:srgbClr val="7030A0"/>
                          </a:solidFill>
                          <a:latin typeface="Cambria Math"/>
                        </a:rPr>
                        <m:t>𝒙</m:t>
                      </m:r>
                      <m:r>
                        <a:rPr lang="en-US" sz="2200" b="1" i="1">
                          <a:solidFill>
                            <a:srgbClr val="7030A0"/>
                          </a:solidFill>
                          <a:latin typeface="Cambria Math"/>
                        </a:rPr>
                        <m:t>≤</m:t>
                      </m:r>
                      <m:r>
                        <a:rPr lang="en-US" sz="2200" b="1" i="1">
                          <a:solidFill>
                            <a:srgbClr val="7030A0"/>
                          </a:solidFill>
                          <a:latin typeface="Cambria Math"/>
                        </a:rPr>
                        <m:t>𝟐</m:t>
                      </m:r>
                    </m:oMath>
                  </m:oMathPara>
                </a14:m>
                <a:endParaRPr lang="ru-RU" sz="2200" b="1" dirty="0">
                  <a:solidFill>
                    <a:srgbClr val="7030A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2915" y="1338611"/>
                <a:ext cx="3545304" cy="3679725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/>
              <p:cNvSpPr/>
              <p:nvPr/>
            </p:nvSpPr>
            <p:spPr>
              <a:xfrm>
                <a:off x="2555776" y="4618226"/>
                <a:ext cx="2241191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2000" b="1" i="1" dirty="0" smtClean="0">
                    <a:solidFill>
                      <a:srgbClr val="FF0000"/>
                    </a:solidFill>
                  </a:rPr>
                  <a:t>Javob</a:t>
                </a:r>
                <a:r>
                  <a:rPr lang="en-US" sz="2000" b="1" i="1" dirty="0">
                    <a:solidFill>
                      <a:srgbClr val="FF0000"/>
                    </a:solidFill>
                  </a:rPr>
                  <a:t>:</a:t>
                </a:r>
                <a:r>
                  <a:rPr lang="en-US" sz="2000" b="1" i="1" dirty="0" smtClean="0">
                    <a:solidFill>
                      <a:srgbClr val="FF000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US" sz="2000" b="1" i="1" smtClean="0">
                        <a:solidFill>
                          <a:srgbClr val="002060"/>
                        </a:solidFill>
                        <a:latin typeface="Cambria Math"/>
                      </a:rPr>
                      <m:t>𝒙</m:t>
                    </m:r>
                    <m:r>
                      <a:rPr lang="en-US" sz="2000" b="1" i="1" smtClean="0">
                        <a:solidFill>
                          <a:srgbClr val="002060"/>
                        </a:solidFill>
                        <a:latin typeface="Cambria Math"/>
                      </a:rPr>
                      <m:t>∈(−∞;</m:t>
                    </m:r>
                    <m:r>
                      <a:rPr lang="en-US" sz="2000" b="1" i="1" smtClean="0">
                        <a:solidFill>
                          <a:srgbClr val="002060"/>
                        </a:solidFill>
                        <a:latin typeface="Cambria Math"/>
                      </a:rPr>
                      <m:t>𝟐</m:t>
                    </m:r>
                    <m:r>
                      <a:rPr lang="en-US" sz="2000" b="1" i="1" smtClean="0">
                        <a:solidFill>
                          <a:srgbClr val="002060"/>
                        </a:solidFill>
                        <a:latin typeface="Cambria Math"/>
                      </a:rPr>
                      <m:t>]</m:t>
                    </m:r>
                  </m:oMath>
                </a14:m>
                <a:endParaRPr lang="ru-RU" sz="2000" b="1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55776" y="4618226"/>
                <a:ext cx="2241191" cy="400110"/>
              </a:xfrm>
              <a:prstGeom prst="rect">
                <a:avLst/>
              </a:prstGeom>
              <a:blipFill rotWithShape="1">
                <a:blip r:embed="rId4"/>
                <a:stretch>
                  <a:fillRect l="-2717" t="-7692" r="-815" b="-2769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Прямоугольник 16"/>
              <p:cNvSpPr/>
              <p:nvPr/>
            </p:nvSpPr>
            <p:spPr>
              <a:xfrm>
                <a:off x="5508104" y="1500066"/>
                <a:ext cx="3309612" cy="361669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smtClean="0">
                          <a:solidFill>
                            <a:srgbClr val="FF0000"/>
                          </a:solidFill>
                          <a:latin typeface="Cambria Math"/>
                        </a:rPr>
                        <m:t>2</m:t>
                      </m:r>
                      <m:r>
                        <a:rPr lang="en-US" sz="2000">
                          <a:solidFill>
                            <a:srgbClr val="FF0000"/>
                          </a:solidFill>
                          <a:latin typeface="Cambria Math"/>
                        </a:rPr>
                        <m:t>)</m:t>
                      </m:r>
                      <m:r>
                        <a:rPr lang="en-US" sz="2000" b="1">
                          <a:solidFill>
                            <a:srgbClr val="0070C0"/>
                          </a:solidFill>
                          <a:latin typeface="Cambria Math"/>
                        </a:rPr>
                        <m:t> </m:t>
                      </m:r>
                      <m:sSup>
                        <m:sSupPr>
                          <m:ctrlPr>
                            <a:rPr lang="ru-RU" sz="2000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000" b="1" i="1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𝟐𝟓</m:t>
                          </m:r>
                        </m:e>
                        <m:sup>
                          <m:r>
                            <a:rPr lang="en-US" sz="2000" b="1" i="1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𝒙</m:t>
                          </m:r>
                        </m:sup>
                      </m:sSup>
                      <m:r>
                        <a:rPr lang="ru-RU" sz="2000" b="1" i="1">
                          <a:solidFill>
                            <a:srgbClr val="0070C0"/>
                          </a:solidFill>
                          <a:latin typeface="Cambria Math"/>
                        </a:rPr>
                        <m:t>+</m:t>
                      </m:r>
                      <m:sSup>
                        <m:sSupPr>
                          <m:ctrlPr>
                            <a:rPr lang="ru-RU" sz="2000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000" b="1" i="1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𝟓</m:t>
                          </m:r>
                        </m:e>
                        <m:sup>
                          <m:r>
                            <a:rPr lang="ru-RU" sz="2000" b="1" i="1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𝒙</m:t>
                          </m:r>
                        </m:sup>
                      </m:sSup>
                      <m:r>
                        <a:rPr lang="ru-RU" sz="2000" b="1" i="1">
                          <a:solidFill>
                            <a:srgbClr val="0070C0"/>
                          </a:solidFill>
                          <a:latin typeface="Cambria Math"/>
                        </a:rPr>
                        <m:t>−</m:t>
                      </m:r>
                      <m:r>
                        <a:rPr lang="en-US" sz="2000" b="1" i="1">
                          <a:solidFill>
                            <a:srgbClr val="0070C0"/>
                          </a:solidFill>
                          <a:latin typeface="Cambria Math"/>
                        </a:rPr>
                        <m:t>𝟑𝟎</m:t>
                      </m:r>
                      <m:r>
                        <a:rPr lang="en-US" sz="2000" b="1" i="1">
                          <a:solidFill>
                            <a:srgbClr val="0070C0"/>
                          </a:solidFill>
                          <a:latin typeface="Cambria Math"/>
                        </a:rPr>
                        <m:t>&gt;</m:t>
                      </m:r>
                      <m:r>
                        <a:rPr lang="en-US" sz="2000" b="1" i="1">
                          <a:solidFill>
                            <a:srgbClr val="0070C0"/>
                          </a:solidFill>
                          <a:latin typeface="Cambria Math"/>
                        </a:rPr>
                        <m:t>𝟎</m:t>
                      </m:r>
                    </m:oMath>
                  </m:oMathPara>
                </a14:m>
                <a:endParaRPr lang="en-US" sz="2000" b="1" i="1" dirty="0" smtClean="0">
                  <a:solidFill>
                    <a:srgbClr val="00B050"/>
                  </a:solidFill>
                  <a:latin typeface="Cambria Math"/>
                </a:endParaRPr>
              </a:p>
              <a:p>
                <a:pPr>
                  <a:lnSpc>
                    <a:spcPct val="13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1800" b="1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1800" b="1" i="1" smtClean="0">
                              <a:solidFill>
                                <a:srgbClr val="7030A0"/>
                              </a:solidFill>
                              <a:latin typeface="Cambria Math"/>
                            </a:rPr>
                            <m:t>𝟓</m:t>
                          </m:r>
                        </m:e>
                        <m:sup>
                          <m:r>
                            <a:rPr lang="ru-RU" sz="1800" b="1" i="1">
                              <a:solidFill>
                                <a:srgbClr val="7030A0"/>
                              </a:solidFill>
                              <a:latin typeface="Cambria Math"/>
                            </a:rPr>
                            <m:t>𝟐</m:t>
                          </m:r>
                          <m:r>
                            <a:rPr lang="ru-RU" sz="1800" b="1" i="1">
                              <a:solidFill>
                                <a:srgbClr val="7030A0"/>
                              </a:solidFill>
                              <a:latin typeface="Cambria Math"/>
                            </a:rPr>
                            <m:t>𝒙</m:t>
                          </m:r>
                        </m:sup>
                      </m:sSup>
                      <m:r>
                        <a:rPr lang="ru-RU" sz="1800" b="1" i="1">
                          <a:solidFill>
                            <a:srgbClr val="7030A0"/>
                          </a:solidFill>
                          <a:latin typeface="Cambria Math"/>
                        </a:rPr>
                        <m:t>+</m:t>
                      </m:r>
                      <m:sSup>
                        <m:sSupPr>
                          <m:ctrlPr>
                            <a:rPr lang="ru-RU" sz="1800" b="1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1800" b="1" i="1" smtClean="0">
                              <a:solidFill>
                                <a:srgbClr val="7030A0"/>
                              </a:solidFill>
                              <a:latin typeface="Cambria Math"/>
                            </a:rPr>
                            <m:t>𝟓</m:t>
                          </m:r>
                        </m:e>
                        <m:sup>
                          <m:r>
                            <a:rPr lang="ru-RU" sz="1800" b="1" i="1">
                              <a:solidFill>
                                <a:srgbClr val="7030A0"/>
                              </a:solidFill>
                              <a:latin typeface="Cambria Math"/>
                            </a:rPr>
                            <m:t>𝒙</m:t>
                          </m:r>
                        </m:sup>
                      </m:sSup>
                      <m:r>
                        <a:rPr lang="ru-RU" sz="1800" b="1" i="1">
                          <a:solidFill>
                            <a:srgbClr val="7030A0"/>
                          </a:solidFill>
                          <a:latin typeface="Cambria Math"/>
                        </a:rPr>
                        <m:t>−</m:t>
                      </m:r>
                      <m:r>
                        <a:rPr lang="en-US" sz="1800" b="1" i="1" smtClean="0">
                          <a:solidFill>
                            <a:srgbClr val="7030A0"/>
                          </a:solidFill>
                          <a:latin typeface="Cambria Math"/>
                        </a:rPr>
                        <m:t>𝟑</m:t>
                      </m:r>
                      <m:r>
                        <a:rPr lang="ru-RU" sz="1800" b="1" i="1">
                          <a:solidFill>
                            <a:srgbClr val="7030A0"/>
                          </a:solidFill>
                          <a:latin typeface="Cambria Math"/>
                        </a:rPr>
                        <m:t>𝟎</m:t>
                      </m:r>
                      <m:r>
                        <a:rPr lang="en-US" sz="1800" b="1" i="1" smtClean="0">
                          <a:solidFill>
                            <a:srgbClr val="7030A0"/>
                          </a:solidFill>
                          <a:latin typeface="Cambria Math"/>
                        </a:rPr>
                        <m:t>&gt;</m:t>
                      </m:r>
                      <m:r>
                        <a:rPr lang="ru-RU" sz="1800" b="1" i="1">
                          <a:solidFill>
                            <a:srgbClr val="7030A0"/>
                          </a:solidFill>
                          <a:latin typeface="Cambria Math"/>
                        </a:rPr>
                        <m:t>𝟎</m:t>
                      </m:r>
                    </m:oMath>
                  </m:oMathPara>
                </a14:m>
                <a:endParaRPr lang="ru-RU" sz="1800" b="1" dirty="0">
                  <a:solidFill>
                    <a:srgbClr val="7030A0"/>
                  </a:solidFill>
                  <a:latin typeface="Arial" pitchFamily="34" charset="0"/>
                  <a:cs typeface="Arial" pitchFamily="34" charset="0"/>
                </a:endParaRPr>
              </a:p>
              <a:p>
                <a:pPr>
                  <a:lnSpc>
                    <a:spcPct val="13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1800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1800" b="1" i="1" smtClean="0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𝟓</m:t>
                          </m:r>
                        </m:e>
                        <m:sup>
                          <m:r>
                            <a:rPr lang="ru-RU" sz="1800" b="1" i="1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𝒙</m:t>
                          </m:r>
                        </m:sup>
                      </m:sSup>
                      <m:r>
                        <a:rPr lang="ru-RU" sz="1800" b="1" i="1">
                          <a:solidFill>
                            <a:srgbClr val="0070C0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1800" b="1" i="1" smtClean="0">
                          <a:solidFill>
                            <a:srgbClr val="0070C0"/>
                          </a:solidFill>
                          <a:latin typeface="Cambria Math"/>
                        </a:rPr>
                        <m:t>𝒂</m:t>
                      </m:r>
                    </m:oMath>
                  </m:oMathPara>
                </a14:m>
                <a:endParaRPr lang="ru-RU" sz="1800" b="1" dirty="0" smtClean="0">
                  <a:solidFill>
                    <a:srgbClr val="0070C0"/>
                  </a:solidFill>
                  <a:latin typeface="Arial" pitchFamily="34" charset="0"/>
                  <a:cs typeface="Arial" pitchFamily="34" charset="0"/>
                </a:endParaRPr>
              </a:p>
              <a:p>
                <a:pPr>
                  <a:lnSpc>
                    <a:spcPct val="13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1800" b="1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1800" b="1" i="1" smtClean="0">
                              <a:solidFill>
                                <a:srgbClr val="7030A0"/>
                              </a:solidFill>
                              <a:latin typeface="Cambria Math"/>
                            </a:rPr>
                            <m:t>𝒂</m:t>
                          </m:r>
                        </m:e>
                        <m:sup>
                          <m:r>
                            <a:rPr lang="en-US" sz="1800" b="1" i="1">
                              <a:solidFill>
                                <a:srgbClr val="7030A0"/>
                              </a:solidFill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sz="1800" b="1" i="1">
                          <a:solidFill>
                            <a:srgbClr val="7030A0"/>
                          </a:solidFill>
                          <a:latin typeface="Cambria Math"/>
                        </a:rPr>
                        <m:t>+</m:t>
                      </m:r>
                      <m:r>
                        <a:rPr lang="en-US" sz="1800" b="1" i="1" smtClean="0">
                          <a:solidFill>
                            <a:srgbClr val="7030A0"/>
                          </a:solidFill>
                          <a:latin typeface="Cambria Math"/>
                        </a:rPr>
                        <m:t>𝒂</m:t>
                      </m:r>
                      <m:r>
                        <a:rPr lang="en-US" sz="1800" b="1" i="1">
                          <a:solidFill>
                            <a:srgbClr val="7030A0"/>
                          </a:solidFill>
                          <a:latin typeface="Cambria Math"/>
                        </a:rPr>
                        <m:t>−</m:t>
                      </m:r>
                      <m:r>
                        <a:rPr lang="en-US" sz="1800" b="1" i="1" smtClean="0">
                          <a:solidFill>
                            <a:srgbClr val="7030A0"/>
                          </a:solidFill>
                          <a:latin typeface="Cambria Math"/>
                        </a:rPr>
                        <m:t>𝟑</m:t>
                      </m:r>
                      <m:r>
                        <a:rPr lang="en-US" sz="1800" b="1" i="1">
                          <a:solidFill>
                            <a:srgbClr val="7030A0"/>
                          </a:solidFill>
                          <a:latin typeface="Cambria Math"/>
                        </a:rPr>
                        <m:t>𝟎</m:t>
                      </m:r>
                      <m:r>
                        <a:rPr lang="en-US" sz="1800" b="1" i="1" smtClean="0">
                          <a:solidFill>
                            <a:srgbClr val="7030A0"/>
                          </a:solidFill>
                          <a:latin typeface="Cambria Math"/>
                        </a:rPr>
                        <m:t>&gt;</m:t>
                      </m:r>
                      <m:r>
                        <a:rPr lang="en-US" sz="1800" b="1" i="1">
                          <a:solidFill>
                            <a:srgbClr val="7030A0"/>
                          </a:solidFill>
                          <a:latin typeface="Cambria Math"/>
                        </a:rPr>
                        <m:t>𝟎</m:t>
                      </m:r>
                    </m:oMath>
                  </m:oMathPara>
                </a14:m>
                <a:endParaRPr lang="ru-RU" sz="1800" b="1" dirty="0">
                  <a:solidFill>
                    <a:srgbClr val="7030A0"/>
                  </a:solidFill>
                  <a:latin typeface="Arial" pitchFamily="34" charset="0"/>
                  <a:cs typeface="Arial" pitchFamily="34" charset="0"/>
                </a:endParaRPr>
              </a:p>
              <a:p>
                <a:pPr algn="ctr">
                  <a:lnSpc>
                    <a:spcPct val="130000"/>
                  </a:lnSpc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ru-RU" sz="1800" b="1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800" b="1" i="1" smtClean="0">
                            <a:solidFill>
                              <a:srgbClr val="7030A0"/>
                            </a:solidFill>
                            <a:latin typeface="Cambria Math"/>
                          </a:rPr>
                          <m:t>𝒂</m:t>
                        </m:r>
                      </m:e>
                      <m:sub>
                        <m:r>
                          <a:rPr lang="en-US" sz="1800" b="1" i="1">
                            <a:solidFill>
                              <a:srgbClr val="7030A0"/>
                            </a:solidFill>
                            <a:latin typeface="Cambria Math"/>
                          </a:rPr>
                          <m:t>𝟏</m:t>
                        </m:r>
                      </m:sub>
                    </m:sSub>
                    <m:r>
                      <a:rPr lang="en-US" sz="1800" b="1" i="1">
                        <a:solidFill>
                          <a:srgbClr val="7030A0"/>
                        </a:solidFill>
                        <a:latin typeface="Cambria Math"/>
                      </a:rPr>
                      <m:t>=</m:t>
                    </m:r>
                    <m:r>
                      <a:rPr lang="en-US" sz="1800" b="1" i="1" smtClean="0">
                        <a:solidFill>
                          <a:srgbClr val="7030A0"/>
                        </a:solidFill>
                        <a:latin typeface="Cambria Math"/>
                      </a:rPr>
                      <m:t>𝟓</m:t>
                    </m:r>
                    <m:r>
                      <a:rPr lang="en-US" sz="1800" b="1" i="1">
                        <a:solidFill>
                          <a:srgbClr val="7030A0"/>
                        </a:solidFill>
                        <a:latin typeface="Cambria Math"/>
                      </a:rPr>
                      <m:t>         </m:t>
                    </m:r>
                    <m:sSub>
                      <m:sSubPr>
                        <m:ctrlPr>
                          <a:rPr lang="ru-RU" sz="1800" b="1" i="1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800" b="1" i="1" smtClean="0">
                            <a:solidFill>
                              <a:srgbClr val="7030A0"/>
                            </a:solidFill>
                            <a:latin typeface="Cambria Math"/>
                          </a:rPr>
                          <m:t>𝒂</m:t>
                        </m:r>
                      </m:e>
                      <m:sub>
                        <m:r>
                          <a:rPr lang="en-US" sz="1800" b="1" i="1">
                            <a:solidFill>
                              <a:srgbClr val="7030A0"/>
                            </a:solidFill>
                            <a:latin typeface="Cambria Math"/>
                          </a:rPr>
                          <m:t>𝟐</m:t>
                        </m:r>
                      </m:sub>
                    </m:sSub>
                    <m:r>
                      <a:rPr lang="en-US" sz="1800" b="1" i="1">
                        <a:solidFill>
                          <a:srgbClr val="7030A0"/>
                        </a:solidFill>
                        <a:latin typeface="Cambria Math"/>
                      </a:rPr>
                      <m:t>=−</m:t>
                    </m:r>
                  </m:oMath>
                </a14:m>
                <a:r>
                  <a:rPr lang="en-US" sz="1800" b="1" dirty="0" smtClean="0">
                    <a:solidFill>
                      <a:srgbClr val="7030A0"/>
                    </a:solidFill>
                  </a:rPr>
                  <a:t>6</a:t>
                </a:r>
              </a:p>
              <a:p>
                <a:pPr algn="ctr">
                  <a:lnSpc>
                    <a:spcPct val="130000"/>
                  </a:lnSpc>
                </a:pPr>
                <a:r>
                  <a:rPr lang="ru-RU" sz="1800" b="1" dirty="0" smtClean="0">
                    <a:solidFill>
                      <a:srgbClr val="7030A0"/>
                    </a:solidFill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1800" b="1" i="1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1800" b="1" i="1" smtClean="0">
                            <a:solidFill>
                              <a:srgbClr val="7030A0"/>
                            </a:solidFill>
                            <a:latin typeface="Cambria Math"/>
                          </a:rPr>
                          <m:t>𝟓</m:t>
                        </m:r>
                      </m:e>
                      <m:sup>
                        <m:r>
                          <a:rPr lang="en-US" sz="1800" b="1" i="1">
                            <a:solidFill>
                              <a:srgbClr val="7030A0"/>
                            </a:solidFill>
                            <a:latin typeface="Cambria Math"/>
                          </a:rPr>
                          <m:t>𝒙</m:t>
                        </m:r>
                      </m:sup>
                    </m:sSup>
                    <m:r>
                      <a:rPr lang="en-US" sz="1800" b="1" i="1" smtClean="0">
                        <a:solidFill>
                          <a:srgbClr val="7030A0"/>
                        </a:solidFill>
                        <a:latin typeface="Cambria Math"/>
                      </a:rPr>
                      <m:t>&gt;</m:t>
                    </m:r>
                    <m:r>
                      <a:rPr lang="en-US" sz="1800" b="1" i="1" smtClean="0">
                        <a:solidFill>
                          <a:srgbClr val="7030A0"/>
                        </a:solidFill>
                        <a:latin typeface="Cambria Math"/>
                      </a:rPr>
                      <m:t>𝟓</m:t>
                    </m:r>
                    <m:r>
                      <a:rPr lang="en-US" sz="1800" b="1" i="1">
                        <a:solidFill>
                          <a:srgbClr val="7030A0"/>
                        </a:solidFill>
                        <a:latin typeface="Cambria Math"/>
                      </a:rPr>
                      <m:t>      </m:t>
                    </m:r>
                    <m:sSup>
                      <m:sSupPr>
                        <m:ctrlPr>
                          <a:rPr lang="ru-RU" sz="18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1800" b="1" i="1" smtClean="0">
                            <a:solidFill>
                              <a:srgbClr val="C00000"/>
                            </a:solidFill>
                            <a:latin typeface="Cambria Math"/>
                          </a:rPr>
                          <m:t>𝟓</m:t>
                        </m:r>
                      </m:e>
                      <m:sup>
                        <m:r>
                          <a:rPr lang="en-US" sz="1800" b="1" i="1">
                            <a:solidFill>
                              <a:srgbClr val="C00000"/>
                            </a:solidFill>
                            <a:latin typeface="Cambria Math"/>
                          </a:rPr>
                          <m:t>𝒙</m:t>
                        </m:r>
                      </m:sup>
                    </m:sSup>
                    <m:r>
                      <a:rPr lang="en-US" sz="1800" b="1" i="1" smtClean="0">
                        <a:solidFill>
                          <a:srgbClr val="C00000"/>
                        </a:solidFill>
                        <a:latin typeface="Cambria Math"/>
                      </a:rPr>
                      <m:t>&lt;</m:t>
                    </m:r>
                    <m:r>
                      <a:rPr lang="en-US" sz="1800" b="1" i="1">
                        <a:solidFill>
                          <a:srgbClr val="C00000"/>
                        </a:solidFill>
                        <a:latin typeface="Cambria Math"/>
                      </a:rPr>
                      <m:t>−</m:t>
                    </m:r>
                    <m:r>
                      <a:rPr lang="en-US" sz="1800" b="1" i="1" smtClean="0">
                        <a:solidFill>
                          <a:srgbClr val="C00000"/>
                        </a:solidFill>
                        <a:latin typeface="Cambria Math"/>
                      </a:rPr>
                      <m:t>𝟔</m:t>
                    </m:r>
                  </m:oMath>
                </a14:m>
                <a:endParaRPr lang="en-US" sz="1800" b="1" i="1" dirty="0">
                  <a:solidFill>
                    <a:srgbClr val="C00000"/>
                  </a:solidFill>
                  <a:latin typeface="Arial" pitchFamily="34" charset="0"/>
                  <a:cs typeface="Arial" pitchFamily="34" charset="0"/>
                </a:endParaRPr>
              </a:p>
              <a:p>
                <a:pPr>
                  <a:lnSpc>
                    <a:spcPct val="13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1800" b="1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1800" b="1" i="1" smtClean="0">
                              <a:solidFill>
                                <a:srgbClr val="7030A0"/>
                              </a:solidFill>
                              <a:latin typeface="Cambria Math"/>
                            </a:rPr>
                            <m:t>𝟓</m:t>
                          </m:r>
                        </m:e>
                        <m:sup>
                          <m:r>
                            <a:rPr lang="en-US" sz="1800" b="1" i="1">
                              <a:solidFill>
                                <a:srgbClr val="7030A0"/>
                              </a:solidFill>
                              <a:latin typeface="Cambria Math"/>
                            </a:rPr>
                            <m:t>𝒙</m:t>
                          </m:r>
                        </m:sup>
                      </m:sSup>
                      <m:r>
                        <a:rPr lang="en-US" sz="1800" b="1" i="1" smtClean="0">
                          <a:solidFill>
                            <a:srgbClr val="7030A0"/>
                          </a:solidFill>
                          <a:latin typeface="Cambria Math"/>
                        </a:rPr>
                        <m:t>&gt;</m:t>
                      </m:r>
                      <m:sSup>
                        <m:sSupPr>
                          <m:ctrlPr>
                            <a:rPr lang="en-US" sz="1800" b="1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1800" b="1" i="1" smtClean="0">
                              <a:solidFill>
                                <a:srgbClr val="7030A0"/>
                              </a:solidFill>
                              <a:latin typeface="Cambria Math"/>
                            </a:rPr>
                            <m:t>𝟓</m:t>
                          </m:r>
                        </m:e>
                        <m:sup>
                          <m:r>
                            <a:rPr lang="en-US" sz="1800" b="1" i="1" smtClean="0">
                              <a:solidFill>
                                <a:srgbClr val="7030A0"/>
                              </a:solidFill>
                              <a:latin typeface="Cambria Math"/>
                            </a:rPr>
                            <m:t>𝟏</m:t>
                          </m:r>
                        </m:sup>
                      </m:sSup>
                    </m:oMath>
                  </m:oMathPara>
                </a14:m>
                <a:endParaRPr lang="ru-RU" sz="1800" b="1" dirty="0">
                  <a:solidFill>
                    <a:srgbClr val="7030A0"/>
                  </a:solidFill>
                  <a:latin typeface="Arial" pitchFamily="34" charset="0"/>
                  <a:cs typeface="Arial" pitchFamily="34" charset="0"/>
                </a:endParaRPr>
              </a:p>
              <a:p>
                <a:pPr>
                  <a:lnSpc>
                    <a:spcPct val="13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800" b="1" i="1">
                          <a:solidFill>
                            <a:srgbClr val="7030A0"/>
                          </a:solidFill>
                          <a:latin typeface="Cambria Math"/>
                        </a:rPr>
                        <m:t>𝒙</m:t>
                      </m:r>
                      <m:r>
                        <a:rPr lang="en-US" sz="1800" b="1" i="1" smtClean="0">
                          <a:solidFill>
                            <a:srgbClr val="7030A0"/>
                          </a:solidFill>
                          <a:latin typeface="Cambria Math"/>
                        </a:rPr>
                        <m:t>&gt;</m:t>
                      </m:r>
                      <m:r>
                        <a:rPr lang="en-US" sz="1800" b="1" i="0" smtClean="0">
                          <a:solidFill>
                            <a:srgbClr val="7030A0"/>
                          </a:solidFill>
                          <a:latin typeface="Cambria Math"/>
                        </a:rPr>
                        <m:t>𝟏</m:t>
                      </m:r>
                    </m:oMath>
                  </m:oMathPara>
                </a14:m>
                <a:endParaRPr lang="ru-RU" sz="1800" b="1" dirty="0">
                  <a:solidFill>
                    <a:srgbClr val="7030A0"/>
                  </a:solidFill>
                  <a:latin typeface="Arial" pitchFamily="34" charset="0"/>
                  <a:cs typeface="Arial" pitchFamily="34" charset="0"/>
                </a:endParaRPr>
              </a:p>
              <a:p>
                <a:pPr>
                  <a:lnSpc>
                    <a:spcPct val="150000"/>
                  </a:lnSpc>
                </a:pPr>
                <a:endParaRPr lang="ru-RU" sz="2000" b="1" dirty="0"/>
              </a:p>
            </p:txBody>
          </p:sp>
        </mc:Choice>
        <mc:Fallback xmlns="">
          <p:sp>
            <p:nvSpPr>
              <p:cNvPr id="17" name="Прямоугольник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08104" y="1500066"/>
                <a:ext cx="3309612" cy="3616696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Прямоугольник 17"/>
              <p:cNvSpPr/>
              <p:nvPr/>
            </p:nvSpPr>
            <p:spPr>
              <a:xfrm>
                <a:off x="6441124" y="4618226"/>
                <a:ext cx="2315634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sz="2000" b="1" i="1" dirty="0" smtClean="0">
                          <a:solidFill>
                            <a:srgbClr val="FF0000"/>
                          </a:solidFill>
                        </a:rPr>
                        <m:t>Javob</m:t>
                      </m:r>
                      <m:r>
                        <m:rPr>
                          <m:nor/>
                        </m:rPr>
                        <a:rPr lang="en-US" sz="2000" b="1" i="1" dirty="0" smtClean="0">
                          <a:solidFill>
                            <a:srgbClr val="FF0000"/>
                          </a:solidFill>
                        </a:rPr>
                        <m:t>:</m:t>
                      </m:r>
                      <m:r>
                        <a:rPr lang="en-US" sz="2000" b="1" i="1" dirty="0" smtClean="0">
                          <a:solidFill>
                            <a:srgbClr val="FF0000"/>
                          </a:solidFill>
                          <a:latin typeface="Cambria Math"/>
                        </a:rPr>
                        <m:t> </m:t>
                      </m:r>
                      <m:r>
                        <a:rPr lang="en-US" sz="20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𝒙</m:t>
                      </m:r>
                      <m:r>
                        <a:rPr lang="en-US" sz="20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∈</m:t>
                      </m:r>
                      <m:d>
                        <m:dPr>
                          <m:ctrlPr>
                            <a:rPr lang="en-US" sz="20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0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𝟏</m:t>
                          </m:r>
                          <m:r>
                            <a:rPr lang="en-US" sz="20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;+∞</m:t>
                          </m:r>
                        </m:e>
                      </m:d>
                    </m:oMath>
                  </m:oMathPara>
                </a14:m>
                <a:endParaRPr lang="ru-RU" sz="2000" b="1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18" name="Прямоугольник 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41124" y="4618226"/>
                <a:ext cx="2315634" cy="400110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464187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500"/>
                                        <p:tgtEl>
                                          <p:spTgt spid="1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3" dur="500"/>
                                        <p:tgtEl>
                                          <p:spTgt spid="1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8" dur="500"/>
                                        <p:tgtEl>
                                          <p:spTgt spid="1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3" grpId="0"/>
      <p:bldP spid="17" grpId="0" build="p"/>
      <p:bldP spid="18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760938" y="884661"/>
            <a:ext cx="4674613" cy="4924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600" b="1" i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3-misol.  </a:t>
            </a:r>
            <a:r>
              <a:rPr lang="en-US" sz="2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Tengsizlikni</a:t>
            </a:r>
            <a:r>
              <a:rPr lang="en-US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Arial" panose="020B0604020202020204" pitchFamily="34" charset="0"/>
                <a:cs typeface="Arial" panose="020B0604020202020204" pitchFamily="34" charset="0"/>
              </a:rPr>
              <a:t>yeching</a:t>
            </a:r>
            <a:r>
              <a:rPr lang="en-US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en-US" sz="2600" i="1" dirty="0">
              <a:latin typeface="Cambria Math" panose="02040503050406030204" pitchFamily="18" charset="0"/>
              <a:ea typeface="Cambria Math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7" name="object 2"/>
          <p:cNvSpPr/>
          <p:nvPr/>
        </p:nvSpPr>
        <p:spPr>
          <a:xfrm>
            <a:off x="0" y="-20538"/>
            <a:ext cx="9144000" cy="835085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object 4"/>
          <p:cNvSpPr txBox="1">
            <a:spLocks/>
          </p:cNvSpPr>
          <p:nvPr/>
        </p:nvSpPr>
        <p:spPr>
          <a:xfrm>
            <a:off x="35496" y="137569"/>
            <a:ext cx="8640116" cy="518869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32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Misollar</a:t>
            </a:r>
            <a:r>
              <a:rPr lang="en-US" sz="32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yechish</a:t>
            </a:r>
            <a:endParaRPr lang="en-US" sz="3200" b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227220" y="1440814"/>
                <a:ext cx="1970539" cy="85529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400" b="1" i="1" smtClean="0">
                              <a:solidFill>
                                <a:srgbClr val="00B0F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2400" b="1" i="1">
                              <a:solidFill>
                                <a:srgbClr val="00B0F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𝟑</m:t>
                          </m:r>
                          <m:r>
                            <a:rPr lang="en-US" sz="2400" b="1" i="1">
                              <a:solidFill>
                                <a:srgbClr val="00B0F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−</m:t>
                          </m:r>
                          <m:r>
                            <a:rPr lang="en-US" sz="2400" b="1" i="1">
                              <a:solidFill>
                                <a:srgbClr val="00B0F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𝒙</m:t>
                          </m:r>
                        </m:num>
                        <m:den>
                          <m:rad>
                            <m:radPr>
                              <m:degHide m:val="on"/>
                              <m:ctrlPr>
                                <a:rPr lang="en-US" sz="2400" b="1" i="1">
                                  <a:solidFill>
                                    <a:srgbClr val="00B0F0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2400" b="1" i="1">
                                  <a:solidFill>
                                    <a:srgbClr val="00B0F0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𝟏𝟓</m:t>
                              </m:r>
                              <m:r>
                                <a:rPr lang="en-US" sz="2400" b="1" i="1">
                                  <a:solidFill>
                                    <a:srgbClr val="00B0F0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−</m:t>
                              </m:r>
                              <m:r>
                                <a:rPr lang="en-US" sz="2400" b="1" i="1">
                                  <a:solidFill>
                                    <a:srgbClr val="00B0F0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𝒙</m:t>
                              </m:r>
                            </m:e>
                          </m:rad>
                        </m:den>
                      </m:f>
                      <m:r>
                        <a:rPr lang="en-US" sz="2400" b="1" i="1">
                          <a:solidFill>
                            <a:srgbClr val="00B0F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&lt;</m:t>
                      </m:r>
                      <m:r>
                        <a:rPr lang="en-US" sz="2400" b="1" i="1">
                          <a:solidFill>
                            <a:srgbClr val="00B0F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𝟏</m:t>
                      </m:r>
                    </m:oMath>
                  </m:oMathPara>
                </a14:m>
                <a:endParaRPr lang="en-US" sz="2400" b="1" dirty="0">
                  <a:solidFill>
                    <a:srgbClr val="00B0F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7220" y="1440814"/>
                <a:ext cx="1970539" cy="855299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/>
              <p:cNvSpPr/>
              <p:nvPr/>
            </p:nvSpPr>
            <p:spPr>
              <a:xfrm>
                <a:off x="143784" y="2844551"/>
                <a:ext cx="3049617" cy="47769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ad>
                        <m:radPr>
                          <m:degHide m:val="on"/>
                          <m:ctrlPr>
                            <a:rPr lang="en-US" sz="220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radPr>
                        <m:deg/>
                        <m:e>
                          <m:r>
                            <a:rPr lang="en-US" sz="22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15−</m:t>
                          </m:r>
                          <m:r>
                            <a:rPr lang="en-US" sz="22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𝑥</m:t>
                          </m:r>
                        </m:e>
                      </m:rad>
                      <m:r>
                        <a:rPr lang="en-US" sz="2200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2200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𝑡</m:t>
                      </m:r>
                      <m:r>
                        <a:rPr lang="en-US" sz="2200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,  </m:t>
                      </m:r>
                      <m:r>
                        <a:rPr lang="en-US" sz="2200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𝑡</m:t>
                      </m:r>
                      <m:r>
                        <a:rPr lang="en-US" sz="2200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&gt;0 </m:t>
                      </m:r>
                    </m:oMath>
                  </m:oMathPara>
                </a14:m>
                <a:endParaRPr lang="ru-RU" sz="2200" dirty="0"/>
              </a:p>
            </p:txBody>
          </p:sp>
        </mc:Choice>
        <mc:Fallback xmlns=""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3784" y="2844551"/>
                <a:ext cx="3049617" cy="477695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Прямоугольник 10"/>
          <p:cNvSpPr/>
          <p:nvPr/>
        </p:nvSpPr>
        <p:spPr>
          <a:xfrm>
            <a:off x="3193401" y="2139702"/>
            <a:ext cx="1802738" cy="53860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i="1" dirty="0" err="1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b="1" i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dirty="0">
              <a:solidFill>
                <a:srgbClr val="00B05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 8"/>
              <p:cNvSpPr/>
              <p:nvPr/>
            </p:nvSpPr>
            <p:spPr>
              <a:xfrm>
                <a:off x="223141" y="3322246"/>
                <a:ext cx="1677895" cy="43088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200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𝑥</m:t>
                      </m:r>
                      <m:r>
                        <a:rPr lang="en-US" sz="2200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=15−</m:t>
                      </m:r>
                      <m:sSup>
                        <m:sSupPr>
                          <m:ctrlPr>
                            <a:rPr lang="en-US" sz="2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2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𝑡</m:t>
                          </m:r>
                        </m:e>
                        <m:sup>
                          <m:r>
                            <a:rPr lang="en-US" sz="2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ru-RU" sz="2200" dirty="0"/>
              </a:p>
            </p:txBody>
          </p:sp>
        </mc:Choice>
        <mc:Fallback xmlns="">
          <p:sp>
            <p:nvSpPr>
              <p:cNvPr id="9" name="Прямоугольник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3141" y="3322246"/>
                <a:ext cx="1677895" cy="430887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Прямоугольник 9"/>
              <p:cNvSpPr/>
              <p:nvPr/>
            </p:nvSpPr>
            <p:spPr>
              <a:xfrm>
                <a:off x="179512" y="3760162"/>
                <a:ext cx="2490169" cy="105676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"/>
                          <m:ctrlPr>
                            <a:rPr lang="en-US" sz="220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US" sz="2200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eqArrPr>
                            <m:e>
                              <m:f>
                                <m:fPr>
                                  <m:ctrlPr>
                                    <a:rPr lang="en-US" sz="2200" i="1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2200" i="1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3−(15−</m:t>
                                  </m:r>
                                  <m:sSup>
                                    <m:sSupPr>
                                      <m:ctrlPr>
                                        <a:rPr lang="en-US" sz="2200" i="1">
                                          <a:latin typeface="Cambria Math" panose="02040503050406030204" pitchFamily="18" charset="0"/>
                                          <a:cs typeface="Arial" panose="020B0604020202020204" pitchFamily="34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sz="2200" i="1">
                                          <a:latin typeface="Cambria Math" panose="02040503050406030204" pitchFamily="18" charset="0"/>
                                          <a:cs typeface="Arial" panose="020B0604020202020204" pitchFamily="34" charset="0"/>
                                        </a:rPr>
                                        <m:t>𝑡</m:t>
                                      </m:r>
                                    </m:e>
                                    <m:sup>
                                      <m:r>
                                        <a:rPr lang="en-US" sz="2200" i="1">
                                          <a:latin typeface="Cambria Math" panose="02040503050406030204" pitchFamily="18" charset="0"/>
                                          <a:cs typeface="Arial" panose="020B0604020202020204" pitchFamily="34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  <m:r>
                                    <m:rPr>
                                      <m:nor/>
                                    </m:rPr>
                                    <a:rPr lang="en-US" sz="2200" dirty="0">
                                      <a:latin typeface="Arial" panose="020B0604020202020204" pitchFamily="34" charset="0"/>
                                      <a:cs typeface="Arial" panose="020B0604020202020204" pitchFamily="34" charset="0"/>
                                    </a:rPr>
                                    <m:t>)</m:t>
                                  </m:r>
                                </m:num>
                                <m:den>
                                  <m:r>
                                    <a:rPr lang="en-US" sz="2200" i="1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𝑡</m:t>
                                  </m:r>
                                </m:den>
                              </m:f>
                              <m:r>
                                <a:rPr lang="en-US" sz="2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&lt;1</m:t>
                              </m:r>
                            </m:e>
                            <m:e>
                              <m:r>
                                <a:rPr lang="en-US" sz="2200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𝑡</m:t>
                              </m:r>
                              <m:r>
                                <a:rPr lang="en-US" sz="2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&gt;0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ru-RU" sz="2200" dirty="0"/>
              </a:p>
            </p:txBody>
          </p:sp>
        </mc:Choice>
        <mc:Fallback xmlns="">
          <p:sp>
            <p:nvSpPr>
              <p:cNvPr id="10" name="Прямоугольник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512" y="3760162"/>
                <a:ext cx="2490169" cy="1056764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Прямоугольник 11"/>
              <p:cNvSpPr/>
              <p:nvPr/>
            </p:nvSpPr>
            <p:spPr>
              <a:xfrm>
                <a:off x="3072259" y="2834722"/>
                <a:ext cx="2274533" cy="71154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"/>
                          <m:ctrlPr>
                            <a:rPr lang="en-US" sz="2200" b="1" i="1" dirty="0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US" sz="2200" b="1" i="1" dirty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eqArrPr>
                            <m:e>
                              <m:sSup>
                                <m:sSupPr>
                                  <m:ctrlPr>
                                    <a:rPr lang="en-US" sz="2200" b="1" i="1">
                                      <a:solidFill>
                                        <a:srgbClr val="0070C0"/>
                                      </a:solidFill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2200" b="1" i="1">
                                      <a:solidFill>
                                        <a:srgbClr val="0070C0"/>
                                      </a:solidFill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𝒕</m:t>
                                  </m:r>
                                </m:e>
                                <m:sup>
                                  <m:r>
                                    <a:rPr lang="en-US" sz="2200" b="1" i="1">
                                      <a:solidFill>
                                        <a:srgbClr val="0070C0"/>
                                      </a:solidFill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𝟐</m:t>
                                  </m:r>
                                </m:sup>
                              </m:sSup>
                              <m:r>
                                <a:rPr lang="en-US" sz="2200" b="1" i="1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−</m:t>
                              </m:r>
                              <m:r>
                                <a:rPr lang="en-US" sz="2200" b="1" i="1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𝒕</m:t>
                              </m:r>
                              <m:r>
                                <a:rPr lang="en-US" sz="2200" b="1" i="1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−</m:t>
                              </m:r>
                              <m:r>
                                <a:rPr lang="en-US" sz="2200" b="1" i="1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𝟏𝟐</m:t>
                              </m:r>
                              <m:r>
                                <a:rPr lang="en-US" sz="2200" b="1" i="1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&lt;</m:t>
                              </m:r>
                              <m:r>
                                <a:rPr lang="en-US" sz="2200" b="1" i="1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𝟎</m:t>
                              </m:r>
                            </m:e>
                            <m:e>
                              <m:r>
                                <a:rPr lang="en-US" sz="2200" b="1" i="1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𝒕</m:t>
                              </m:r>
                              <m:r>
                                <a:rPr lang="en-US" sz="2200" b="1" i="1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&gt;</m:t>
                              </m:r>
                              <m:r>
                                <a:rPr lang="en-US" sz="2200" b="1" i="1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𝟎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ru-RU" sz="2200" b="1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12" name="Прямоугольник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72259" y="2834722"/>
                <a:ext cx="2274533" cy="711541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Прямоугольник 13"/>
              <p:cNvSpPr/>
              <p:nvPr/>
            </p:nvSpPr>
            <p:spPr>
              <a:xfrm>
                <a:off x="3072155" y="3730667"/>
                <a:ext cx="2566793" cy="69602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"/>
                          <m:ctrlPr>
                            <a:rPr lang="en-US" sz="2200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US" sz="2200" i="1" dirty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eqArrPr>
                            <m:e>
                              <m:d>
                                <m:dPr>
                                  <m:ctrlPr>
                                    <a:rPr lang="en-US" sz="2200" i="1" dirty="0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2200" i="1" dirty="0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𝑡</m:t>
                                  </m:r>
                                  <m:r>
                                    <a:rPr lang="en-US" sz="2200" i="1" dirty="0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−4</m:t>
                                  </m:r>
                                </m:e>
                              </m:d>
                              <m:r>
                                <a:rPr lang="en-US" sz="2200" i="1" dirty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(</m:t>
                              </m:r>
                              <m:r>
                                <a:rPr lang="en-US" sz="2200" i="1" dirty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𝑡</m:t>
                              </m:r>
                              <m:r>
                                <a:rPr lang="en-US" sz="2200" i="1" dirty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+3)&lt;0</m:t>
                              </m:r>
                            </m:e>
                            <m:e>
                              <m:r>
                                <a:rPr lang="en-US" sz="2200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𝑡</m:t>
                              </m:r>
                              <m:r>
                                <a:rPr lang="en-US" sz="2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&gt;0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ru-RU" sz="2200" dirty="0"/>
              </a:p>
            </p:txBody>
          </p:sp>
        </mc:Choice>
        <mc:Fallback xmlns="">
          <p:sp>
            <p:nvSpPr>
              <p:cNvPr id="14" name="Прямоугольник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72155" y="3730667"/>
                <a:ext cx="2566793" cy="696024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Прямоугольник 14"/>
              <p:cNvSpPr/>
              <p:nvPr/>
            </p:nvSpPr>
            <p:spPr>
              <a:xfrm>
                <a:off x="3463680" y="4601482"/>
                <a:ext cx="1455078" cy="43088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200" b="1" i="1" smtClean="0">
                          <a:solidFill>
                            <a:srgbClr val="00B0F0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𝟎</m:t>
                      </m:r>
                      <m:r>
                        <a:rPr lang="en-US" sz="2200" b="1" i="1">
                          <a:solidFill>
                            <a:srgbClr val="00B0F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&lt;</m:t>
                      </m:r>
                      <m:r>
                        <a:rPr lang="en-US" sz="2200" b="1" i="1">
                          <a:solidFill>
                            <a:srgbClr val="00B0F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𝒕</m:t>
                      </m:r>
                      <m:r>
                        <a:rPr lang="en-US" sz="2200" b="1" i="1">
                          <a:solidFill>
                            <a:srgbClr val="00B0F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&lt;</m:t>
                      </m:r>
                      <m:r>
                        <a:rPr lang="en-US" sz="2200" b="1" i="1">
                          <a:solidFill>
                            <a:srgbClr val="00B0F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𝟒</m:t>
                      </m:r>
                    </m:oMath>
                  </m:oMathPara>
                </a14:m>
                <a:endParaRPr lang="en-US" sz="2200" b="1" dirty="0">
                  <a:solidFill>
                    <a:srgbClr val="00B0F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5" name="Прямоугольник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63680" y="4601482"/>
                <a:ext cx="1455078" cy="430887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Прямоугольник 15"/>
              <p:cNvSpPr/>
              <p:nvPr/>
            </p:nvSpPr>
            <p:spPr>
              <a:xfrm>
                <a:off x="6084168" y="2804340"/>
                <a:ext cx="1890261" cy="43088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just"/>
                <a14:m>
                  <m:oMath xmlns:m="http://schemas.openxmlformats.org/officeDocument/2006/math">
                    <m:r>
                      <a:rPr lang="en-US" sz="2200" b="1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𝒙</m:t>
                    </m:r>
                    <m:r>
                      <a:rPr lang="en-US" sz="220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m:rPr>
                        <m:sty m:val="p"/>
                      </m:rPr>
                      <a:rPr lang="en-US" sz="220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ni</m:t>
                    </m:r>
                    <m:r>
                      <a:rPr lang="en-US" sz="220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m:rPr>
                        <m:sty m:val="p"/>
                      </m:rPr>
                      <a:rPr lang="en-US" sz="220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topamiz</m:t>
                    </m:r>
                    <m:r>
                      <a:rPr lang="en-US" sz="220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:</m:t>
                    </m:r>
                  </m:oMath>
                </a14:m>
                <a:r>
                  <a:rPr lang="en-US" sz="2200" dirty="0">
                    <a:cs typeface="Arial" panose="020B0604020202020204" pitchFamily="34" charset="0"/>
                  </a:rPr>
                  <a:t>  </a:t>
                </a:r>
              </a:p>
            </p:txBody>
          </p:sp>
        </mc:Choice>
        <mc:Fallback xmlns="">
          <p:sp>
            <p:nvSpPr>
              <p:cNvPr id="16" name="Прямоугольник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84168" y="2804340"/>
                <a:ext cx="1890261" cy="430887"/>
              </a:xfrm>
              <a:prstGeom prst="rect">
                <a:avLst/>
              </a:prstGeom>
              <a:blipFill rotWithShape="1">
                <a:blip r:embed="rId10"/>
                <a:stretch>
                  <a:fillRect b="-1408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Прямоугольник 16"/>
              <p:cNvSpPr/>
              <p:nvPr/>
            </p:nvSpPr>
            <p:spPr>
              <a:xfrm>
                <a:off x="5841149" y="3216599"/>
                <a:ext cx="2480744" cy="47769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200" b="1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𝟎</m:t>
                      </m:r>
                      <m:r>
                        <a:rPr lang="en-US" sz="2200" b="1" i="1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&lt;</m:t>
                      </m:r>
                      <m:rad>
                        <m:radPr>
                          <m:degHide m:val="on"/>
                          <m:ctrlPr>
                            <a:rPr lang="en-US" sz="22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radPr>
                        <m:deg/>
                        <m:e>
                          <m:r>
                            <a:rPr lang="en-US" sz="22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𝟏𝟓</m:t>
                          </m:r>
                          <m:r>
                            <a:rPr lang="en-US" sz="22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−</m:t>
                          </m:r>
                          <m:r>
                            <a:rPr lang="en-US" sz="22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𝒙</m:t>
                          </m:r>
                        </m:e>
                      </m:rad>
                      <m:r>
                        <a:rPr lang="en-US" sz="2200" b="1" i="1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&lt;</m:t>
                      </m:r>
                      <m:r>
                        <a:rPr lang="en-US" sz="2200" b="1" i="1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𝟒</m:t>
                      </m:r>
                      <m:r>
                        <a:rPr lang="en-US" sz="2200" b="1" i="1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  </m:t>
                      </m:r>
                    </m:oMath>
                  </m:oMathPara>
                </a14:m>
                <a:endParaRPr lang="en-US" sz="2200" b="1" dirty="0">
                  <a:solidFill>
                    <a:srgbClr val="002060"/>
                  </a:solidFill>
                  <a:latin typeface="Arial" panose="020B0604020202020204" pitchFamily="34" charset="0"/>
                  <a:ea typeface="Cambria Math" panose="02040503050406030204" pitchFamily="18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7" name="Прямоугольник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41149" y="3216599"/>
                <a:ext cx="2480744" cy="477695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Прямоугольник 17"/>
              <p:cNvSpPr/>
              <p:nvPr/>
            </p:nvSpPr>
            <p:spPr>
              <a:xfrm>
                <a:off x="5925196" y="3715879"/>
                <a:ext cx="2318392" cy="43088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200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0</m:t>
                      </m:r>
                      <m:r>
                        <a:rPr lang="en-US" sz="2200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&lt;15−</m:t>
                      </m:r>
                      <m:r>
                        <a:rPr lang="en-US" sz="2200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𝑥</m:t>
                      </m:r>
                      <m:r>
                        <a:rPr lang="en-US" sz="2200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&lt;16 </m:t>
                      </m:r>
                    </m:oMath>
                  </m:oMathPara>
                </a14:m>
                <a:endParaRPr lang="en-US" sz="2200" i="1" dirty="0">
                  <a:latin typeface="Cambria Math" panose="02040503050406030204" pitchFamily="18" charset="0"/>
                  <a:ea typeface="Cambria Math" panose="02040503050406030204" pitchFamily="18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8" name="Прямоугольник 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25196" y="3715879"/>
                <a:ext cx="2318392" cy="430887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Прямоугольник 18"/>
              <p:cNvSpPr/>
              <p:nvPr/>
            </p:nvSpPr>
            <p:spPr>
              <a:xfrm>
                <a:off x="5993310" y="4146766"/>
                <a:ext cx="2001702" cy="43088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2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−</m:t>
                      </m:r>
                      <m:r>
                        <a:rPr lang="en-US" sz="22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𝟏</m:t>
                      </m:r>
                      <m:r>
                        <a:rPr lang="en-US" sz="22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&lt;</m:t>
                      </m:r>
                      <m:r>
                        <a:rPr lang="en-US" sz="22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𝒙</m:t>
                      </m:r>
                      <m:r>
                        <a:rPr lang="en-US" sz="22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&lt;</m:t>
                      </m:r>
                      <m:r>
                        <a:rPr lang="en-US" sz="22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𝟏𝟓</m:t>
                      </m:r>
                      <m:r>
                        <a:rPr lang="en-US" sz="22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  </m:t>
                      </m:r>
                    </m:oMath>
                  </m:oMathPara>
                </a14:m>
                <a:endParaRPr lang="en-US" sz="2200" b="1" dirty="0">
                  <a:solidFill>
                    <a:srgbClr val="FF0000"/>
                  </a:solidFill>
                  <a:latin typeface="Arial" panose="020B0604020202020204" pitchFamily="34" charset="0"/>
                  <a:ea typeface="Cambria Math" panose="02040503050406030204" pitchFamily="18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9" name="Прямоугольник 1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93310" y="4146766"/>
                <a:ext cx="2001702" cy="430887"/>
              </a:xfrm>
              <a:prstGeom prst="rect">
                <a:avLst/>
              </a:prstGeom>
              <a:blipFill rotWithShape="1"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Прямоугольник 19"/>
              <p:cNvSpPr/>
              <p:nvPr/>
            </p:nvSpPr>
            <p:spPr>
              <a:xfrm>
                <a:off x="5653744" y="4611656"/>
                <a:ext cx="2739981" cy="43088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r"/>
                <a:r>
                  <a:rPr lang="en-US" sz="2200" b="1" dirty="0" smtClean="0">
                    <a:solidFill>
                      <a:srgbClr val="00B050"/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Javob: </a:t>
                </a:r>
                <a14:m>
                  <m:oMath xmlns:m="http://schemas.openxmlformats.org/officeDocument/2006/math">
                    <m:r>
                      <a:rPr lang="en-US" sz="2200" b="1" i="1">
                        <a:solidFill>
                          <a:srgbClr val="00B05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𝒙</m:t>
                    </m:r>
                    <m:r>
                      <a:rPr lang="en-US" sz="2200" b="1" i="1">
                        <a:solidFill>
                          <a:srgbClr val="00B05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∈(−</m:t>
                    </m:r>
                    <m:r>
                      <a:rPr lang="en-US" sz="2200" b="1" i="1">
                        <a:solidFill>
                          <a:srgbClr val="00B05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𝟏</m:t>
                    </m:r>
                    <m:r>
                      <a:rPr lang="en-US" sz="2200" b="1" i="1">
                        <a:solidFill>
                          <a:srgbClr val="00B05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;</m:t>
                    </m:r>
                    <m:r>
                      <a:rPr lang="en-US" sz="2200" b="1" i="1">
                        <a:solidFill>
                          <a:srgbClr val="00B05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𝟏𝟓</m:t>
                    </m:r>
                    <m:r>
                      <a:rPr lang="en-US" sz="2200" b="1" i="1">
                        <a:solidFill>
                          <a:srgbClr val="00B05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)</m:t>
                    </m:r>
                  </m:oMath>
                </a14:m>
                <a:endParaRPr lang="en-US" sz="2200" b="1" dirty="0">
                  <a:solidFill>
                    <a:srgbClr val="00B050"/>
                  </a:solidFill>
                  <a:latin typeface="Arial" panose="020B0604020202020204" pitchFamily="34" charset="0"/>
                  <a:ea typeface="Cambria Math" panose="02040503050406030204" pitchFamily="18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0" name="Прямоугольник 1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53744" y="4611656"/>
                <a:ext cx="2739981" cy="430887"/>
              </a:xfrm>
              <a:prstGeom prst="rect">
                <a:avLst/>
              </a:prstGeom>
              <a:blipFill rotWithShape="1">
                <a:blip r:embed="rId14"/>
                <a:stretch>
                  <a:fillRect l="-1778" t="-7143" r="-1556" b="-30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95406404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11" grpId="0"/>
      <p:bldP spid="9" grpId="0"/>
      <p:bldP spid="10" grpId="0"/>
      <p:bldP spid="12" grpId="0"/>
      <p:bldP spid="14" grpId="0"/>
      <p:bldP spid="15" grpId="0"/>
      <p:bldP spid="16" grpId="0"/>
      <p:bldP spid="17" grpId="0"/>
      <p:bldP spid="18" grpId="0"/>
      <p:bldP spid="19" grpId="0"/>
      <p:bldP spid="20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20538"/>
            <a:ext cx="9143998" cy="835085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object 4"/>
          <p:cNvSpPr txBox="1">
            <a:spLocks/>
          </p:cNvSpPr>
          <p:nvPr/>
        </p:nvSpPr>
        <p:spPr>
          <a:xfrm>
            <a:off x="35496" y="-20538"/>
            <a:ext cx="9108501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Bir</a:t>
            </a:r>
            <a:r>
              <a:rPr lang="en-US" sz="40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o‘zgaruvchili</a:t>
            </a:r>
            <a:r>
              <a:rPr lang="en-US" sz="40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irratsional</a:t>
            </a:r>
            <a:r>
              <a:rPr lang="en-US" sz="40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tengsizliklar</a:t>
            </a:r>
            <a:endParaRPr lang="en-US" sz="4000" b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7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8" name="object 4"/>
          <p:cNvSpPr txBox="1">
            <a:spLocks/>
          </p:cNvSpPr>
          <p:nvPr/>
        </p:nvSpPr>
        <p:spPr>
          <a:xfrm>
            <a:off x="35496" y="57562"/>
            <a:ext cx="9108501" cy="580424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36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Misollar</a:t>
            </a:r>
            <a:r>
              <a:rPr lang="en-US" sz="36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yechish</a:t>
            </a:r>
            <a:endParaRPr lang="en-US" sz="3600" b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/>
              <p:cNvSpPr/>
              <p:nvPr/>
            </p:nvSpPr>
            <p:spPr>
              <a:xfrm>
                <a:off x="338971" y="915566"/>
                <a:ext cx="8568952" cy="92333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sz="2800" b="1" i="1" dirty="0" smtClean="0">
                    <a:solidFill>
                      <a:srgbClr val="00B050"/>
                    </a:solidFill>
                    <a:latin typeface="Arial" pitchFamily="34" charset="0"/>
                    <a:cs typeface="Arial" pitchFamily="34" charset="0"/>
                  </a:rPr>
                  <a:t>4-misol. </a:t>
                </a:r>
                <a:r>
                  <a:rPr lang="en-US" sz="2600" dirty="0" smtClean="0">
                    <a:latin typeface="Arial" pitchFamily="34" charset="0"/>
                    <a:cs typeface="Arial" pitchFamily="34" charset="0"/>
                  </a:rPr>
                  <a:t>Agar </a:t>
                </a:r>
                <a14:m>
                  <m:oMath xmlns:m="http://schemas.openxmlformats.org/officeDocument/2006/math">
                    <m:r>
                      <a:rPr lang="en-US" sz="2600" i="1">
                        <a:latin typeface="Cambria Math"/>
                      </a:rPr>
                      <m:t>𝑓</m:t>
                    </m:r>
                    <m:d>
                      <m:dPr>
                        <m:ctrlPr>
                          <a:rPr lang="ru-RU" sz="26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600" i="1">
                            <a:latin typeface="Cambria Math"/>
                          </a:rPr>
                          <m:t>𝑥</m:t>
                        </m:r>
                      </m:e>
                    </m:d>
                    <m:r>
                      <a:rPr lang="en-US" sz="2600" i="1">
                        <a:latin typeface="Cambria Math"/>
                      </a:rPr>
                      <m:t>=3</m:t>
                    </m:r>
                    <m:r>
                      <a:rPr lang="en-US" sz="2600" i="1">
                        <a:latin typeface="Cambria Math"/>
                      </a:rPr>
                      <m:t>𝑥</m:t>
                    </m:r>
                    <m:r>
                      <a:rPr lang="en-US" sz="2600" i="1">
                        <a:latin typeface="Cambria Math"/>
                      </a:rPr>
                      <m:t>−</m:t>
                    </m:r>
                    <m:sSup>
                      <m:sSupPr>
                        <m:ctrlPr>
                          <a:rPr lang="ru-RU" sz="26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600" i="1">
                            <a:latin typeface="Cambria Math"/>
                          </a:rPr>
                          <m:t>𝑥</m:t>
                        </m:r>
                      </m:e>
                      <m:sup>
                        <m:r>
                          <a:rPr lang="en-US" sz="2600" i="1"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en-US" sz="2600" i="1">
                        <a:latin typeface="Cambria Math"/>
                      </a:rPr>
                      <m:t>+2</m:t>
                    </m:r>
                  </m:oMath>
                </a14:m>
                <a:r>
                  <a:rPr lang="en-US" sz="26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600" dirty="0" err="1">
                    <a:latin typeface="Arial" pitchFamily="34" charset="0"/>
                    <a:cs typeface="Arial" pitchFamily="34" charset="0"/>
                  </a:rPr>
                  <a:t>bo‘lsa</a:t>
                </a:r>
                <a:r>
                  <a:rPr lang="en-US" sz="2600" dirty="0">
                    <a:latin typeface="Arial" pitchFamily="34" charset="0"/>
                    <a:cs typeface="Arial" pitchFamily="34" charset="0"/>
                  </a:rPr>
                  <a:t>, </a:t>
                </a:r>
                <a:r>
                  <a:rPr lang="en-US" sz="2600" dirty="0" err="1">
                    <a:latin typeface="Arial" pitchFamily="34" charset="0"/>
                    <a:cs typeface="Arial" pitchFamily="34" charset="0"/>
                  </a:rPr>
                  <a:t>quydagi</a:t>
                </a:r>
                <a:r>
                  <a:rPr lang="en-US" sz="26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600" dirty="0" err="1">
                    <a:latin typeface="Arial" pitchFamily="34" charset="0"/>
                    <a:cs typeface="Arial" pitchFamily="34" charset="0"/>
                  </a:rPr>
                  <a:t>qiymatlarni</a:t>
                </a:r>
                <a:r>
                  <a:rPr lang="en-US" sz="2600" dirty="0">
                    <a:latin typeface="Arial" pitchFamily="34" charset="0"/>
                    <a:cs typeface="Arial" pitchFamily="34" charset="0"/>
                  </a:rPr>
                  <a:t> toping:</a:t>
                </a:r>
                <a:endParaRPr lang="ru-RU" sz="26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8971" y="915566"/>
                <a:ext cx="8568952" cy="923330"/>
              </a:xfrm>
              <a:prstGeom prst="rect">
                <a:avLst/>
              </a:prstGeom>
              <a:blipFill rotWithShape="1">
                <a:blip r:embed="rId3"/>
                <a:stretch>
                  <a:fillRect t="-6579" b="-1513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/>
              <p:cNvSpPr/>
              <p:nvPr/>
            </p:nvSpPr>
            <p:spPr>
              <a:xfrm>
                <a:off x="35496" y="1817586"/>
                <a:ext cx="8784976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400" b="1" i="1" smtClean="0">
                        <a:solidFill>
                          <a:srgbClr val="00B0F0"/>
                        </a:solidFill>
                        <a:latin typeface="Cambria Math"/>
                      </a:rPr>
                      <m:t>𝑨</m:t>
                    </m:r>
                    <m:r>
                      <a:rPr lang="en-US" sz="2400" b="1" i="1" smtClean="0">
                        <a:solidFill>
                          <a:srgbClr val="00B0F0"/>
                        </a:solidFill>
                        <a:latin typeface="Cambria Math"/>
                      </a:rPr>
                      <m:t>)</m:t>
                    </m:r>
                    <m:r>
                      <a:rPr lang="en-US" sz="2400" b="1" i="1" smtClean="0">
                        <a:solidFill>
                          <a:srgbClr val="00B0F0"/>
                        </a:solidFill>
                        <a:latin typeface="Cambria Math"/>
                      </a:rPr>
                      <m:t>𝒇</m:t>
                    </m:r>
                    <m:d>
                      <m:dPr>
                        <m:ctrlPr>
                          <a:rPr lang="en-US" sz="2400" b="1" i="1" smtClean="0">
                            <a:solidFill>
                              <a:srgbClr val="00B0F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b="1" i="1" smtClean="0">
                            <a:solidFill>
                              <a:srgbClr val="00B0F0"/>
                            </a:solidFill>
                            <a:latin typeface="Cambria Math"/>
                          </a:rPr>
                          <m:t>𝟎</m:t>
                        </m:r>
                      </m:e>
                    </m:d>
                    <m:r>
                      <a:rPr lang="en-US" sz="2400" b="1" i="1" smtClean="0">
                        <a:solidFill>
                          <a:srgbClr val="00B0F0"/>
                        </a:solidFill>
                        <a:latin typeface="Cambria Math"/>
                      </a:rPr>
                      <m:t>;</m:t>
                    </m:r>
                  </m:oMath>
                </a14:m>
                <a:r>
                  <a:rPr lang="en-US" sz="2400" b="1" dirty="0" smtClean="0">
                    <a:solidFill>
                      <a:srgbClr val="00B0F0"/>
                    </a:solidFill>
                  </a:rPr>
                  <a:t>        </a:t>
                </a:r>
                <a14:m>
                  <m:oMath xmlns:m="http://schemas.openxmlformats.org/officeDocument/2006/math">
                    <m:r>
                      <a:rPr lang="en-US" sz="2400" b="1" i="1" smtClean="0">
                        <a:solidFill>
                          <a:srgbClr val="FF0000"/>
                        </a:solidFill>
                        <a:latin typeface="Cambria Math"/>
                      </a:rPr>
                      <m:t>𝑩</m:t>
                    </m:r>
                    <m:r>
                      <a:rPr lang="en-US" sz="2400" b="1" i="1">
                        <a:solidFill>
                          <a:srgbClr val="FF0000"/>
                        </a:solidFill>
                        <a:latin typeface="Cambria Math"/>
                      </a:rPr>
                      <m:t>)</m:t>
                    </m:r>
                    <m:r>
                      <a:rPr lang="en-US" sz="2400" b="1" i="1">
                        <a:solidFill>
                          <a:srgbClr val="FF0000"/>
                        </a:solidFill>
                        <a:latin typeface="Cambria Math"/>
                      </a:rPr>
                      <m:t>𝒇</m:t>
                    </m:r>
                    <m:d>
                      <m:dPr>
                        <m:ctrlPr>
                          <a:rPr lang="en-US" sz="24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b="1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𝟑</m:t>
                        </m:r>
                      </m:e>
                    </m:d>
                    <m:r>
                      <a:rPr lang="en-US" sz="2400" b="1" i="1">
                        <a:solidFill>
                          <a:srgbClr val="FF0000"/>
                        </a:solidFill>
                        <a:latin typeface="Cambria Math"/>
                      </a:rPr>
                      <m:t>;</m:t>
                    </m:r>
                  </m:oMath>
                </a14:m>
                <a:r>
                  <a:rPr lang="en-US" sz="2400" dirty="0" smtClean="0"/>
                  <a:t>        </a:t>
                </a:r>
                <a14:m>
                  <m:oMath xmlns:m="http://schemas.openxmlformats.org/officeDocument/2006/math">
                    <m:r>
                      <a:rPr lang="en-US" sz="2400" b="0" i="0" smtClean="0">
                        <a:latin typeface="Cambria Math"/>
                      </a:rPr>
                      <m:t> </m:t>
                    </m:r>
                    <m:r>
                      <a:rPr lang="en-US" sz="2400" b="1" i="1" smtClean="0">
                        <a:solidFill>
                          <a:srgbClr val="0070C0"/>
                        </a:solidFill>
                        <a:latin typeface="Cambria Math"/>
                      </a:rPr>
                      <m:t>𝑪</m:t>
                    </m:r>
                    <m:r>
                      <a:rPr lang="en-US" sz="2400" b="1" i="1">
                        <a:solidFill>
                          <a:srgbClr val="0070C0"/>
                        </a:solidFill>
                        <a:latin typeface="Cambria Math"/>
                      </a:rPr>
                      <m:t>)</m:t>
                    </m:r>
                    <m:r>
                      <a:rPr lang="en-US" sz="2400" b="1" i="1">
                        <a:solidFill>
                          <a:srgbClr val="0070C0"/>
                        </a:solidFill>
                        <a:latin typeface="Cambria Math"/>
                      </a:rPr>
                      <m:t>𝒇</m:t>
                    </m:r>
                    <m:d>
                      <m:dPr>
                        <m:ctrlPr>
                          <a:rPr lang="en-US" sz="2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b="1" i="1" smtClean="0">
                            <a:solidFill>
                              <a:srgbClr val="0070C0"/>
                            </a:solidFill>
                            <a:latin typeface="Cambria Math"/>
                          </a:rPr>
                          <m:t>−</m:t>
                        </m:r>
                        <m:r>
                          <a:rPr lang="en-US" sz="2400" b="1" i="1" smtClean="0">
                            <a:solidFill>
                              <a:srgbClr val="0070C0"/>
                            </a:solidFill>
                            <a:latin typeface="Cambria Math"/>
                          </a:rPr>
                          <m:t>𝟑</m:t>
                        </m:r>
                      </m:e>
                    </m:d>
                    <m:r>
                      <a:rPr lang="en-US" sz="2400" b="1" i="1">
                        <a:solidFill>
                          <a:srgbClr val="0070C0"/>
                        </a:solidFill>
                        <a:latin typeface="Cambria Math"/>
                      </a:rPr>
                      <m:t>;</m:t>
                    </m:r>
                  </m:oMath>
                </a14:m>
                <a:r>
                  <a:rPr lang="en-US" sz="2400" dirty="0" smtClean="0"/>
                  <a:t>           </a:t>
                </a:r>
                <a14:m>
                  <m:oMath xmlns:m="http://schemas.openxmlformats.org/officeDocument/2006/math">
                    <m:r>
                      <a:rPr lang="en-US" sz="2400" b="1" i="0" smtClean="0">
                        <a:solidFill>
                          <a:srgbClr val="002060"/>
                        </a:solidFill>
                        <a:latin typeface="Cambria Math"/>
                      </a:rPr>
                      <m:t>𝐃</m:t>
                    </m:r>
                    <m:r>
                      <a:rPr lang="en-US" sz="2400" b="1" i="1">
                        <a:solidFill>
                          <a:srgbClr val="002060"/>
                        </a:solidFill>
                        <a:latin typeface="Cambria Math"/>
                      </a:rPr>
                      <m:t>)</m:t>
                    </m:r>
                    <m:r>
                      <a:rPr lang="en-US" sz="2400" b="1" i="1">
                        <a:solidFill>
                          <a:srgbClr val="002060"/>
                        </a:solidFill>
                        <a:latin typeface="Cambria Math"/>
                      </a:rPr>
                      <m:t>𝒇</m:t>
                    </m:r>
                    <m:d>
                      <m:dPr>
                        <m:ctrlPr>
                          <a:rPr lang="en-US" sz="2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b="1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−</m:t>
                        </m:r>
                        <m:r>
                          <a:rPr lang="en-US" sz="2400" b="1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𝟕</m:t>
                        </m:r>
                      </m:e>
                    </m:d>
                    <m:r>
                      <a:rPr lang="en-US" sz="2400" b="1" i="1">
                        <a:solidFill>
                          <a:srgbClr val="002060"/>
                        </a:solidFill>
                        <a:latin typeface="Cambria Math"/>
                      </a:rPr>
                      <m:t>;</m:t>
                    </m:r>
                  </m:oMath>
                </a14:m>
                <a:endParaRPr lang="ru-RU" sz="2400" b="1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6" name="Прямоугольник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496" y="1817586"/>
                <a:ext cx="8784976" cy="461665"/>
              </a:xfrm>
              <a:prstGeom prst="rect">
                <a:avLst/>
              </a:prstGeom>
              <a:blipFill rotWithShape="1">
                <a:blip r:embed="rId4"/>
                <a:stretch>
                  <a:fillRect l="-208" b="-1710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Прямоугольник 14"/>
          <p:cNvSpPr/>
          <p:nvPr/>
        </p:nvSpPr>
        <p:spPr>
          <a:xfrm>
            <a:off x="3563888" y="2314739"/>
            <a:ext cx="137044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i="1" dirty="0" err="1">
                <a:solidFill>
                  <a:srgbClr val="00B050"/>
                </a:solidFill>
              </a:rPr>
              <a:t>Yechish</a:t>
            </a:r>
            <a:r>
              <a:rPr lang="en-US" sz="2800" b="1" i="1" dirty="0">
                <a:solidFill>
                  <a:srgbClr val="00B050"/>
                </a:solidFill>
              </a:rPr>
              <a:t>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Прямоугольник 15"/>
              <p:cNvSpPr/>
              <p:nvPr/>
            </p:nvSpPr>
            <p:spPr>
              <a:xfrm>
                <a:off x="126859" y="2820645"/>
                <a:ext cx="8784976" cy="47000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400" b="1" i="1" smtClean="0">
                          <a:solidFill>
                            <a:srgbClr val="00B0F0"/>
                          </a:solidFill>
                          <a:latin typeface="Cambria Math"/>
                        </a:rPr>
                        <m:t>𝑨</m:t>
                      </m:r>
                      <m:r>
                        <a:rPr lang="en-US" sz="2400" b="1" i="1" smtClean="0">
                          <a:solidFill>
                            <a:srgbClr val="00B0F0"/>
                          </a:solidFill>
                          <a:latin typeface="Cambria Math"/>
                        </a:rPr>
                        <m:t>) </m:t>
                      </m:r>
                      <m:r>
                        <a:rPr lang="en-US" sz="2400" b="1" i="1" smtClean="0">
                          <a:solidFill>
                            <a:srgbClr val="00B0F0"/>
                          </a:solidFill>
                          <a:latin typeface="Cambria Math"/>
                        </a:rPr>
                        <m:t>𝒇</m:t>
                      </m:r>
                      <m:d>
                        <m:dPr>
                          <m:ctrlPr>
                            <a:rPr lang="en-US" sz="2400" b="1" i="1" smtClean="0">
                              <a:solidFill>
                                <a:srgbClr val="00B0F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b="1" i="1" smtClean="0">
                              <a:solidFill>
                                <a:srgbClr val="00B0F0"/>
                              </a:solidFill>
                              <a:latin typeface="Cambria Math"/>
                            </a:rPr>
                            <m:t>𝟎</m:t>
                          </m:r>
                        </m:e>
                      </m:d>
                      <m:r>
                        <a:rPr lang="en-US" sz="2400" b="1" i="1" smtClean="0">
                          <a:solidFill>
                            <a:srgbClr val="00B0F0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400" b="1" i="1" smtClean="0">
                          <a:solidFill>
                            <a:srgbClr val="00B0F0"/>
                          </a:solidFill>
                          <a:latin typeface="Cambria Math"/>
                        </a:rPr>
                        <m:t>𝟑</m:t>
                      </m:r>
                      <m:r>
                        <a:rPr lang="en-US" sz="2400" b="1" i="1" smtClean="0">
                          <a:solidFill>
                            <a:srgbClr val="00B0F0"/>
                          </a:solidFill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en-US" sz="2400" b="1" i="1" smtClean="0">
                          <a:solidFill>
                            <a:srgbClr val="00B0F0"/>
                          </a:solidFill>
                          <a:latin typeface="Cambria Math"/>
                          <a:ea typeface="Cambria Math"/>
                        </a:rPr>
                        <m:t>𝟎</m:t>
                      </m:r>
                      <m:r>
                        <a:rPr lang="en-US" sz="2400" b="1" i="1" smtClean="0">
                          <a:solidFill>
                            <a:srgbClr val="00B0F0"/>
                          </a:solidFill>
                          <a:latin typeface="Cambria Math"/>
                          <a:ea typeface="Cambria Math"/>
                        </a:rPr>
                        <m:t>−</m:t>
                      </m:r>
                      <m:sSup>
                        <m:sSupPr>
                          <m:ctrlPr>
                            <a:rPr lang="en-US" sz="2400" b="1" i="1" smtClean="0">
                              <a:solidFill>
                                <a:srgbClr val="00B0F0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sz="2400" b="1" i="1" smtClean="0">
                              <a:solidFill>
                                <a:srgbClr val="00B0F0"/>
                              </a:solidFill>
                              <a:latin typeface="Cambria Math"/>
                              <a:ea typeface="Cambria Math"/>
                            </a:rPr>
                            <m:t>𝟎</m:t>
                          </m:r>
                        </m:e>
                        <m:sup>
                          <m:r>
                            <a:rPr lang="en-US" sz="2400" b="1" i="1" smtClean="0">
                              <a:solidFill>
                                <a:srgbClr val="00B0F0"/>
                              </a:solidFill>
                              <a:latin typeface="Cambria Math"/>
                              <a:ea typeface="Cambria Math"/>
                            </a:rPr>
                            <m:t>𝟐</m:t>
                          </m:r>
                        </m:sup>
                      </m:sSup>
                      <m:r>
                        <a:rPr lang="en-US" sz="2400" b="1" i="1" smtClean="0">
                          <a:solidFill>
                            <a:srgbClr val="00B0F0"/>
                          </a:solidFill>
                          <a:latin typeface="Cambria Math"/>
                          <a:ea typeface="Cambria Math"/>
                        </a:rPr>
                        <m:t>+</m:t>
                      </m:r>
                      <m:r>
                        <a:rPr lang="en-US" sz="2400" b="1" i="1" smtClean="0">
                          <a:solidFill>
                            <a:srgbClr val="00B0F0"/>
                          </a:solidFill>
                          <a:latin typeface="Cambria Math"/>
                          <a:ea typeface="Cambria Math"/>
                        </a:rPr>
                        <m:t>𝟐</m:t>
                      </m:r>
                      <m:r>
                        <a:rPr lang="en-US" sz="2400" b="1" i="1" smtClean="0">
                          <a:solidFill>
                            <a:srgbClr val="00B0F0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2400" b="1" i="1" smtClean="0">
                          <a:solidFill>
                            <a:srgbClr val="00B0F0"/>
                          </a:solidFill>
                          <a:latin typeface="Cambria Math"/>
                          <a:ea typeface="Cambria Math"/>
                        </a:rPr>
                        <m:t>𝟎</m:t>
                      </m:r>
                      <m:r>
                        <a:rPr lang="en-US" sz="2400" b="1" i="1" smtClean="0">
                          <a:solidFill>
                            <a:srgbClr val="00B0F0"/>
                          </a:solidFill>
                          <a:latin typeface="Cambria Math"/>
                          <a:ea typeface="Cambria Math"/>
                        </a:rPr>
                        <m:t>+</m:t>
                      </m:r>
                      <m:r>
                        <a:rPr lang="en-US" sz="2400" b="1" i="1" smtClean="0">
                          <a:solidFill>
                            <a:srgbClr val="00B0F0"/>
                          </a:solidFill>
                          <a:latin typeface="Cambria Math"/>
                          <a:ea typeface="Cambria Math"/>
                        </a:rPr>
                        <m:t>𝟐</m:t>
                      </m:r>
                      <m:r>
                        <a:rPr lang="en-US" sz="2400" b="1" i="1" smtClean="0">
                          <a:solidFill>
                            <a:srgbClr val="00B0F0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2400" b="1" i="1" smtClean="0">
                          <a:solidFill>
                            <a:srgbClr val="00B0F0"/>
                          </a:solidFill>
                          <a:latin typeface="Cambria Math"/>
                          <a:ea typeface="Cambria Math"/>
                        </a:rPr>
                        <m:t>𝟐</m:t>
                      </m:r>
                    </m:oMath>
                  </m:oMathPara>
                </a14:m>
                <a:endParaRPr lang="ru-RU" sz="2400" b="1" dirty="0">
                  <a:solidFill>
                    <a:srgbClr val="00B0F0"/>
                  </a:solidFill>
                </a:endParaRPr>
              </a:p>
            </p:txBody>
          </p:sp>
        </mc:Choice>
        <mc:Fallback xmlns="">
          <p:sp>
            <p:nvSpPr>
              <p:cNvPr id="16" name="Прямоугольник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6859" y="2820645"/>
                <a:ext cx="8784976" cy="470000"/>
              </a:xfrm>
              <a:prstGeom prst="rect">
                <a:avLst/>
              </a:prstGeom>
              <a:blipFill rotWithShape="1">
                <a:blip r:embed="rId5"/>
                <a:stretch>
                  <a:fillRect l="-208" b="-1818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Прямоугольник 16"/>
              <p:cNvSpPr/>
              <p:nvPr/>
            </p:nvSpPr>
            <p:spPr>
              <a:xfrm>
                <a:off x="122947" y="3276216"/>
                <a:ext cx="8784976" cy="47000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2400" b="1" dirty="0" smtClean="0">
                    <a:solidFill>
                      <a:srgbClr val="FF0000"/>
                    </a:solidFill>
                  </a:rPr>
                  <a:t>B</a:t>
                </a:r>
                <a14:m>
                  <m:oMath xmlns:m="http://schemas.openxmlformats.org/officeDocument/2006/math">
                    <m:r>
                      <a:rPr lang="en-US" sz="2400" b="1" i="1" smtClean="0">
                        <a:solidFill>
                          <a:srgbClr val="FF0000"/>
                        </a:solidFill>
                        <a:latin typeface="Cambria Math"/>
                      </a:rPr>
                      <m:t>) </m:t>
                    </m:r>
                    <m:r>
                      <a:rPr lang="en-US" sz="2400" b="1" i="1">
                        <a:solidFill>
                          <a:srgbClr val="FF0000"/>
                        </a:solidFill>
                        <a:latin typeface="Cambria Math"/>
                      </a:rPr>
                      <m:t>𝒇</m:t>
                    </m:r>
                    <m:d>
                      <m:dPr>
                        <m:ctrlPr>
                          <a:rPr lang="en-US" sz="24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b="1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𝟑</m:t>
                        </m:r>
                      </m:e>
                    </m:d>
                    <m:r>
                      <a:rPr lang="en-US" sz="2400" b="1" i="1">
                        <a:solidFill>
                          <a:srgbClr val="FF0000"/>
                        </a:solidFill>
                        <a:latin typeface="Cambria Math"/>
                      </a:rPr>
                      <m:t>=</m:t>
                    </m:r>
                    <m:r>
                      <a:rPr lang="en-US" sz="2400" b="1" i="1">
                        <a:solidFill>
                          <a:srgbClr val="FF0000"/>
                        </a:solidFill>
                        <a:latin typeface="Cambria Math"/>
                      </a:rPr>
                      <m:t>𝟑</m:t>
                    </m:r>
                    <m:r>
                      <a:rPr lang="en-US" sz="2400" b="1" i="1">
                        <a:solidFill>
                          <a:srgbClr val="FF0000"/>
                        </a:solidFill>
                        <a:latin typeface="Cambria Math"/>
                        <a:ea typeface="Cambria Math"/>
                      </a:rPr>
                      <m:t>∙</m:t>
                    </m:r>
                    <m:r>
                      <a:rPr lang="en-US" sz="2400" b="1" i="1" smtClean="0">
                        <a:solidFill>
                          <a:srgbClr val="FF0000"/>
                        </a:solidFill>
                        <a:latin typeface="Cambria Math"/>
                        <a:ea typeface="Cambria Math"/>
                      </a:rPr>
                      <m:t>𝟑</m:t>
                    </m:r>
                    <m:r>
                      <a:rPr lang="en-US" sz="2400" b="1" i="1">
                        <a:solidFill>
                          <a:srgbClr val="FF0000"/>
                        </a:solidFill>
                        <a:latin typeface="Cambria Math"/>
                        <a:ea typeface="Cambria Math"/>
                      </a:rPr>
                      <m:t>−</m:t>
                    </m:r>
                    <m:sSup>
                      <m:sSupPr>
                        <m:ctrlPr>
                          <a:rPr lang="en-US" sz="24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sSupPr>
                      <m:e>
                        <m:r>
                          <a:rPr lang="en-US" sz="2400" b="1" i="1" smtClean="0">
                            <a:solidFill>
                              <a:srgbClr val="FF0000"/>
                            </a:solidFill>
                            <a:latin typeface="Cambria Math"/>
                            <a:ea typeface="Cambria Math"/>
                          </a:rPr>
                          <m:t>𝟑</m:t>
                        </m:r>
                      </m:e>
                      <m:sup>
                        <m:r>
                          <a:rPr lang="en-US" sz="2400" b="1" i="1">
                            <a:solidFill>
                              <a:srgbClr val="FF0000"/>
                            </a:solidFill>
                            <a:latin typeface="Cambria Math"/>
                            <a:ea typeface="Cambria Math"/>
                          </a:rPr>
                          <m:t>𝟐</m:t>
                        </m:r>
                      </m:sup>
                    </m:sSup>
                    <m:r>
                      <a:rPr lang="en-US" sz="2400" b="1" i="1">
                        <a:solidFill>
                          <a:srgbClr val="FF0000"/>
                        </a:solidFill>
                        <a:latin typeface="Cambria Math"/>
                        <a:ea typeface="Cambria Math"/>
                      </a:rPr>
                      <m:t>+</m:t>
                    </m:r>
                    <m:r>
                      <a:rPr lang="en-US" sz="2400" b="1" i="1">
                        <a:solidFill>
                          <a:srgbClr val="FF0000"/>
                        </a:solidFill>
                        <a:latin typeface="Cambria Math"/>
                        <a:ea typeface="Cambria Math"/>
                      </a:rPr>
                      <m:t>𝟐</m:t>
                    </m:r>
                    <m:r>
                      <a:rPr lang="en-US" sz="2400" b="1" i="1">
                        <a:solidFill>
                          <a:srgbClr val="FF0000"/>
                        </a:solidFill>
                        <a:latin typeface="Cambria Math"/>
                        <a:ea typeface="Cambria Math"/>
                      </a:rPr>
                      <m:t>=</m:t>
                    </m:r>
                    <m:r>
                      <a:rPr lang="en-US" sz="2400" b="1" i="1" smtClean="0">
                        <a:solidFill>
                          <a:srgbClr val="FF0000"/>
                        </a:solidFill>
                        <a:latin typeface="Cambria Math"/>
                        <a:ea typeface="Cambria Math"/>
                      </a:rPr>
                      <m:t>𝟗</m:t>
                    </m:r>
                    <m:r>
                      <a:rPr lang="en-US" sz="2400" b="1" i="1" smtClean="0">
                        <a:solidFill>
                          <a:srgbClr val="FF0000"/>
                        </a:solidFill>
                        <a:latin typeface="Cambria Math"/>
                        <a:ea typeface="Cambria Math"/>
                      </a:rPr>
                      <m:t>−</m:t>
                    </m:r>
                    <m:r>
                      <a:rPr lang="en-US" sz="2400" b="1" i="1" smtClean="0">
                        <a:solidFill>
                          <a:srgbClr val="FF0000"/>
                        </a:solidFill>
                        <a:latin typeface="Cambria Math"/>
                        <a:ea typeface="Cambria Math"/>
                      </a:rPr>
                      <m:t>𝟗</m:t>
                    </m:r>
                    <m:r>
                      <a:rPr lang="en-US" sz="2400" b="1" i="1">
                        <a:solidFill>
                          <a:srgbClr val="FF0000"/>
                        </a:solidFill>
                        <a:latin typeface="Cambria Math"/>
                        <a:ea typeface="Cambria Math"/>
                      </a:rPr>
                      <m:t>+</m:t>
                    </m:r>
                    <m:r>
                      <a:rPr lang="en-US" sz="2400" b="1" i="1">
                        <a:solidFill>
                          <a:srgbClr val="FF0000"/>
                        </a:solidFill>
                        <a:latin typeface="Cambria Math"/>
                        <a:ea typeface="Cambria Math"/>
                      </a:rPr>
                      <m:t>𝟐</m:t>
                    </m:r>
                    <m:r>
                      <a:rPr lang="en-US" sz="2400" b="1" i="1">
                        <a:solidFill>
                          <a:srgbClr val="FF0000"/>
                        </a:solidFill>
                        <a:latin typeface="Cambria Math"/>
                        <a:ea typeface="Cambria Math"/>
                      </a:rPr>
                      <m:t>=</m:t>
                    </m:r>
                    <m:r>
                      <a:rPr lang="en-US" sz="2400" b="1" i="1" smtClean="0">
                        <a:solidFill>
                          <a:srgbClr val="FF0000"/>
                        </a:solidFill>
                        <a:latin typeface="Cambria Math"/>
                        <a:ea typeface="Cambria Math"/>
                      </a:rPr>
                      <m:t>𝟎</m:t>
                    </m:r>
                    <m:r>
                      <a:rPr lang="en-US" sz="2400" b="1" i="1" smtClean="0">
                        <a:solidFill>
                          <a:srgbClr val="FF0000"/>
                        </a:solidFill>
                        <a:latin typeface="Cambria Math"/>
                        <a:ea typeface="Cambria Math"/>
                      </a:rPr>
                      <m:t>+</m:t>
                    </m:r>
                    <m:r>
                      <a:rPr lang="en-US" sz="2400" b="1" i="1">
                        <a:solidFill>
                          <a:srgbClr val="FF0000"/>
                        </a:solidFill>
                        <a:latin typeface="Cambria Math"/>
                        <a:ea typeface="Cambria Math"/>
                      </a:rPr>
                      <m:t>𝟐</m:t>
                    </m:r>
                    <m:r>
                      <a:rPr lang="en-US" sz="2400" b="1" i="1" smtClean="0">
                        <a:solidFill>
                          <a:srgbClr val="FF0000"/>
                        </a:solidFill>
                        <a:latin typeface="Cambria Math"/>
                        <a:ea typeface="Cambria Math"/>
                      </a:rPr>
                      <m:t>=</m:t>
                    </m:r>
                    <m:r>
                      <a:rPr lang="en-US" sz="2400" b="1" i="1" smtClean="0">
                        <a:solidFill>
                          <a:srgbClr val="FF0000"/>
                        </a:solidFill>
                        <a:latin typeface="Cambria Math"/>
                        <a:ea typeface="Cambria Math"/>
                      </a:rPr>
                      <m:t>𝟐</m:t>
                    </m:r>
                  </m:oMath>
                </a14:m>
                <a:endParaRPr lang="ru-RU" sz="2400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7" name="Прямоугольник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2947" y="3276216"/>
                <a:ext cx="8784976" cy="470000"/>
              </a:xfrm>
              <a:prstGeom prst="rect">
                <a:avLst/>
              </a:prstGeom>
              <a:blipFill rotWithShape="1">
                <a:blip r:embed="rId6"/>
                <a:stretch>
                  <a:fillRect l="-1041" t="-7692" b="-2820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Прямоугольник 17"/>
              <p:cNvSpPr/>
              <p:nvPr/>
            </p:nvSpPr>
            <p:spPr>
              <a:xfrm>
                <a:off x="122947" y="3755845"/>
                <a:ext cx="8784976" cy="47000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2400" b="1" dirty="0" smtClean="0">
                    <a:solidFill>
                      <a:srgbClr val="0070C0"/>
                    </a:solidFill>
                  </a:rPr>
                  <a:t>C</a:t>
                </a:r>
                <a14:m>
                  <m:oMath xmlns:m="http://schemas.openxmlformats.org/officeDocument/2006/math">
                    <m:r>
                      <a:rPr lang="en-US" sz="2400" b="1" i="1" smtClean="0">
                        <a:solidFill>
                          <a:srgbClr val="0070C0"/>
                        </a:solidFill>
                        <a:latin typeface="Cambria Math"/>
                      </a:rPr>
                      <m:t>) </m:t>
                    </m:r>
                    <m:r>
                      <a:rPr lang="en-US" sz="2400" b="1" i="1" smtClean="0">
                        <a:solidFill>
                          <a:srgbClr val="0070C0"/>
                        </a:solidFill>
                        <a:latin typeface="Cambria Math"/>
                      </a:rPr>
                      <m:t>𝒇</m:t>
                    </m:r>
                    <m:d>
                      <m:dPr>
                        <m:ctrlPr>
                          <a:rPr lang="en-US" sz="24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b="1" i="1" smtClean="0">
                            <a:solidFill>
                              <a:srgbClr val="0070C0"/>
                            </a:solidFill>
                            <a:latin typeface="Cambria Math"/>
                          </a:rPr>
                          <m:t>−</m:t>
                        </m:r>
                        <m:r>
                          <a:rPr lang="en-US" sz="2400" b="1" i="1" smtClean="0">
                            <a:solidFill>
                              <a:srgbClr val="0070C0"/>
                            </a:solidFill>
                            <a:latin typeface="Cambria Math"/>
                          </a:rPr>
                          <m:t>𝟑</m:t>
                        </m:r>
                      </m:e>
                    </m:d>
                    <m:r>
                      <a:rPr lang="en-US" sz="2400" b="1" i="1" smtClean="0">
                        <a:solidFill>
                          <a:srgbClr val="0070C0"/>
                        </a:solidFill>
                        <a:latin typeface="Cambria Math"/>
                      </a:rPr>
                      <m:t>=</m:t>
                    </m:r>
                    <m:r>
                      <a:rPr lang="en-US" sz="2400" b="1" i="1">
                        <a:solidFill>
                          <a:srgbClr val="0070C0"/>
                        </a:solidFill>
                        <a:latin typeface="Cambria Math"/>
                      </a:rPr>
                      <m:t>𝟑</m:t>
                    </m:r>
                    <m:r>
                      <a:rPr lang="en-US" sz="2400" b="1" i="1">
                        <a:solidFill>
                          <a:srgbClr val="0070C0"/>
                        </a:solidFill>
                        <a:latin typeface="Cambria Math"/>
                        <a:ea typeface="Cambria Math"/>
                      </a:rPr>
                      <m:t>∙</m:t>
                    </m:r>
                    <m:r>
                      <a:rPr lang="en-US" sz="2400" b="1" i="1" smtClean="0">
                        <a:solidFill>
                          <a:srgbClr val="0070C0"/>
                        </a:solidFill>
                        <a:latin typeface="Cambria Math"/>
                        <a:ea typeface="Cambria Math"/>
                      </a:rPr>
                      <m:t>(−</m:t>
                    </m:r>
                    <m:r>
                      <a:rPr lang="en-US" sz="2400" b="1" i="1">
                        <a:solidFill>
                          <a:srgbClr val="0070C0"/>
                        </a:solidFill>
                        <a:latin typeface="Cambria Math"/>
                        <a:ea typeface="Cambria Math"/>
                      </a:rPr>
                      <m:t>𝟑</m:t>
                    </m:r>
                    <m:r>
                      <a:rPr lang="en-US" sz="2400" b="1" i="1" smtClean="0">
                        <a:solidFill>
                          <a:srgbClr val="0070C0"/>
                        </a:solidFill>
                        <a:latin typeface="Cambria Math"/>
                        <a:ea typeface="Cambria Math"/>
                      </a:rPr>
                      <m:t>)</m:t>
                    </m:r>
                    <m:r>
                      <a:rPr lang="en-US" sz="2400" b="1" i="1">
                        <a:solidFill>
                          <a:srgbClr val="0070C0"/>
                        </a:solidFill>
                        <a:latin typeface="Cambria Math"/>
                        <a:ea typeface="Cambria Math"/>
                      </a:rPr>
                      <m:t>−</m:t>
                    </m:r>
                    <m:r>
                      <a:rPr lang="en-US" sz="2400" b="1" i="1" smtClean="0">
                        <a:solidFill>
                          <a:srgbClr val="0070C0"/>
                        </a:solidFill>
                        <a:latin typeface="Cambria Math"/>
                        <a:ea typeface="Cambria Math"/>
                      </a:rPr>
                      <m:t>(−</m:t>
                    </m:r>
                    <m:sSup>
                      <m:sSupPr>
                        <m:ctrlPr>
                          <a:rPr lang="en-US" sz="2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sSupPr>
                      <m:e>
                        <m:r>
                          <a:rPr lang="en-US" sz="2400" b="1" i="1">
                            <a:solidFill>
                              <a:srgbClr val="0070C0"/>
                            </a:solidFill>
                            <a:latin typeface="Cambria Math"/>
                            <a:ea typeface="Cambria Math"/>
                          </a:rPr>
                          <m:t>𝟑</m:t>
                        </m:r>
                        <m:r>
                          <a:rPr lang="en-US" sz="2400" b="1" i="1" smtClean="0">
                            <a:solidFill>
                              <a:srgbClr val="0070C0"/>
                            </a:solidFill>
                            <a:latin typeface="Cambria Math"/>
                            <a:ea typeface="Cambria Math"/>
                          </a:rPr>
                          <m:t>)</m:t>
                        </m:r>
                      </m:e>
                      <m:sup>
                        <m:r>
                          <a:rPr lang="en-US" sz="2400" b="1" i="1">
                            <a:solidFill>
                              <a:srgbClr val="0070C0"/>
                            </a:solidFill>
                            <a:latin typeface="Cambria Math"/>
                            <a:ea typeface="Cambria Math"/>
                          </a:rPr>
                          <m:t>𝟐</m:t>
                        </m:r>
                      </m:sup>
                    </m:sSup>
                    <m:r>
                      <a:rPr lang="en-US" sz="2400" b="1" i="1">
                        <a:solidFill>
                          <a:srgbClr val="0070C0"/>
                        </a:solidFill>
                        <a:latin typeface="Cambria Math"/>
                        <a:ea typeface="Cambria Math"/>
                      </a:rPr>
                      <m:t>+</m:t>
                    </m:r>
                    <m:r>
                      <a:rPr lang="en-US" sz="2400" b="1" i="1">
                        <a:solidFill>
                          <a:srgbClr val="0070C0"/>
                        </a:solidFill>
                        <a:latin typeface="Cambria Math"/>
                        <a:ea typeface="Cambria Math"/>
                      </a:rPr>
                      <m:t>𝟐</m:t>
                    </m:r>
                    <m:r>
                      <a:rPr lang="en-US" sz="2400" b="1" i="1">
                        <a:solidFill>
                          <a:srgbClr val="0070C0"/>
                        </a:solidFill>
                        <a:latin typeface="Cambria Math"/>
                        <a:ea typeface="Cambria Math"/>
                      </a:rPr>
                      <m:t>=−</m:t>
                    </m:r>
                    <m:r>
                      <a:rPr lang="en-US" sz="2400" b="1" i="1" smtClean="0">
                        <a:solidFill>
                          <a:srgbClr val="0070C0"/>
                        </a:solidFill>
                        <a:latin typeface="Cambria Math"/>
                        <a:ea typeface="Cambria Math"/>
                      </a:rPr>
                      <m:t>𝟗</m:t>
                    </m:r>
                    <m:r>
                      <a:rPr lang="en-US" sz="2400" b="1" i="1" smtClean="0">
                        <a:solidFill>
                          <a:srgbClr val="0070C0"/>
                        </a:solidFill>
                        <a:latin typeface="Cambria Math"/>
                        <a:ea typeface="Cambria Math"/>
                      </a:rPr>
                      <m:t>−</m:t>
                    </m:r>
                    <m:r>
                      <a:rPr lang="en-US" sz="2400" b="1" i="1" smtClean="0">
                        <a:solidFill>
                          <a:srgbClr val="0070C0"/>
                        </a:solidFill>
                        <a:latin typeface="Cambria Math"/>
                        <a:ea typeface="Cambria Math"/>
                      </a:rPr>
                      <m:t>𝟗</m:t>
                    </m:r>
                    <m:r>
                      <a:rPr lang="en-US" sz="2400" b="1" i="1">
                        <a:solidFill>
                          <a:srgbClr val="0070C0"/>
                        </a:solidFill>
                        <a:latin typeface="Cambria Math"/>
                        <a:ea typeface="Cambria Math"/>
                      </a:rPr>
                      <m:t>+</m:t>
                    </m:r>
                    <m:r>
                      <a:rPr lang="en-US" sz="2400" b="1" i="1">
                        <a:solidFill>
                          <a:srgbClr val="0070C0"/>
                        </a:solidFill>
                        <a:latin typeface="Cambria Math"/>
                        <a:ea typeface="Cambria Math"/>
                      </a:rPr>
                      <m:t>𝟐</m:t>
                    </m:r>
                    <m:r>
                      <a:rPr lang="en-US" sz="2400" b="1" i="1">
                        <a:solidFill>
                          <a:srgbClr val="0070C0"/>
                        </a:solidFill>
                        <a:latin typeface="Cambria Math"/>
                        <a:ea typeface="Cambria Math"/>
                      </a:rPr>
                      <m:t>=</m:t>
                    </m:r>
                    <m:r>
                      <a:rPr lang="en-US" sz="2400" b="1" i="0" smtClean="0">
                        <a:solidFill>
                          <a:srgbClr val="0070C0"/>
                        </a:solidFill>
                        <a:latin typeface="Cambria Math"/>
                        <a:ea typeface="Cambria Math"/>
                      </a:rPr>
                      <m:t>−</m:t>
                    </m:r>
                    <m:r>
                      <a:rPr lang="en-US" sz="2400" b="1" i="0" smtClean="0">
                        <a:solidFill>
                          <a:srgbClr val="0070C0"/>
                        </a:solidFill>
                        <a:latin typeface="Cambria Math"/>
                        <a:ea typeface="Cambria Math"/>
                      </a:rPr>
                      <m:t>𝟏𝟔</m:t>
                    </m:r>
                  </m:oMath>
                </a14:m>
                <a:endParaRPr lang="ru-RU" sz="2400" b="1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18" name="Прямоугольник 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2947" y="3755845"/>
                <a:ext cx="8784976" cy="470000"/>
              </a:xfrm>
              <a:prstGeom prst="rect">
                <a:avLst/>
              </a:prstGeom>
              <a:blipFill rotWithShape="1">
                <a:blip r:embed="rId7"/>
                <a:stretch>
                  <a:fillRect l="-1041" t="-7792" b="-2987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Прямоугольник 18"/>
              <p:cNvSpPr/>
              <p:nvPr/>
            </p:nvSpPr>
            <p:spPr>
              <a:xfrm>
                <a:off x="121169" y="4217510"/>
                <a:ext cx="8784976" cy="47000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2400" b="1" dirty="0" smtClean="0">
                    <a:solidFill>
                      <a:srgbClr val="002060"/>
                    </a:solidFill>
                  </a:rPr>
                  <a:t>D</a:t>
                </a:r>
                <a14:m>
                  <m:oMath xmlns:m="http://schemas.openxmlformats.org/officeDocument/2006/math">
                    <m:r>
                      <a:rPr lang="en-US" sz="2400" b="1" i="1" smtClean="0">
                        <a:solidFill>
                          <a:srgbClr val="002060"/>
                        </a:solidFill>
                        <a:latin typeface="Cambria Math"/>
                      </a:rPr>
                      <m:t>) </m:t>
                    </m:r>
                    <m:r>
                      <a:rPr lang="en-US" sz="2400" b="1" i="1">
                        <a:solidFill>
                          <a:srgbClr val="002060"/>
                        </a:solidFill>
                        <a:latin typeface="Cambria Math"/>
                      </a:rPr>
                      <m:t>𝒇</m:t>
                    </m:r>
                    <m:d>
                      <m:dPr>
                        <m:ctrlPr>
                          <a:rPr lang="en-US" sz="2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−</m:t>
                        </m:r>
                        <m:r>
                          <a:rPr lang="en-US" sz="2400" b="1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𝟕</m:t>
                        </m:r>
                      </m:e>
                    </m:d>
                    <m:r>
                      <a:rPr lang="en-US" sz="2400" b="1" i="1">
                        <a:solidFill>
                          <a:srgbClr val="002060"/>
                        </a:solidFill>
                        <a:latin typeface="Cambria Math"/>
                      </a:rPr>
                      <m:t>=</m:t>
                    </m:r>
                    <m:r>
                      <a:rPr lang="en-US" sz="2400" b="1" i="1">
                        <a:solidFill>
                          <a:srgbClr val="002060"/>
                        </a:solidFill>
                        <a:latin typeface="Cambria Math"/>
                      </a:rPr>
                      <m:t>𝟑</m:t>
                    </m:r>
                    <m:r>
                      <a:rPr lang="en-US" sz="2400" b="1" i="1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∙(−</m:t>
                    </m:r>
                    <m:r>
                      <a:rPr lang="en-US" sz="2400" b="1" i="1" smtClean="0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𝟕</m:t>
                    </m:r>
                    <m:r>
                      <a:rPr lang="en-US" sz="2400" b="1" i="1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)−(−</m:t>
                    </m:r>
                    <m:sSup>
                      <m:sSupPr>
                        <m:ctrlPr>
                          <a:rPr lang="en-US" sz="2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sSupPr>
                      <m:e>
                        <m:r>
                          <a:rPr lang="en-US" sz="2400" b="1" i="1" smtClean="0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</a:rPr>
                          <m:t>𝟕</m:t>
                        </m:r>
                        <m:r>
                          <a:rPr lang="en-US" sz="2400" b="1" i="1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</a:rPr>
                          <m:t>)</m:t>
                        </m:r>
                      </m:e>
                      <m:sup>
                        <m:r>
                          <a:rPr lang="en-US" sz="2400" b="1" i="1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</a:rPr>
                          <m:t>𝟐</m:t>
                        </m:r>
                      </m:sup>
                    </m:sSup>
                    <m:r>
                      <a:rPr lang="en-US" sz="2400" b="1" i="1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+</m:t>
                    </m:r>
                    <m:r>
                      <a:rPr lang="en-US" sz="2400" b="1" i="1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𝟐</m:t>
                    </m:r>
                    <m:r>
                      <a:rPr lang="en-US" sz="2400" b="1" i="1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=−</m:t>
                    </m:r>
                    <m:r>
                      <a:rPr lang="en-US" sz="2400" b="1" i="1" smtClean="0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𝟐𝟏</m:t>
                    </m:r>
                    <m:r>
                      <a:rPr lang="en-US" sz="2400" b="1" i="1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−</m:t>
                    </m:r>
                    <m:r>
                      <a:rPr lang="en-US" sz="2400" b="1" i="1" smtClean="0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𝟒</m:t>
                    </m:r>
                    <m:r>
                      <a:rPr lang="en-US" sz="2400" b="1" i="1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𝟗</m:t>
                    </m:r>
                    <m:r>
                      <a:rPr lang="en-US" sz="2400" b="1" i="1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+</m:t>
                    </m:r>
                    <m:r>
                      <a:rPr lang="en-US" sz="2400" b="1" i="1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𝟐</m:t>
                    </m:r>
                    <m:r>
                      <a:rPr lang="en-US" sz="2400" b="1" i="1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=</m:t>
                    </m:r>
                    <m:r>
                      <a:rPr lang="en-US" sz="2400" b="1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−</m:t>
                    </m:r>
                    <m:r>
                      <a:rPr lang="en-US" sz="2400" b="1" i="0" smtClean="0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𝟔𝟖</m:t>
                    </m:r>
                  </m:oMath>
                </a14:m>
                <a:endParaRPr lang="ru-RU" sz="2400" b="1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19" name="Прямоугольник 1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1169" y="4217510"/>
                <a:ext cx="8784976" cy="470000"/>
              </a:xfrm>
              <a:prstGeom prst="rect">
                <a:avLst/>
              </a:prstGeom>
              <a:blipFill rotWithShape="1">
                <a:blip r:embed="rId8"/>
                <a:stretch>
                  <a:fillRect l="-1110" t="-7792" b="-2987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41597561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5" grpId="0"/>
      <p:bldP spid="16" grpId="0"/>
      <p:bldP spid="17" grpId="0"/>
      <p:bldP spid="18" grpId="0"/>
      <p:bldP spid="19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0" y="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-2" y="122361"/>
            <a:ext cx="914399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Misollar</a:t>
            </a:r>
            <a:r>
              <a:rPr lang="en-US" sz="3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yechish</a:t>
            </a: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 6"/>
              <p:cNvSpPr/>
              <p:nvPr/>
            </p:nvSpPr>
            <p:spPr>
              <a:xfrm>
                <a:off x="35748" y="813940"/>
                <a:ext cx="9072498" cy="47000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sz="2400" b="1" i="1" dirty="0">
                    <a:solidFill>
                      <a:srgbClr val="00B050"/>
                    </a:solidFill>
                    <a:latin typeface="Arial" pitchFamily="34" charset="0"/>
                    <a:cs typeface="Arial" pitchFamily="34" charset="0"/>
                  </a:rPr>
                  <a:t>5</a:t>
                </a:r>
                <a:r>
                  <a:rPr lang="en-US" sz="2400" b="1" i="1" dirty="0" smtClean="0">
                    <a:solidFill>
                      <a:srgbClr val="00B050"/>
                    </a:solidFill>
                    <a:latin typeface="Arial" pitchFamily="34" charset="0"/>
                    <a:cs typeface="Arial" pitchFamily="34" charset="0"/>
                  </a:rPr>
                  <a:t>-misol.  </a:t>
                </a:r>
                <a14:m>
                  <m:oMath xmlns:m="http://schemas.openxmlformats.org/officeDocument/2006/math">
                    <m:r>
                      <a:rPr lang="en-US" sz="2200" b="1" i="1" smtClean="0">
                        <a:solidFill>
                          <a:srgbClr val="0070C0"/>
                        </a:solidFill>
                        <a:latin typeface="Cambria Math"/>
                        <a:cs typeface="Arial" pitchFamily="34" charset="0"/>
                      </a:rPr>
                      <m:t> </m:t>
                    </m:r>
                    <m:r>
                      <a:rPr lang="en-US" sz="2200" b="1" i="1" smtClean="0">
                        <a:solidFill>
                          <a:srgbClr val="0070C0"/>
                        </a:solidFill>
                        <a:latin typeface="Cambria Math"/>
                        <a:cs typeface="Arial" pitchFamily="34" charset="0"/>
                      </a:rPr>
                      <m:t>𝒚</m:t>
                    </m:r>
                    <m:r>
                      <a:rPr lang="en-US" sz="2200" b="1" i="1" smtClean="0">
                        <a:solidFill>
                          <a:srgbClr val="0070C0"/>
                        </a:solidFill>
                        <a:latin typeface="Cambria Math"/>
                        <a:cs typeface="Arial" pitchFamily="34" charset="0"/>
                      </a:rPr>
                      <m:t>=</m:t>
                    </m:r>
                    <m:sSup>
                      <m:sSupPr>
                        <m:ctrlPr>
                          <a:rPr lang="en-US" sz="22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en-US" sz="2200" b="1" i="1" smtClean="0">
                            <a:solidFill>
                              <a:srgbClr val="0070C0"/>
                            </a:solidFill>
                            <a:latin typeface="Cambria Math"/>
                            <a:cs typeface="Arial" pitchFamily="34" charset="0"/>
                          </a:rPr>
                          <m:t>𝒙</m:t>
                        </m:r>
                      </m:e>
                      <m:sup>
                        <m:r>
                          <a:rPr lang="en-US" sz="2200" b="1" i="1" smtClean="0">
                            <a:solidFill>
                              <a:srgbClr val="0070C0"/>
                            </a:solidFill>
                            <a:latin typeface="Cambria Math"/>
                            <a:cs typeface="Arial" pitchFamily="34" charset="0"/>
                          </a:rPr>
                          <m:t>𝟐</m:t>
                        </m:r>
                      </m:sup>
                    </m:sSup>
                    <m:r>
                      <a:rPr lang="en-US" sz="2200" b="1" i="1" smtClean="0">
                        <a:solidFill>
                          <a:srgbClr val="0070C0"/>
                        </a:solidFill>
                        <a:latin typeface="Cambria Math"/>
                        <a:cs typeface="Arial" pitchFamily="34" charset="0"/>
                      </a:rPr>
                      <m:t>−</m:t>
                    </m:r>
                    <m:r>
                      <a:rPr lang="en-US" sz="2200" b="1" i="1" smtClean="0">
                        <a:solidFill>
                          <a:srgbClr val="0070C0"/>
                        </a:solidFill>
                        <a:latin typeface="Cambria Math"/>
                        <a:cs typeface="Arial" pitchFamily="34" charset="0"/>
                      </a:rPr>
                      <m:t>𝟐</m:t>
                    </m:r>
                    <m:r>
                      <a:rPr lang="en-US" sz="2200" b="1" i="1" smtClean="0">
                        <a:solidFill>
                          <a:srgbClr val="0070C0"/>
                        </a:solidFill>
                        <a:latin typeface="Cambria Math"/>
                        <a:cs typeface="Arial" pitchFamily="34" charset="0"/>
                      </a:rPr>
                      <m:t>𝒙</m:t>
                    </m:r>
                    <m:r>
                      <a:rPr lang="en-US" sz="2200" b="1" i="1" smtClean="0">
                        <a:solidFill>
                          <a:srgbClr val="0070C0"/>
                        </a:solidFill>
                        <a:latin typeface="Cambria Math"/>
                        <a:cs typeface="Arial" pitchFamily="34" charset="0"/>
                      </a:rPr>
                      <m:t>−</m:t>
                    </m:r>
                    <m:r>
                      <a:rPr lang="en-US" sz="2200" b="1" i="1" smtClean="0">
                        <a:solidFill>
                          <a:srgbClr val="0070C0"/>
                        </a:solidFill>
                        <a:latin typeface="Cambria Math"/>
                        <a:cs typeface="Arial" pitchFamily="34" charset="0"/>
                      </a:rPr>
                      <m:t>𝟓</m:t>
                    </m:r>
                    <m:r>
                      <a:rPr lang="en-US" sz="2200" b="1" i="1" smtClean="0">
                        <a:solidFill>
                          <a:srgbClr val="0070C0"/>
                        </a:solidFill>
                        <a:latin typeface="Cambria Math"/>
                        <a:cs typeface="Arial" pitchFamily="34" charset="0"/>
                      </a:rPr>
                      <m:t> </m:t>
                    </m:r>
                  </m:oMath>
                </a14:m>
                <a:r>
                  <a:rPr lang="id-ID" sz="2400" dirty="0" smtClean="0">
                    <a:latin typeface="Arial" pitchFamily="34" charset="0"/>
                    <a:cs typeface="Arial" pitchFamily="34" charset="0"/>
                  </a:rPr>
                  <a:t>kvadrat </a:t>
                </a:r>
                <a:r>
                  <a:rPr lang="id-ID" sz="2400" dirty="0">
                    <a:latin typeface="Arial" pitchFamily="34" charset="0"/>
                    <a:cs typeface="Arial" pitchFamily="34" charset="0"/>
                  </a:rPr>
                  <a:t>funksiya </a:t>
                </a:r>
                <a:r>
                  <a:rPr lang="id-ID" sz="2400" dirty="0" smtClean="0">
                    <a:latin typeface="Arial" pitchFamily="34" charset="0"/>
                    <a:cs typeface="Arial" pitchFamily="34" charset="0"/>
                  </a:rPr>
                  <a:t>grafigini</a:t>
                </a:r>
                <a:r>
                  <a:rPr lang="en-US" sz="24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id-ID" sz="2400" dirty="0" smtClean="0">
                    <a:latin typeface="Arial" pitchFamily="34" charset="0"/>
                    <a:cs typeface="Arial" pitchFamily="34" charset="0"/>
                  </a:rPr>
                  <a:t>yasang</a:t>
                </a:r>
                <a:r>
                  <a:rPr lang="id-ID" sz="2400" dirty="0">
                    <a:latin typeface="Arial" pitchFamily="34" charset="0"/>
                    <a:cs typeface="Arial" pitchFamily="34" charset="0"/>
                  </a:rPr>
                  <a:t>.</a:t>
                </a:r>
                <a:endParaRPr lang="ru-RU" sz="24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7" name="Прямоугольник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748" y="813940"/>
                <a:ext cx="9072498" cy="470000"/>
              </a:xfrm>
              <a:prstGeom prst="rect">
                <a:avLst/>
              </a:prstGeom>
              <a:blipFill rotWithShape="1">
                <a:blip r:embed="rId2"/>
                <a:stretch>
                  <a:fillRect t="-9091" b="-2857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Прямоугольник 7"/>
              <p:cNvSpPr/>
              <p:nvPr/>
            </p:nvSpPr>
            <p:spPr>
              <a:xfrm>
                <a:off x="35750" y="1635646"/>
                <a:ext cx="8922117" cy="76944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id-ID" sz="2200" dirty="0" smtClean="0">
                    <a:latin typeface="Arial" pitchFamily="34" charset="0"/>
                    <a:cs typeface="Arial" pitchFamily="34" charset="0"/>
                  </a:rPr>
                  <a:t>Funksiyaning bitta nuqtadagi, masalan </a:t>
                </a:r>
                <a14:m>
                  <m:oMath xmlns:m="http://schemas.openxmlformats.org/officeDocument/2006/math">
                    <m:r>
                      <a:rPr lang="en-US" sz="2200" b="1" i="1" smtClean="0">
                        <a:solidFill>
                          <a:schemeClr val="accent5">
                            <a:lumMod val="75000"/>
                          </a:schemeClr>
                        </a:solidFill>
                        <a:latin typeface="Cambria Math"/>
                        <a:cs typeface="Arial" pitchFamily="34" charset="0"/>
                      </a:rPr>
                      <m:t>𝒙</m:t>
                    </m:r>
                    <m:r>
                      <a:rPr lang="en-US" sz="2200" b="1" i="1" smtClean="0">
                        <a:solidFill>
                          <a:schemeClr val="accent5">
                            <a:lumMod val="75000"/>
                          </a:schemeClr>
                        </a:solidFill>
                        <a:latin typeface="Cambria Math"/>
                        <a:cs typeface="Arial" pitchFamily="34" charset="0"/>
                      </a:rPr>
                      <m:t>=−</m:t>
                    </m:r>
                    <m:r>
                      <a:rPr lang="en-US" sz="2200" b="1" i="1" smtClean="0">
                        <a:solidFill>
                          <a:schemeClr val="accent5">
                            <a:lumMod val="75000"/>
                          </a:schemeClr>
                        </a:solidFill>
                        <a:latin typeface="Cambria Math"/>
                        <a:cs typeface="Arial" pitchFamily="34" charset="0"/>
                      </a:rPr>
                      <m:t>𝟑</m:t>
                    </m:r>
                  </m:oMath>
                </a14:m>
                <a:r>
                  <a:rPr lang="en-US" sz="22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id-ID" sz="2200" dirty="0">
                    <a:latin typeface="Arial" pitchFamily="34" charset="0"/>
                    <a:cs typeface="Arial" pitchFamily="34" charset="0"/>
                  </a:rPr>
                  <a:t>nuqtasidagi qiymatini topaylik</a:t>
                </a:r>
                <a:r>
                  <a:rPr lang="id-ID" sz="2200" dirty="0" smtClean="0">
                    <a:latin typeface="Arial" pitchFamily="34" charset="0"/>
                    <a:cs typeface="Arial" pitchFamily="34" charset="0"/>
                  </a:rPr>
                  <a:t>:</a:t>
                </a:r>
                <a:endParaRPr lang="ru-RU" sz="22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8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750" y="1635646"/>
                <a:ext cx="8922117" cy="769441"/>
              </a:xfrm>
              <a:prstGeom prst="rect">
                <a:avLst/>
              </a:prstGeom>
              <a:blipFill rotWithShape="1">
                <a:blip r:embed="rId3"/>
                <a:stretch>
                  <a:fillRect t="-3937" r="-68" b="-1496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Прямоугольник 8"/>
          <p:cNvSpPr/>
          <p:nvPr/>
        </p:nvSpPr>
        <p:spPr>
          <a:xfrm>
            <a:off x="3635896" y="1251723"/>
            <a:ext cx="174282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i="1" dirty="0" err="1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Yechish</a:t>
            </a:r>
            <a:endParaRPr lang="en-US" sz="2400" b="1" i="1" dirty="0">
              <a:solidFill>
                <a:srgbClr val="00B05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52565" y="2733810"/>
            <a:ext cx="602885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d-ID" sz="2200" dirty="0">
                <a:latin typeface="Arial" pitchFamily="34" charset="0"/>
                <a:cs typeface="Arial" pitchFamily="34" charset="0"/>
              </a:rPr>
              <a:t>Funksiyaning bir nechta nuqtadagi qiymatini topib, jadvalni tuzamiz:</a:t>
            </a:r>
            <a:endParaRPr lang="ru-RU" sz="2200" dirty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11" name="Таблица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41602091"/>
              </p:ext>
            </p:extLst>
          </p:nvPr>
        </p:nvGraphicFramePr>
        <p:xfrm>
          <a:off x="116408" y="3545161"/>
          <a:ext cx="6039767" cy="1114821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960938"/>
                <a:gridCol w="725547"/>
                <a:gridCol w="725547"/>
                <a:gridCol w="725547"/>
                <a:gridCol w="725547"/>
                <a:gridCol w="725547"/>
                <a:gridCol w="725547"/>
                <a:gridCol w="725547"/>
              </a:tblGrid>
              <a:tr h="629076">
                <a:tc>
                  <a:txBody>
                    <a:bodyPr/>
                    <a:lstStyle/>
                    <a:p>
                      <a:pPr marL="17780" algn="ctr">
                        <a:lnSpc>
                          <a:spcPts val="1390"/>
                        </a:lnSpc>
                        <a:spcBef>
                          <a:spcPts val="25"/>
                        </a:spcBef>
                        <a:spcAft>
                          <a:spcPts val="0"/>
                        </a:spcAft>
                      </a:pPr>
                      <a:r>
                        <a:rPr lang="id-ID" sz="1600" dirty="0"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x</a:t>
                      </a:r>
                      <a:endParaRPr lang="ru-RU" sz="1200" dirty="0">
                        <a:solidFill>
                          <a:srgbClr val="FF0000"/>
                        </a:solidFill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0" marR="0" marT="0" marB="0" anchor="ctr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138430" marR="120015" algn="ctr">
                        <a:lnSpc>
                          <a:spcPts val="1395"/>
                        </a:lnSpc>
                        <a:spcBef>
                          <a:spcPts val="25"/>
                        </a:spcBef>
                        <a:spcAft>
                          <a:spcPts val="0"/>
                        </a:spcAft>
                      </a:pPr>
                      <a:r>
                        <a:rPr lang="id-ID" sz="1600" dirty="0"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−3</a:t>
                      </a:r>
                      <a:endParaRPr lang="ru-RU" sz="1200" dirty="0">
                        <a:solidFill>
                          <a:srgbClr val="FF0000"/>
                        </a:solidFill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0" marR="0" marT="0" marB="0" anchor="ctr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139065" marR="120015" algn="ctr">
                        <a:lnSpc>
                          <a:spcPts val="1395"/>
                        </a:lnSpc>
                        <a:spcBef>
                          <a:spcPts val="25"/>
                        </a:spcBef>
                        <a:spcAft>
                          <a:spcPts val="0"/>
                        </a:spcAft>
                      </a:pPr>
                      <a:r>
                        <a:rPr lang="id-ID" sz="1600" dirty="0"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−2</a:t>
                      </a:r>
                      <a:endParaRPr lang="ru-RU" sz="1200" dirty="0">
                        <a:solidFill>
                          <a:srgbClr val="FF0000"/>
                        </a:solidFill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0" marR="0" marT="0" marB="0" anchor="ctr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139700" marR="120015" algn="ctr">
                        <a:lnSpc>
                          <a:spcPts val="1395"/>
                        </a:lnSpc>
                        <a:spcBef>
                          <a:spcPts val="25"/>
                        </a:spcBef>
                        <a:spcAft>
                          <a:spcPts val="0"/>
                        </a:spcAft>
                      </a:pPr>
                      <a:r>
                        <a:rPr lang="id-ID" sz="1600" dirty="0"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−1</a:t>
                      </a:r>
                      <a:endParaRPr lang="ru-RU" sz="1200" dirty="0">
                        <a:solidFill>
                          <a:srgbClr val="FF0000"/>
                        </a:solidFill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0" marR="0" marT="0" marB="0" anchor="ctr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20320" algn="ctr">
                        <a:lnSpc>
                          <a:spcPts val="1395"/>
                        </a:lnSpc>
                        <a:spcBef>
                          <a:spcPts val="25"/>
                        </a:spcBef>
                        <a:spcAft>
                          <a:spcPts val="0"/>
                        </a:spcAft>
                      </a:pPr>
                      <a:r>
                        <a:rPr lang="id-ID" sz="1600"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ru-RU" sz="1200">
                        <a:solidFill>
                          <a:srgbClr val="FF0000"/>
                        </a:solidFill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0" marR="0" marT="0" marB="0" anchor="ctr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20955" algn="ctr">
                        <a:lnSpc>
                          <a:spcPts val="1395"/>
                        </a:lnSpc>
                        <a:spcBef>
                          <a:spcPts val="25"/>
                        </a:spcBef>
                        <a:spcAft>
                          <a:spcPts val="0"/>
                        </a:spcAft>
                      </a:pPr>
                      <a:r>
                        <a:rPr lang="id-ID" sz="1600"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ru-RU" sz="1200">
                        <a:solidFill>
                          <a:srgbClr val="FF0000"/>
                        </a:solidFill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0" marR="0" marT="0" marB="0" anchor="ctr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21590" algn="ctr">
                        <a:lnSpc>
                          <a:spcPts val="1395"/>
                        </a:lnSpc>
                        <a:spcBef>
                          <a:spcPts val="25"/>
                        </a:spcBef>
                        <a:spcAft>
                          <a:spcPts val="0"/>
                        </a:spcAft>
                      </a:pPr>
                      <a:r>
                        <a:rPr lang="id-ID" sz="1600" dirty="0"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ru-RU" sz="1200" dirty="0">
                        <a:solidFill>
                          <a:srgbClr val="FF0000"/>
                        </a:solidFill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0" marR="0" marT="0" marB="0" anchor="ctr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22225" algn="ctr">
                        <a:lnSpc>
                          <a:spcPts val="1395"/>
                        </a:lnSpc>
                        <a:spcBef>
                          <a:spcPts val="25"/>
                        </a:spcBef>
                        <a:spcAft>
                          <a:spcPts val="0"/>
                        </a:spcAft>
                      </a:pPr>
                      <a:r>
                        <a:rPr lang="id-ID" sz="1600" dirty="0"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3</a:t>
                      </a:r>
                      <a:endParaRPr lang="ru-RU" sz="1200" dirty="0">
                        <a:solidFill>
                          <a:srgbClr val="FF0000"/>
                        </a:solidFill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0" marR="0" marT="0" marB="0" anchor="ctr">
                    <a:solidFill>
                      <a:srgbClr val="00B050"/>
                    </a:solidFill>
                  </a:tcPr>
                </a:tc>
              </a:tr>
              <a:tr h="485745">
                <a:tc>
                  <a:txBody>
                    <a:bodyPr/>
                    <a:lstStyle/>
                    <a:p>
                      <a:pPr marL="17780" algn="ctr">
                        <a:lnSpc>
                          <a:spcPts val="1390"/>
                        </a:lnSpc>
                        <a:spcBef>
                          <a:spcPts val="25"/>
                        </a:spcBef>
                        <a:spcAft>
                          <a:spcPts val="0"/>
                        </a:spcAft>
                      </a:pPr>
                      <a:r>
                        <a:rPr lang="id-ID" sz="1600"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y</a:t>
                      </a:r>
                      <a:endParaRPr lang="ru-RU" sz="1200">
                        <a:solidFill>
                          <a:srgbClr val="FF0000"/>
                        </a:solidFill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0" marR="0" marT="0" marB="0" anchor="ctr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138430" marR="120015" algn="ctr">
                        <a:lnSpc>
                          <a:spcPts val="1395"/>
                        </a:lnSpc>
                        <a:spcBef>
                          <a:spcPts val="25"/>
                        </a:spcBef>
                        <a:spcAft>
                          <a:spcPts val="0"/>
                        </a:spcAft>
                      </a:pPr>
                      <a:r>
                        <a:rPr lang="id-ID" sz="1600"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10</a:t>
                      </a:r>
                      <a:endParaRPr lang="ru-RU" sz="1200">
                        <a:solidFill>
                          <a:srgbClr val="FF0000"/>
                        </a:solidFill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0" marR="0" marT="0" marB="0" anchor="ctr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19050" algn="ctr">
                        <a:lnSpc>
                          <a:spcPts val="1395"/>
                        </a:lnSpc>
                        <a:spcBef>
                          <a:spcPts val="25"/>
                        </a:spcBef>
                        <a:spcAft>
                          <a:spcPts val="0"/>
                        </a:spcAft>
                      </a:pPr>
                      <a:r>
                        <a:rPr lang="id-ID" sz="1600"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3</a:t>
                      </a:r>
                      <a:endParaRPr lang="ru-RU" sz="1200">
                        <a:solidFill>
                          <a:srgbClr val="FF0000"/>
                        </a:solidFill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0" marR="0" marT="0" marB="0" anchor="ctr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139700" marR="120015" algn="ctr">
                        <a:lnSpc>
                          <a:spcPts val="1395"/>
                        </a:lnSpc>
                        <a:spcBef>
                          <a:spcPts val="25"/>
                        </a:spcBef>
                        <a:spcAft>
                          <a:spcPts val="0"/>
                        </a:spcAft>
                      </a:pPr>
                      <a:r>
                        <a:rPr lang="id-ID" sz="1600" dirty="0" smtClean="0"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−</a:t>
                      </a:r>
                      <a:r>
                        <a:rPr lang="en-US" sz="1600" dirty="0" smtClean="0"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ru-RU" sz="1200" dirty="0">
                        <a:solidFill>
                          <a:srgbClr val="FF0000"/>
                        </a:solidFill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0" marR="0" marT="0" marB="0" anchor="ctr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140335" marR="120015" algn="ctr">
                        <a:lnSpc>
                          <a:spcPts val="1395"/>
                        </a:lnSpc>
                        <a:spcBef>
                          <a:spcPts val="25"/>
                        </a:spcBef>
                        <a:spcAft>
                          <a:spcPts val="0"/>
                        </a:spcAft>
                      </a:pPr>
                      <a:r>
                        <a:rPr lang="id-ID" sz="1600"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−5</a:t>
                      </a:r>
                      <a:endParaRPr lang="ru-RU" sz="1200">
                        <a:solidFill>
                          <a:srgbClr val="FF0000"/>
                        </a:solidFill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0" marR="0" marT="0" marB="0" anchor="ctr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140335" marR="119380" algn="ctr">
                        <a:lnSpc>
                          <a:spcPts val="1395"/>
                        </a:lnSpc>
                        <a:spcBef>
                          <a:spcPts val="25"/>
                        </a:spcBef>
                        <a:spcAft>
                          <a:spcPts val="0"/>
                        </a:spcAft>
                      </a:pPr>
                      <a:r>
                        <a:rPr lang="id-ID" sz="1600" dirty="0"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−6</a:t>
                      </a:r>
                      <a:endParaRPr lang="ru-RU" sz="1200" dirty="0">
                        <a:solidFill>
                          <a:srgbClr val="FF0000"/>
                        </a:solidFill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0" marR="0" marT="0" marB="0" anchor="ctr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140335" marR="118745" algn="ctr">
                        <a:lnSpc>
                          <a:spcPts val="1395"/>
                        </a:lnSpc>
                        <a:spcBef>
                          <a:spcPts val="25"/>
                        </a:spcBef>
                        <a:spcAft>
                          <a:spcPts val="0"/>
                        </a:spcAft>
                      </a:pPr>
                      <a:r>
                        <a:rPr lang="id-ID" sz="1600" dirty="0"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−5</a:t>
                      </a:r>
                      <a:endParaRPr lang="ru-RU" sz="1200" dirty="0">
                        <a:solidFill>
                          <a:srgbClr val="FF0000"/>
                        </a:solidFill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0" marR="0" marT="0" marB="0" anchor="ctr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140335" marR="118110" algn="ctr">
                        <a:lnSpc>
                          <a:spcPts val="1395"/>
                        </a:lnSpc>
                        <a:spcBef>
                          <a:spcPts val="25"/>
                        </a:spcBef>
                        <a:spcAft>
                          <a:spcPts val="0"/>
                        </a:spcAft>
                      </a:pPr>
                      <a:r>
                        <a:rPr lang="id-ID" sz="1600" dirty="0"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−2</a:t>
                      </a:r>
                      <a:endParaRPr lang="ru-RU" sz="1200" dirty="0">
                        <a:solidFill>
                          <a:srgbClr val="FF0000"/>
                        </a:solidFill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0" marR="0" marT="0" marB="0" anchor="ctr">
                    <a:solidFill>
                      <a:srgbClr val="00B050"/>
                    </a:solidFill>
                  </a:tcPr>
                </a:tc>
              </a:tr>
            </a:tbl>
          </a:graphicData>
        </a:graphic>
      </p:graphicFrame>
      <p:pic>
        <p:nvPicPr>
          <p:cNvPr id="12" name="image49.jpeg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6372200" y="2418304"/>
            <a:ext cx="2585667" cy="2636634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5" name="Прямоугольник 14"/>
              <p:cNvSpPr/>
              <p:nvPr/>
            </p:nvSpPr>
            <p:spPr>
              <a:xfrm>
                <a:off x="107504" y="2302923"/>
                <a:ext cx="4572000" cy="438582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200" b="1" i="1" smtClean="0">
                        <a:solidFill>
                          <a:schemeClr val="accent5">
                            <a:lumMod val="75000"/>
                          </a:schemeClr>
                        </a:solidFill>
                        <a:latin typeface="Cambria Math"/>
                        <a:cs typeface="Arial" pitchFamily="34" charset="0"/>
                      </a:rPr>
                      <m:t>𝒇</m:t>
                    </m:r>
                    <m:r>
                      <a:rPr lang="en-US" sz="2200" b="1" i="1" smtClean="0">
                        <a:solidFill>
                          <a:schemeClr val="accent5">
                            <a:lumMod val="75000"/>
                          </a:schemeClr>
                        </a:solidFill>
                        <a:latin typeface="Cambria Math"/>
                        <a:cs typeface="Arial" pitchFamily="34" charset="0"/>
                      </a:rPr>
                      <m:t>=</m:t>
                    </m:r>
                    <m:sSup>
                      <m:sSupPr>
                        <m:ctrlPr>
                          <a:rPr lang="en-US" sz="2200" b="1" i="1">
                            <a:solidFill>
                              <a:schemeClr val="accent5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en-US" sz="2200" b="1" i="1">
                            <a:solidFill>
                              <a:schemeClr val="accent5">
                                <a:lumMod val="75000"/>
                              </a:schemeClr>
                            </a:solidFill>
                            <a:latin typeface="Cambria Math"/>
                            <a:cs typeface="Arial" pitchFamily="34" charset="0"/>
                          </a:rPr>
                          <m:t>(−</m:t>
                        </m:r>
                        <m:r>
                          <a:rPr lang="en-US" sz="2200" b="1" i="1">
                            <a:solidFill>
                              <a:schemeClr val="accent5">
                                <a:lumMod val="75000"/>
                              </a:schemeClr>
                            </a:solidFill>
                            <a:latin typeface="Cambria Math"/>
                            <a:cs typeface="Arial" pitchFamily="34" charset="0"/>
                          </a:rPr>
                          <m:t>𝟑</m:t>
                        </m:r>
                        <m:r>
                          <a:rPr lang="en-US" sz="2200" b="1" i="1">
                            <a:solidFill>
                              <a:schemeClr val="accent5">
                                <a:lumMod val="75000"/>
                              </a:schemeClr>
                            </a:solidFill>
                            <a:latin typeface="Cambria Math"/>
                            <a:cs typeface="Arial" pitchFamily="34" charset="0"/>
                          </a:rPr>
                          <m:t>)</m:t>
                        </m:r>
                      </m:e>
                      <m:sup>
                        <m:r>
                          <a:rPr lang="en-US" sz="2200" b="1" i="1">
                            <a:solidFill>
                              <a:schemeClr val="accent5">
                                <a:lumMod val="75000"/>
                              </a:schemeClr>
                            </a:solidFill>
                            <a:latin typeface="Cambria Math"/>
                            <a:cs typeface="Arial" pitchFamily="34" charset="0"/>
                          </a:rPr>
                          <m:t>𝟐</m:t>
                        </m:r>
                      </m:sup>
                    </m:sSup>
                    <m:r>
                      <a:rPr lang="en-US" sz="2200" b="1" i="1">
                        <a:solidFill>
                          <a:schemeClr val="accent5">
                            <a:lumMod val="75000"/>
                          </a:schemeClr>
                        </a:solidFill>
                        <a:latin typeface="Cambria Math"/>
                        <a:cs typeface="Arial" pitchFamily="34" charset="0"/>
                      </a:rPr>
                      <m:t>−</m:t>
                    </m:r>
                    <m:r>
                      <a:rPr lang="en-US" sz="2200" b="1" i="1">
                        <a:solidFill>
                          <a:schemeClr val="accent5">
                            <a:lumMod val="75000"/>
                          </a:schemeClr>
                        </a:solidFill>
                        <a:latin typeface="Cambria Math"/>
                        <a:cs typeface="Arial" pitchFamily="34" charset="0"/>
                      </a:rPr>
                      <m:t>𝟐</m:t>
                    </m:r>
                    <m:r>
                      <a:rPr lang="en-US" sz="2200" b="1" i="1">
                        <a:solidFill>
                          <a:schemeClr val="accent5">
                            <a:lumMod val="75000"/>
                          </a:schemeClr>
                        </a:solidFill>
                        <a:latin typeface="Cambria Math"/>
                        <a:ea typeface="Cambria Math"/>
                        <a:cs typeface="Arial" pitchFamily="34" charset="0"/>
                      </a:rPr>
                      <m:t>∙</m:t>
                    </m:r>
                    <m:d>
                      <m:dPr>
                        <m:ctrlPr>
                          <a:rPr lang="en-US" sz="2200" b="1" i="1">
                            <a:solidFill>
                              <a:schemeClr val="accent5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ea typeface="Cambria Math"/>
                            <a:cs typeface="Arial" pitchFamily="34" charset="0"/>
                          </a:rPr>
                        </m:ctrlPr>
                      </m:dPr>
                      <m:e>
                        <m:r>
                          <a:rPr lang="en-US" sz="2200" b="1" i="1">
                            <a:solidFill>
                              <a:schemeClr val="accent5">
                                <a:lumMod val="75000"/>
                              </a:schemeClr>
                            </a:solidFill>
                            <a:latin typeface="Cambria Math"/>
                            <a:ea typeface="Cambria Math"/>
                            <a:cs typeface="Arial" pitchFamily="34" charset="0"/>
                          </a:rPr>
                          <m:t>−</m:t>
                        </m:r>
                        <m:r>
                          <a:rPr lang="en-US" sz="2200" b="1" i="1">
                            <a:solidFill>
                              <a:schemeClr val="accent5">
                                <a:lumMod val="75000"/>
                              </a:schemeClr>
                            </a:solidFill>
                            <a:latin typeface="Cambria Math"/>
                            <a:ea typeface="Cambria Math"/>
                            <a:cs typeface="Arial" pitchFamily="34" charset="0"/>
                          </a:rPr>
                          <m:t>𝟑</m:t>
                        </m:r>
                      </m:e>
                    </m:d>
                    <m:r>
                      <a:rPr lang="en-US" sz="2200" b="1" i="1">
                        <a:solidFill>
                          <a:schemeClr val="accent5">
                            <a:lumMod val="75000"/>
                          </a:schemeClr>
                        </a:solidFill>
                        <a:latin typeface="Cambria Math"/>
                        <a:ea typeface="Cambria Math"/>
                        <a:cs typeface="Arial" pitchFamily="34" charset="0"/>
                      </a:rPr>
                      <m:t>−</m:t>
                    </m:r>
                    <m:r>
                      <a:rPr lang="en-US" sz="2200" b="1" i="1">
                        <a:solidFill>
                          <a:schemeClr val="accent5">
                            <a:lumMod val="75000"/>
                          </a:schemeClr>
                        </a:solidFill>
                        <a:latin typeface="Cambria Math"/>
                        <a:ea typeface="Cambria Math"/>
                        <a:cs typeface="Arial" pitchFamily="34" charset="0"/>
                      </a:rPr>
                      <m:t>𝟓</m:t>
                    </m:r>
                    <m:r>
                      <a:rPr lang="en-US" sz="2200" b="1" i="1">
                        <a:solidFill>
                          <a:schemeClr val="accent5">
                            <a:lumMod val="75000"/>
                          </a:schemeClr>
                        </a:solidFill>
                        <a:latin typeface="Cambria Math"/>
                        <a:ea typeface="Cambria Math"/>
                        <a:cs typeface="Arial" pitchFamily="34" charset="0"/>
                      </a:rPr>
                      <m:t>=</m:t>
                    </m:r>
                    <m:r>
                      <a:rPr lang="en-US" sz="2200" b="1" i="1">
                        <a:solidFill>
                          <a:schemeClr val="accent5">
                            <a:lumMod val="75000"/>
                          </a:schemeClr>
                        </a:solidFill>
                        <a:latin typeface="Cambria Math"/>
                        <a:ea typeface="Cambria Math"/>
                        <a:cs typeface="Arial" pitchFamily="34" charset="0"/>
                      </a:rPr>
                      <m:t>𝟏𝟎</m:t>
                    </m:r>
                  </m:oMath>
                </a14:m>
                <a:r>
                  <a:rPr lang="id-ID" sz="2200" b="1" dirty="0">
                    <a:solidFill>
                      <a:schemeClr val="accent5">
                        <a:lumMod val="7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.</a:t>
                </a:r>
                <a:endParaRPr lang="ru-RU" sz="2200" b="1" dirty="0">
                  <a:solidFill>
                    <a:schemeClr val="accent5">
                      <a:lumMod val="7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5" name="Прямоугольник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504" y="2302923"/>
                <a:ext cx="4572000" cy="438582"/>
              </a:xfrm>
              <a:prstGeom prst="rect">
                <a:avLst/>
              </a:prstGeom>
              <a:blipFill rotWithShape="1">
                <a:blip r:embed="rId5"/>
                <a:stretch>
                  <a:fillRect l="-933" t="-5556" b="-2777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0863165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5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4"/>
          <p:cNvSpPr txBox="1">
            <a:spLocks/>
          </p:cNvSpPr>
          <p:nvPr/>
        </p:nvSpPr>
        <p:spPr>
          <a:xfrm>
            <a:off x="35496" y="-20538"/>
            <a:ext cx="9108501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Bir</a:t>
            </a:r>
            <a:r>
              <a:rPr lang="en-US" sz="40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o‘zgaruvchili</a:t>
            </a:r>
            <a:r>
              <a:rPr lang="en-US" sz="40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irratsional</a:t>
            </a:r>
            <a:r>
              <a:rPr lang="en-US" sz="40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tengsizliklar</a:t>
            </a:r>
            <a:endParaRPr lang="en-US" sz="4000" b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7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marL="20131" algn="ctr"/>
            <a:r>
              <a:rPr lang="en-US" sz="4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Misollar</a:t>
            </a:r>
            <a:r>
              <a:rPr lang="en-US" sz="4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endParaRPr lang="en-US" sz="4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79512" y="740480"/>
            <a:ext cx="8964484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55600"/>
            <a:r>
              <a:rPr lang="en-US" sz="2200" b="1" i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6-misol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id-ID" sz="2200" dirty="0" smtClean="0">
                <a:latin typeface="Arial" pitchFamily="34" charset="0"/>
                <a:cs typeface="Arial" pitchFamily="34" charset="0"/>
              </a:rPr>
              <a:t>Moddiy </a:t>
            </a:r>
            <a:r>
              <a:rPr lang="id-ID" sz="2200" dirty="0">
                <a:latin typeface="Arial" pitchFamily="34" charset="0"/>
                <a:cs typeface="Arial" pitchFamily="34" charset="0"/>
              </a:rPr>
              <a:t>nuqtaning koordinatalari parametrik ko‘rinishda berilgan. </a:t>
            </a:r>
            <a:r>
              <a:rPr lang="id-ID" sz="2200" dirty="0" smtClean="0">
                <a:latin typeface="Arial" pitchFamily="34" charset="0"/>
                <a:cs typeface="Arial" pitchFamily="34" charset="0"/>
              </a:rPr>
              <a:t>Bu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id-ID" sz="2200" dirty="0" smtClean="0">
                <a:latin typeface="Arial" pitchFamily="34" charset="0"/>
                <a:cs typeface="Arial" pitchFamily="34" charset="0"/>
              </a:rPr>
              <a:t>moddiy </a:t>
            </a:r>
            <a:r>
              <a:rPr lang="id-ID" sz="2200" dirty="0">
                <a:latin typeface="Arial" pitchFamily="34" charset="0"/>
                <a:cs typeface="Arial" pitchFamily="34" charset="0"/>
              </a:rPr>
              <a:t>nuqta harakati davomida chizgan chiziqning (moddiy nuqta </a:t>
            </a:r>
            <a:r>
              <a:rPr lang="id-ID" sz="2200" dirty="0" smtClean="0">
                <a:latin typeface="Arial" pitchFamily="34" charset="0"/>
                <a:cs typeface="Arial" pitchFamily="34" charset="0"/>
              </a:rPr>
              <a:t>trayektoriyasining</a:t>
            </a:r>
            <a:r>
              <a:rPr lang="id-ID" sz="2200" dirty="0">
                <a:latin typeface="Arial" pitchFamily="34" charset="0"/>
                <a:cs typeface="Arial" pitchFamily="34" charset="0"/>
              </a:rPr>
              <a:t>) formulasini toping. </a:t>
            </a:r>
            <a:endParaRPr lang="ru-RU" sz="2200" dirty="0"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/>
              <p:cNvSpPr/>
              <p:nvPr/>
            </p:nvSpPr>
            <p:spPr>
              <a:xfrm>
                <a:off x="3726015" y="1910475"/>
                <a:ext cx="1727461" cy="71474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200" b="0" i="1" dirty="0" smtClean="0">
                          <a:latin typeface="Cambria Math"/>
                          <a:cs typeface="Arial" panose="020B0604020202020204" pitchFamily="34" charset="0"/>
                        </a:rPr>
                        <m:t> </m:t>
                      </m:r>
                      <m:d>
                        <m:dPr>
                          <m:begChr m:val="{"/>
                          <m:endChr m:val=""/>
                          <m:ctrlPr>
                            <a:rPr lang="en-US" sz="2200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US" sz="2200" i="1" dirty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eqArrPr>
                            <m:e>
                              <m:r>
                                <a:rPr lang="en-US" sz="2200" b="0" i="1" dirty="0">
                                  <a:latin typeface="Cambria Math"/>
                                </a:rPr>
                                <m:t>𝑥</m:t>
                              </m:r>
                              <m:r>
                                <a:rPr lang="en-US" sz="2200" b="0" i="1" dirty="0">
                                  <a:latin typeface="Cambria Math"/>
                                </a:rPr>
                                <m:t>=3</m:t>
                              </m:r>
                              <m:r>
                                <a:rPr lang="en-US" sz="2200" b="0" i="1" dirty="0" smtClean="0">
                                  <a:latin typeface="Cambria Math"/>
                                </a:rPr>
                                <m:t>𝑡</m:t>
                              </m:r>
                              <m:r>
                                <a:rPr lang="en-US" sz="2200" b="0" i="1" dirty="0" smtClean="0">
                                  <a:latin typeface="Cambria Math"/>
                                </a:rPr>
                                <m:t>+1</m:t>
                              </m:r>
                            </m:e>
                            <m:e>
                              <m:r>
                                <a:rPr lang="en-US" sz="2200" b="0" i="1" dirty="0">
                                  <a:latin typeface="Cambria Math"/>
                                </a:rPr>
                                <m:t>𝑦</m:t>
                              </m:r>
                              <m:r>
                                <a:rPr lang="en-US" sz="2200" b="0" i="1" dirty="0">
                                  <a:latin typeface="Cambria Math"/>
                                </a:rPr>
                                <m:t>=4</m:t>
                              </m:r>
                              <m:r>
                                <a:rPr lang="en-US" sz="2200" b="0" i="1" dirty="0" smtClean="0">
                                  <a:latin typeface="Cambria Math"/>
                                </a:rPr>
                                <m:t>𝑡</m:t>
                              </m:r>
                              <m:r>
                                <a:rPr lang="en-US" sz="2200" b="0" i="1" dirty="0" smtClean="0">
                                  <a:latin typeface="Cambria Math"/>
                                </a:rPr>
                                <m:t>+8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ru-RU" sz="2200" i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26015" y="1910475"/>
                <a:ext cx="1727461" cy="714747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 6"/>
              <p:cNvSpPr/>
              <p:nvPr/>
            </p:nvSpPr>
            <p:spPr>
              <a:xfrm>
                <a:off x="35496" y="2625222"/>
                <a:ext cx="8775289" cy="58137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uz-Latn-UZ" sz="2200" dirty="0" smtClean="0">
                    <a:latin typeface="Arial" pitchFamily="34" charset="0"/>
                    <a:cs typeface="Arial" pitchFamily="34" charset="0"/>
                  </a:rPr>
                  <a:t>Tenglamalardan </a:t>
                </a:r>
                <a14:m>
                  <m:oMath xmlns:m="http://schemas.openxmlformats.org/officeDocument/2006/math">
                    <m:r>
                      <a:rPr lang="uz-Latn-UZ" sz="2200" i="1" dirty="0" smtClean="0">
                        <a:latin typeface="Cambria Math"/>
                        <a:cs typeface="Arial" pitchFamily="34" charset="0"/>
                      </a:rPr>
                      <m:t>𝑡</m:t>
                    </m:r>
                  </m:oMath>
                </a14:m>
                <a:r>
                  <a:rPr lang="uz-Latn-UZ" sz="2200" dirty="0">
                    <a:latin typeface="Arial" pitchFamily="34" charset="0"/>
                    <a:cs typeface="Arial" pitchFamily="34" charset="0"/>
                  </a:rPr>
                  <a:t>  parametrni topamiz:</a:t>
                </a:r>
                <a14:m>
                  <m:oMath xmlns:m="http://schemas.openxmlformats.org/officeDocument/2006/math">
                    <m:r>
                      <a:rPr lang="uz-Latn-UZ" sz="2200" i="1">
                        <a:latin typeface="Cambria Math"/>
                      </a:rPr>
                      <m:t> </m:t>
                    </m:r>
                    <m:r>
                      <a:rPr lang="uz-Latn-UZ" sz="2200" b="1" i="1" smtClean="0">
                        <a:solidFill>
                          <a:srgbClr val="0070C0"/>
                        </a:solidFill>
                        <a:latin typeface="Cambria Math"/>
                      </a:rPr>
                      <m:t>𝒕</m:t>
                    </m:r>
                    <m:r>
                      <a:rPr lang="uz-Latn-UZ" sz="2200" b="1" i="1" smtClean="0">
                        <a:solidFill>
                          <a:srgbClr val="0070C0"/>
                        </a:solidFill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ru-RU" sz="22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uz-Latn-UZ" sz="22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𝒙</m:t>
                        </m:r>
                        <m:r>
                          <a:rPr lang="uz-Latn-UZ" sz="22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−</m:t>
                        </m:r>
                        <m:r>
                          <a:rPr lang="uz-Latn-UZ" sz="22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𝟏</m:t>
                        </m:r>
                      </m:num>
                      <m:den>
                        <m:r>
                          <a:rPr lang="en-US" sz="2200" b="1" i="1" smtClean="0">
                            <a:solidFill>
                              <a:srgbClr val="0070C0"/>
                            </a:solidFill>
                            <a:latin typeface="Cambria Math"/>
                          </a:rPr>
                          <m:t>𝟑</m:t>
                        </m:r>
                      </m:den>
                    </m:f>
                    <m:r>
                      <a:rPr lang="uz-Latn-UZ" sz="2200" i="1">
                        <a:latin typeface="Cambria Math"/>
                      </a:rPr>
                      <m:t> </m:t>
                    </m:r>
                    <m:r>
                      <a:rPr lang="uz-Latn-UZ" sz="2200" i="1">
                        <a:latin typeface="Cambria Math"/>
                      </a:rPr>
                      <m:t>𝑣𝑎</m:t>
                    </m:r>
                    <m:r>
                      <a:rPr lang="uz-Latn-UZ" sz="2200" i="1">
                        <a:latin typeface="Cambria Math"/>
                      </a:rPr>
                      <m:t> </m:t>
                    </m:r>
                    <m:r>
                      <a:rPr lang="uz-Latn-UZ" sz="2200" b="1" i="1" smtClean="0">
                        <a:solidFill>
                          <a:srgbClr val="002060"/>
                        </a:solidFill>
                        <a:latin typeface="Cambria Math"/>
                      </a:rPr>
                      <m:t>𝒕</m:t>
                    </m:r>
                    <m:r>
                      <a:rPr lang="uz-Latn-UZ" sz="2200" b="1" i="1" smtClean="0">
                        <a:solidFill>
                          <a:srgbClr val="002060"/>
                        </a:solidFill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ru-RU" sz="22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uz-Latn-UZ" sz="22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𝒚</m:t>
                        </m:r>
                        <m:r>
                          <a:rPr lang="uz-Latn-UZ" sz="22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−</m:t>
                        </m:r>
                        <m:r>
                          <a:rPr lang="uz-Latn-UZ" sz="22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𝟖</m:t>
                        </m:r>
                      </m:num>
                      <m:den>
                        <m:r>
                          <a:rPr lang="en-US" sz="2200" b="1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𝟒</m:t>
                        </m:r>
                      </m:den>
                    </m:f>
                    <m:r>
                      <a:rPr lang="uz-Latn-UZ" sz="2200" b="1" i="1">
                        <a:solidFill>
                          <a:srgbClr val="002060"/>
                        </a:solidFill>
                        <a:latin typeface="Cambria Math"/>
                      </a:rPr>
                      <m:t> </m:t>
                    </m:r>
                  </m:oMath>
                </a14:m>
                <a:r>
                  <a:rPr lang="uz-Latn-UZ" sz="2200" b="1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endParaRPr lang="ru-RU" sz="2200" b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7" name="Прямоугольник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496" y="2625222"/>
                <a:ext cx="8775289" cy="581378"/>
              </a:xfrm>
              <a:prstGeom prst="rect">
                <a:avLst/>
              </a:prstGeom>
              <a:blipFill rotWithShape="1">
                <a:blip r:embed="rId4"/>
                <a:stretch>
                  <a:fillRect b="-736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Прямоугольник 7"/>
              <p:cNvSpPr/>
              <p:nvPr/>
            </p:nvSpPr>
            <p:spPr>
              <a:xfrm>
                <a:off x="2015283" y="3203990"/>
                <a:ext cx="2655466" cy="78617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2400" b="1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uz-Latn-UZ" sz="2400" b="1" i="1">
                              <a:solidFill>
                                <a:srgbClr val="00B050"/>
                              </a:solidFill>
                              <a:latin typeface="Cambria Math"/>
                            </a:rPr>
                            <m:t>𝒙</m:t>
                          </m:r>
                          <m:r>
                            <a:rPr lang="uz-Latn-UZ" sz="2400" b="1" i="1">
                              <a:solidFill>
                                <a:srgbClr val="00B050"/>
                              </a:solidFill>
                              <a:latin typeface="Cambria Math"/>
                            </a:rPr>
                            <m:t>−</m:t>
                          </m:r>
                          <m:r>
                            <a:rPr lang="uz-Latn-UZ" sz="2400" b="1" i="1">
                              <a:solidFill>
                                <a:srgbClr val="00B050"/>
                              </a:solidFill>
                              <a:latin typeface="Cambria Math"/>
                            </a:rPr>
                            <m:t>𝟏</m:t>
                          </m:r>
                        </m:num>
                        <m:den>
                          <m:r>
                            <a:rPr lang="en-US" sz="2400" b="1" i="1" smtClean="0">
                              <a:solidFill>
                                <a:srgbClr val="00B050"/>
                              </a:solidFill>
                              <a:latin typeface="Cambria Math"/>
                            </a:rPr>
                            <m:t>𝟑</m:t>
                          </m:r>
                        </m:den>
                      </m:f>
                      <m:r>
                        <a:rPr lang="uz-Latn-UZ" sz="2400" b="1" i="1">
                          <a:solidFill>
                            <a:srgbClr val="00B050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ru-RU" sz="2400" b="1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uz-Latn-UZ" sz="2400" b="1" i="1">
                              <a:solidFill>
                                <a:srgbClr val="00B050"/>
                              </a:solidFill>
                              <a:latin typeface="Cambria Math"/>
                            </a:rPr>
                            <m:t>𝒚</m:t>
                          </m:r>
                          <m:r>
                            <a:rPr lang="uz-Latn-UZ" sz="2400" b="1" i="1">
                              <a:solidFill>
                                <a:srgbClr val="00B050"/>
                              </a:solidFill>
                              <a:latin typeface="Cambria Math"/>
                            </a:rPr>
                            <m:t>−</m:t>
                          </m:r>
                          <m:r>
                            <a:rPr lang="uz-Latn-UZ" sz="2400" b="1" i="1">
                              <a:solidFill>
                                <a:srgbClr val="00B050"/>
                              </a:solidFill>
                              <a:latin typeface="Cambria Math"/>
                            </a:rPr>
                            <m:t>𝟖</m:t>
                          </m:r>
                        </m:num>
                        <m:den>
                          <m:r>
                            <a:rPr lang="en-US" sz="2400" b="1" i="1" smtClean="0">
                              <a:solidFill>
                                <a:srgbClr val="00B050"/>
                              </a:solidFill>
                              <a:latin typeface="Cambria Math"/>
                            </a:rPr>
                            <m:t>𝟒</m:t>
                          </m:r>
                        </m:den>
                      </m:f>
                    </m:oMath>
                  </m:oMathPara>
                </a14:m>
                <a:endParaRPr lang="ru-RU" sz="2400" b="1" dirty="0">
                  <a:solidFill>
                    <a:srgbClr val="00B05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8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15283" y="3203990"/>
                <a:ext cx="2655466" cy="786177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 8"/>
              <p:cNvSpPr/>
              <p:nvPr/>
            </p:nvSpPr>
            <p:spPr>
              <a:xfrm>
                <a:off x="5148066" y="3388926"/>
                <a:ext cx="3071206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/>
                        </a:rPr>
                        <m:t>4</m:t>
                      </m:r>
                      <m:r>
                        <a:rPr lang="uz-Latn-UZ" sz="2400" i="1">
                          <a:latin typeface="Cambria Math"/>
                        </a:rPr>
                        <m:t>𝑥</m:t>
                      </m:r>
                      <m:r>
                        <a:rPr lang="uz-Latn-UZ" sz="2400" i="1">
                          <a:latin typeface="Cambria Math"/>
                        </a:rPr>
                        <m:t>−4=3</m:t>
                      </m:r>
                      <m:r>
                        <a:rPr lang="uz-Latn-UZ" sz="2400" i="1">
                          <a:latin typeface="Cambria Math"/>
                        </a:rPr>
                        <m:t>𝑦</m:t>
                      </m:r>
                      <m:r>
                        <a:rPr lang="uz-Latn-UZ" sz="2400" i="1">
                          <a:latin typeface="Cambria Math"/>
                        </a:rPr>
                        <m:t>−24</m:t>
                      </m:r>
                    </m:oMath>
                  </m:oMathPara>
                </a14:m>
                <a:endParaRPr lang="ru-RU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9" name="Прямоугольник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48066" y="3388926"/>
                <a:ext cx="3071206" cy="461665"/>
              </a:xfrm>
              <a:prstGeom prst="rect">
                <a:avLst/>
              </a:prstGeom>
              <a:blipFill rotWithShape="1">
                <a:blip r:embed="rId6"/>
                <a:stretch>
                  <a:fillRect b="-1184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Прямоугольник 9"/>
              <p:cNvSpPr/>
              <p:nvPr/>
            </p:nvSpPr>
            <p:spPr>
              <a:xfrm>
                <a:off x="698536" y="3388926"/>
                <a:ext cx="1327733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solidFill>
                            <a:srgbClr val="0070C0"/>
                          </a:solidFill>
                          <a:latin typeface="Cambria Math"/>
                        </a:rPr>
                        <m:t>𝒕</m:t>
                      </m:r>
                      <m:r>
                        <a:rPr lang="en-US" sz="2400" b="1" i="1" smtClean="0">
                          <a:solidFill>
                            <a:srgbClr val="0070C0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400" b="1" i="1" smtClean="0">
                          <a:solidFill>
                            <a:srgbClr val="0070C0"/>
                          </a:solidFill>
                          <a:latin typeface="Cambria Math"/>
                        </a:rPr>
                        <m:t>𝒕</m:t>
                      </m:r>
                    </m:oMath>
                  </m:oMathPara>
                </a14:m>
                <a:endParaRPr lang="ru-RU" sz="2400" b="1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0" name="Прямоугольник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8536" y="3388926"/>
                <a:ext cx="1327733" cy="461665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Прямоугольник 10"/>
              <p:cNvSpPr/>
              <p:nvPr/>
            </p:nvSpPr>
            <p:spPr>
              <a:xfrm>
                <a:off x="289069" y="4246822"/>
                <a:ext cx="2771767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/>
                        </a:rPr>
                        <m:t>4</m:t>
                      </m:r>
                      <m:r>
                        <a:rPr lang="uz-Latn-UZ" sz="2400" i="1">
                          <a:latin typeface="Cambria Math"/>
                        </a:rPr>
                        <m:t>𝑥</m:t>
                      </m:r>
                      <m:r>
                        <a:rPr lang="uz-Latn-UZ" sz="2400" i="1">
                          <a:latin typeface="Cambria Math"/>
                        </a:rPr>
                        <m:t>−3</m:t>
                      </m:r>
                      <m:r>
                        <a:rPr lang="uz-Latn-UZ" sz="2400" i="1">
                          <a:latin typeface="Cambria Math"/>
                        </a:rPr>
                        <m:t>𝑦</m:t>
                      </m:r>
                      <m:r>
                        <a:rPr lang="uz-Latn-UZ" sz="2400" i="1">
                          <a:latin typeface="Cambria Math"/>
                        </a:rPr>
                        <m:t>+20=0</m:t>
                      </m:r>
                    </m:oMath>
                  </m:oMathPara>
                </a14:m>
                <a:endParaRPr lang="ru-RU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1" name="Прямоугольник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9069" y="4246822"/>
                <a:ext cx="2771767" cy="461665"/>
              </a:xfrm>
              <a:prstGeom prst="rect">
                <a:avLst/>
              </a:prstGeom>
              <a:blipFill rotWithShape="1">
                <a:blip r:embed="rId8"/>
                <a:stretch>
                  <a:fillRect b="-1333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Прямоугольник 11"/>
              <p:cNvSpPr/>
              <p:nvPr/>
            </p:nvSpPr>
            <p:spPr>
              <a:xfrm>
                <a:off x="3275858" y="4291750"/>
                <a:ext cx="2592288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solidFill>
                            <a:srgbClr val="00B0F0"/>
                          </a:solidFill>
                          <a:latin typeface="Cambria Math"/>
                        </a:rPr>
                        <m:t>𝟑</m:t>
                      </m:r>
                      <m:r>
                        <a:rPr lang="uz-Latn-UZ" sz="2400" b="1" i="1" smtClean="0">
                          <a:solidFill>
                            <a:srgbClr val="00B0F0"/>
                          </a:solidFill>
                          <a:latin typeface="Cambria Math"/>
                        </a:rPr>
                        <m:t>𝒚</m:t>
                      </m:r>
                      <m:r>
                        <a:rPr lang="uz-Latn-UZ" sz="2400" b="1" i="1" smtClean="0">
                          <a:solidFill>
                            <a:srgbClr val="00B0F0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400" b="1" i="1" smtClean="0">
                          <a:solidFill>
                            <a:srgbClr val="00B0F0"/>
                          </a:solidFill>
                          <a:latin typeface="Cambria Math"/>
                        </a:rPr>
                        <m:t>𝟒</m:t>
                      </m:r>
                      <m:r>
                        <a:rPr lang="uz-Latn-UZ" sz="2400" b="1" i="1" smtClean="0">
                          <a:solidFill>
                            <a:srgbClr val="00B0F0"/>
                          </a:solidFill>
                          <a:latin typeface="Cambria Math"/>
                        </a:rPr>
                        <m:t>𝒙</m:t>
                      </m:r>
                      <m:r>
                        <a:rPr lang="uz-Latn-UZ" sz="2400" b="1" i="1" smtClean="0">
                          <a:solidFill>
                            <a:srgbClr val="00B0F0"/>
                          </a:solidFill>
                          <a:latin typeface="Cambria Math"/>
                        </a:rPr>
                        <m:t>+</m:t>
                      </m:r>
                      <m:r>
                        <a:rPr lang="en-US" sz="2400" b="1" i="1" smtClean="0">
                          <a:solidFill>
                            <a:srgbClr val="00B0F0"/>
                          </a:solidFill>
                          <a:latin typeface="Cambria Math"/>
                        </a:rPr>
                        <m:t>𝟐𝟎</m:t>
                      </m:r>
                    </m:oMath>
                  </m:oMathPara>
                </a14:m>
                <a:endParaRPr lang="ru-RU" sz="2400" b="1" dirty="0">
                  <a:solidFill>
                    <a:srgbClr val="00B0F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2" name="Прямоугольник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75858" y="4291750"/>
                <a:ext cx="2592288" cy="461665"/>
              </a:xfrm>
              <a:prstGeom prst="rect">
                <a:avLst/>
              </a:prstGeom>
              <a:blipFill rotWithShape="1">
                <a:blip r:embed="rId9"/>
                <a:stretch>
                  <a:fillRect b="-1315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Прямоугольник 13"/>
              <p:cNvSpPr/>
              <p:nvPr/>
            </p:nvSpPr>
            <p:spPr>
              <a:xfrm>
                <a:off x="5868146" y="4086425"/>
                <a:ext cx="2160240" cy="78245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uz-Latn-UZ" sz="24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𝒚</m:t>
                      </m:r>
                      <m:r>
                        <a:rPr lang="uz-Latn-UZ" sz="24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uz-Latn-UZ" sz="24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𝟒</m:t>
                          </m:r>
                        </m:num>
                        <m:den>
                          <m:r>
                            <a:rPr lang="en-US" sz="24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𝟑</m:t>
                          </m:r>
                        </m:den>
                      </m:f>
                      <m:r>
                        <a:rPr lang="uz-Latn-UZ" sz="2400" b="1" i="1">
                          <a:solidFill>
                            <a:srgbClr val="002060"/>
                          </a:solidFill>
                          <a:latin typeface="Cambria Math"/>
                        </a:rPr>
                        <m:t>𝒙</m:t>
                      </m:r>
                      <m:r>
                        <a:rPr lang="uz-Latn-UZ" sz="2400" b="1" i="1">
                          <a:solidFill>
                            <a:srgbClr val="002060"/>
                          </a:solidFill>
                          <a:latin typeface="Cambria Math"/>
                        </a:rPr>
                        <m:t>+</m:t>
                      </m:r>
                      <m:f>
                        <m:fPr>
                          <m:ctrlPr>
                            <a:rPr lang="uz-Latn-UZ" sz="24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𝟐𝟎</m:t>
                          </m:r>
                        </m:num>
                        <m:den>
                          <m:r>
                            <a:rPr lang="en-US" sz="24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𝟑</m:t>
                          </m:r>
                        </m:den>
                      </m:f>
                    </m:oMath>
                  </m:oMathPara>
                </a14:m>
                <a:endParaRPr lang="ru-RU" sz="24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4" name="Прямоугольник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68146" y="4086425"/>
                <a:ext cx="2160240" cy="782458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32573399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7" grpId="0"/>
      <p:bldP spid="8" grpId="0"/>
      <p:bldP spid="9" grpId="0"/>
      <p:bldP spid="10" grpId="0"/>
      <p:bldP spid="11" grpId="0"/>
      <p:bldP spid="12" grpId="0"/>
      <p:bldP spid="1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3" y="-19050"/>
            <a:ext cx="9143998" cy="79060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1800" dirty="0">
              <a:latin typeface="Arial" panose="020B0604020202020204" pitchFamily="34" charset="0"/>
              <a:cs typeface="Arial" pitchFamily="34" charset="0"/>
            </a:endParaRPr>
          </a:p>
        </p:txBody>
      </p:sp>
      <p:sp>
        <p:nvSpPr>
          <p:cNvPr id="5" name="object 4"/>
          <p:cNvSpPr txBox="1">
            <a:spLocks/>
          </p:cNvSpPr>
          <p:nvPr/>
        </p:nvSpPr>
        <p:spPr>
          <a:xfrm>
            <a:off x="0" y="127308"/>
            <a:ext cx="9144000" cy="457314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en-US" sz="2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Mustaqil</a:t>
            </a:r>
            <a:r>
              <a:rPr lang="en-US" sz="28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bajarish</a:t>
            </a:r>
            <a:r>
              <a:rPr lang="en-US" sz="28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uchun</a:t>
            </a:r>
            <a:r>
              <a:rPr lang="en-US" sz="28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berilgan</a:t>
            </a:r>
            <a:r>
              <a:rPr lang="en-US" sz="28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mashqlarni</a:t>
            </a:r>
            <a:r>
              <a:rPr lang="en-US" sz="28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tekshirish</a:t>
            </a:r>
            <a:r>
              <a:rPr lang="en-US" sz="28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2800" b="0" dirty="0"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Прямоугольник 12"/>
              <p:cNvSpPr/>
              <p:nvPr/>
            </p:nvSpPr>
            <p:spPr>
              <a:xfrm>
                <a:off x="107504" y="868306"/>
                <a:ext cx="8940258" cy="138499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sz="2800" b="1" i="1" dirty="0" smtClean="0">
                    <a:solidFill>
                      <a:srgbClr val="00B050"/>
                    </a:solidFill>
                    <a:latin typeface="Arial" pitchFamily="34" charset="0"/>
                    <a:cs typeface="Arial" pitchFamily="34" charset="0"/>
                  </a:rPr>
                  <a:t>404-mashq. </a:t>
                </a:r>
                <a:r>
                  <a:rPr lang="en-US" sz="2800" dirty="0" smtClean="0">
                    <a:latin typeface="Arial" pitchFamily="34" charset="0"/>
                    <a:cs typeface="Arial" pitchFamily="34" charset="0"/>
                  </a:rPr>
                  <a:t>Agar </a:t>
                </a:r>
                <a:r>
                  <a:rPr lang="en-US" sz="2800" dirty="0" err="1" smtClean="0">
                    <a:latin typeface="Arial" pitchFamily="34" charset="0"/>
                    <a:cs typeface="Arial" pitchFamily="34" charset="0"/>
                  </a:rPr>
                  <a:t>geometrik</a:t>
                </a:r>
                <a:r>
                  <a:rPr lang="en-US" sz="28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800" dirty="0" err="1" smtClean="0">
                    <a:latin typeface="Arial" pitchFamily="34" charset="0"/>
                    <a:cs typeface="Arial" pitchFamily="34" charset="0"/>
                  </a:rPr>
                  <a:t>progressiyada</a:t>
                </a:r>
                <a:r>
                  <a:rPr lang="en-US" sz="2800" dirty="0" smtClean="0">
                    <a:latin typeface="Arial" pitchFamily="34" charset="0"/>
                    <a:cs typeface="Arial" pitchFamily="34" charset="0"/>
                  </a:rPr>
                  <a:t>:                 2)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28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8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𝑺</m:t>
                        </m:r>
                      </m:e>
                      <m:sub>
                        <m:r>
                          <a:rPr lang="en-US" sz="2800" b="1" i="1" smtClean="0">
                            <a:solidFill>
                              <a:srgbClr val="00B050"/>
                            </a:solidFill>
                            <a:latin typeface="Cambria Math"/>
                          </a:rPr>
                          <m:t>𝒏</m:t>
                        </m:r>
                      </m:sub>
                    </m:sSub>
                    <m:r>
                      <a:rPr lang="en-US" sz="2800" b="1" i="1" smtClean="0">
                        <a:solidFill>
                          <a:srgbClr val="0070C0"/>
                        </a:solidFill>
                        <a:latin typeface="Cambria Math"/>
                      </a:rPr>
                      <m:t>=</m:t>
                    </m:r>
                    <m:r>
                      <a:rPr lang="en-US" sz="2800" b="1" i="1" smtClean="0">
                        <a:solidFill>
                          <a:srgbClr val="0070C0"/>
                        </a:solidFill>
                        <a:latin typeface="Cambria Math"/>
                      </a:rPr>
                      <m:t>𝟔𝟑𝟓</m:t>
                    </m:r>
                    <m:r>
                      <a:rPr lang="en-US" sz="2800" b="1" i="1" smtClean="0">
                        <a:solidFill>
                          <a:srgbClr val="0070C0"/>
                        </a:solidFill>
                        <a:latin typeface="Cambria Math"/>
                      </a:rPr>
                      <m:t>,</m:t>
                    </m:r>
                  </m:oMath>
                </a14:m>
                <a:r>
                  <a:rPr lang="en-US" sz="2800" b="1" dirty="0" smtClean="0">
                    <a:solidFill>
                      <a:srgbClr val="0070C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b="1" i="1">
                        <a:solidFill>
                          <a:srgbClr val="FF0000"/>
                        </a:solidFill>
                        <a:latin typeface="Cambria Math"/>
                      </a:rPr>
                      <m:t>𝒒</m:t>
                    </m:r>
                    <m:r>
                      <a:rPr lang="en-US" sz="2800" b="1" i="1">
                        <a:solidFill>
                          <a:srgbClr val="FF0000"/>
                        </a:solidFill>
                        <a:latin typeface="Cambria Math"/>
                      </a:rPr>
                      <m:t>=</m:t>
                    </m:r>
                    <m:r>
                      <a:rPr lang="en-US" sz="2800" b="1" i="1">
                        <a:solidFill>
                          <a:srgbClr val="FF0000"/>
                        </a:solidFill>
                        <a:latin typeface="Cambria Math"/>
                      </a:rPr>
                      <m:t>𝟐</m:t>
                    </m:r>
                  </m:oMath>
                </a14:m>
                <a:r>
                  <a:rPr lang="en-US" sz="2800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28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8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𝒃</m:t>
                        </m:r>
                      </m:e>
                      <m:sub>
                        <m:r>
                          <a:rPr lang="en-US" sz="28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𝟏</m:t>
                        </m:r>
                      </m:sub>
                    </m:sSub>
                    <m:r>
                      <a:rPr lang="en-US" sz="2800" b="1" i="1" smtClean="0">
                        <a:solidFill>
                          <a:srgbClr val="002060"/>
                        </a:solidFill>
                        <a:latin typeface="Cambria Math"/>
                      </a:rPr>
                      <m:t>=</m:t>
                    </m:r>
                    <m:r>
                      <a:rPr lang="en-US" sz="2800" b="1" i="1" smtClean="0">
                        <a:solidFill>
                          <a:srgbClr val="002060"/>
                        </a:solidFill>
                        <a:latin typeface="Cambria Math"/>
                      </a:rPr>
                      <m:t>𝟓</m:t>
                    </m:r>
                  </m:oMath>
                </a14:m>
                <a:r>
                  <a:rPr lang="en-US" sz="2800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800" dirty="0" err="1" smtClean="0">
                    <a:latin typeface="Arial" pitchFamily="34" charset="0"/>
                    <a:cs typeface="Arial" pitchFamily="34" charset="0"/>
                  </a:rPr>
                  <a:t>bo‘lsa</a:t>
                </a:r>
                <a:r>
                  <a:rPr lang="en-US" sz="2800" dirty="0" smtClean="0">
                    <a:latin typeface="Arial" pitchFamily="34" charset="0"/>
                    <a:cs typeface="Arial" pitchFamily="34" charset="0"/>
                  </a:rPr>
                  <a:t>, </a:t>
                </a:r>
                <a:r>
                  <a:rPr lang="en-US" sz="2800" dirty="0" err="1" smtClean="0">
                    <a:latin typeface="Arial" pitchFamily="34" charset="0"/>
                    <a:cs typeface="Arial" pitchFamily="34" charset="0"/>
                  </a:rPr>
                  <a:t>uning</a:t>
                </a:r>
                <a:r>
                  <a:rPr lang="en-US" sz="28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800" dirty="0" err="1" smtClean="0">
                    <a:latin typeface="Arial" pitchFamily="34" charset="0"/>
                    <a:cs typeface="Arial" pitchFamily="34" charset="0"/>
                  </a:rPr>
                  <a:t>hadlari</a:t>
                </a:r>
                <a:r>
                  <a:rPr lang="en-US" sz="28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800" dirty="0" err="1" smtClean="0">
                    <a:latin typeface="Arial" pitchFamily="34" charset="0"/>
                    <a:cs typeface="Arial" pitchFamily="34" charset="0"/>
                  </a:rPr>
                  <a:t>sonini</a:t>
                </a:r>
                <a:r>
                  <a:rPr lang="en-US" sz="2800" dirty="0" smtClean="0">
                    <a:latin typeface="Arial" pitchFamily="34" charset="0"/>
                    <a:cs typeface="Arial" pitchFamily="34" charset="0"/>
                  </a:rPr>
                  <a:t> toping.</a:t>
                </a:r>
                <a:endParaRPr lang="ru-RU" sz="2800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3" name="Прямоугольник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504" y="868306"/>
                <a:ext cx="8940258" cy="1384995"/>
              </a:xfrm>
              <a:prstGeom prst="rect">
                <a:avLst/>
              </a:prstGeom>
              <a:blipFill rotWithShape="1">
                <a:blip r:embed="rId2"/>
                <a:stretch>
                  <a:fillRect l="-68" t="-4386" r="-9891" b="-1096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Прямоугольник 13"/>
              <p:cNvSpPr/>
              <p:nvPr/>
            </p:nvSpPr>
            <p:spPr>
              <a:xfrm>
                <a:off x="365494" y="2717677"/>
                <a:ext cx="2473561" cy="86748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400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1" i="1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𝑺</m:t>
                          </m:r>
                        </m:e>
                        <m:sub>
                          <m:r>
                            <a:rPr lang="en-US" sz="2400" b="1" i="1" smtClean="0">
                              <a:solidFill>
                                <a:srgbClr val="00B050"/>
                              </a:solidFill>
                              <a:latin typeface="Cambria Math"/>
                            </a:rPr>
                            <m:t>𝒏</m:t>
                          </m:r>
                        </m:sub>
                      </m:sSub>
                      <m:r>
                        <a:rPr lang="en-US" sz="2400" b="1" i="1">
                          <a:solidFill>
                            <a:srgbClr val="00B0F0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ru-RU" sz="2400" b="1" i="1">
                              <a:solidFill>
                                <a:srgbClr val="00B0F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ru-RU" sz="2400" b="1" i="1" smtClean="0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1" i="1">
                                  <a:solidFill>
                                    <a:srgbClr val="002060"/>
                                  </a:solidFill>
                                  <a:latin typeface="Cambria Math"/>
                                </a:rPr>
                                <m:t>𝒃</m:t>
                              </m:r>
                            </m:e>
                            <m:sub>
                              <m:r>
                                <a:rPr lang="en-US" sz="2400" b="1" i="1">
                                  <a:solidFill>
                                    <a:srgbClr val="002060"/>
                                  </a:solidFill>
                                  <a:latin typeface="Cambria Math"/>
                                </a:rPr>
                                <m:t>𝟏</m:t>
                              </m:r>
                            </m:sub>
                          </m:sSub>
                          <m:r>
                            <a:rPr lang="en-US" sz="2400" b="1" i="1">
                              <a:solidFill>
                                <a:srgbClr val="00B0F0"/>
                              </a:solidFill>
                              <a:latin typeface="Cambria Math"/>
                            </a:rPr>
                            <m:t>(</m:t>
                          </m:r>
                          <m:r>
                            <a:rPr lang="en-US" sz="2400" b="1" i="1">
                              <a:solidFill>
                                <a:srgbClr val="00B0F0"/>
                              </a:solidFill>
                              <a:latin typeface="Cambria Math"/>
                            </a:rPr>
                            <m:t>𝟏</m:t>
                          </m:r>
                          <m:r>
                            <a:rPr lang="en-US" sz="2400" b="1" i="1">
                              <a:solidFill>
                                <a:srgbClr val="00B0F0"/>
                              </a:solidFill>
                              <a:latin typeface="Cambria Math"/>
                            </a:rPr>
                            <m:t>−</m:t>
                          </m:r>
                          <m:sSup>
                            <m:sSupPr>
                              <m:ctrlPr>
                                <a:rPr lang="ru-RU" sz="2400" b="1" i="1">
                                  <a:solidFill>
                                    <a:srgbClr val="00B0F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400" b="1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𝒒</m:t>
                              </m:r>
                            </m:e>
                            <m:sup>
                              <m:r>
                                <a:rPr lang="en-US" sz="2400" b="1" i="1" smtClean="0">
                                  <a:solidFill>
                                    <a:srgbClr val="00B050"/>
                                  </a:solidFill>
                                  <a:latin typeface="Cambria Math"/>
                                </a:rPr>
                                <m:t>𝒏</m:t>
                              </m:r>
                            </m:sup>
                          </m:sSup>
                          <m:r>
                            <a:rPr lang="en-US" sz="2400" b="1" i="1">
                              <a:solidFill>
                                <a:srgbClr val="00B0F0"/>
                              </a:solidFill>
                              <a:latin typeface="Cambria Math"/>
                            </a:rPr>
                            <m:t>)</m:t>
                          </m:r>
                        </m:num>
                        <m:den>
                          <m:r>
                            <a:rPr lang="en-US" sz="2400" b="1" i="1">
                              <a:solidFill>
                                <a:srgbClr val="00B0F0"/>
                              </a:solidFill>
                              <a:latin typeface="Cambria Math"/>
                            </a:rPr>
                            <m:t>(</m:t>
                          </m:r>
                          <m:r>
                            <a:rPr lang="en-US" sz="2400" b="1" i="1">
                              <a:solidFill>
                                <a:srgbClr val="00B0F0"/>
                              </a:solidFill>
                              <a:latin typeface="Cambria Math"/>
                            </a:rPr>
                            <m:t>𝟏</m:t>
                          </m:r>
                          <m:r>
                            <a:rPr lang="en-US" sz="2400" b="1" i="1">
                              <a:solidFill>
                                <a:srgbClr val="00B0F0"/>
                              </a:solidFill>
                              <a:latin typeface="Cambria Math"/>
                            </a:rPr>
                            <m:t>−</m:t>
                          </m:r>
                          <m:r>
                            <a:rPr lang="en-US" sz="2400" b="1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𝒒</m:t>
                          </m:r>
                          <m:r>
                            <a:rPr lang="en-US" sz="2400" b="1" i="1">
                              <a:solidFill>
                                <a:srgbClr val="00B0F0"/>
                              </a:solidFill>
                              <a:latin typeface="Cambria Math"/>
                            </a:rPr>
                            <m:t>)</m:t>
                          </m:r>
                        </m:den>
                      </m:f>
                    </m:oMath>
                  </m:oMathPara>
                </a14:m>
                <a:endParaRPr lang="ru-RU" sz="2400" b="1" dirty="0">
                  <a:solidFill>
                    <a:srgbClr val="00B0F0"/>
                  </a:solidFill>
                </a:endParaRPr>
              </a:p>
            </p:txBody>
          </p:sp>
        </mc:Choice>
        <mc:Fallback xmlns="">
          <p:sp>
            <p:nvSpPr>
              <p:cNvPr id="14" name="Прямоугольник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5494" y="2717677"/>
                <a:ext cx="2473561" cy="867482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Прямоугольник 14"/>
              <p:cNvSpPr/>
              <p:nvPr/>
            </p:nvSpPr>
            <p:spPr>
              <a:xfrm>
                <a:off x="3362526" y="2748070"/>
                <a:ext cx="2539991" cy="80669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solidFill>
                            <a:srgbClr val="00B0F0"/>
                          </a:solidFill>
                          <a:latin typeface="Cambria Math"/>
                        </a:rPr>
                        <m:t>𝟔𝟑𝟓</m:t>
                      </m:r>
                      <m:r>
                        <a:rPr lang="en-US" sz="2400" b="1" i="1" smtClean="0">
                          <a:solidFill>
                            <a:srgbClr val="00B0F0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400" b="1" i="1" smtClean="0">
                              <a:solidFill>
                                <a:srgbClr val="00B0F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b="1" i="1" smtClean="0">
                              <a:solidFill>
                                <a:srgbClr val="00B0F0"/>
                              </a:solidFill>
                              <a:latin typeface="Cambria Math"/>
                            </a:rPr>
                            <m:t>𝟓</m:t>
                          </m:r>
                          <m:d>
                            <m:dPr>
                              <m:ctrlPr>
                                <a:rPr lang="en-US" sz="2400" b="1" i="1" dirty="0" smtClean="0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400" b="1" i="1" dirty="0" smtClean="0">
                                  <a:solidFill>
                                    <a:srgbClr val="0070C0"/>
                                  </a:solidFill>
                                  <a:latin typeface="Cambria Math"/>
                                </a:rPr>
                                <m:t>𝟏</m:t>
                              </m:r>
                              <m:r>
                                <a:rPr lang="en-US" sz="2400" b="1" i="1" dirty="0" smtClean="0">
                                  <a:solidFill>
                                    <a:srgbClr val="002060"/>
                                  </a:solidFill>
                                  <a:latin typeface="Cambria Math"/>
                                </a:rPr>
                                <m:t>−</m:t>
                              </m:r>
                              <m:sSup>
                                <m:sSupPr>
                                  <m:ctrlPr>
                                    <a:rPr lang="en-US" sz="2400" b="1" i="1" dirty="0" smtClean="0">
                                      <a:solidFill>
                                        <a:srgbClr val="00206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2400" b="1" i="1" dirty="0">
                                      <a:solidFill>
                                        <a:srgbClr val="FF0000"/>
                                      </a:solidFill>
                                      <a:latin typeface="Cambria Math"/>
                                    </a:rPr>
                                    <m:t>𝟐</m:t>
                                  </m:r>
                                </m:e>
                                <m:sup>
                                  <m:r>
                                    <a:rPr lang="en-US" sz="2400" b="1" i="1" dirty="0" smtClean="0">
                                      <a:solidFill>
                                        <a:srgbClr val="00B050"/>
                                      </a:solidFill>
                                      <a:latin typeface="Cambria Math"/>
                                    </a:rPr>
                                    <m:t>𝒏</m:t>
                                  </m:r>
                                </m:sup>
                              </m:sSup>
                            </m:e>
                          </m:d>
                        </m:num>
                        <m:den>
                          <m:r>
                            <a:rPr lang="en-US" sz="2400" b="1" i="1" smtClean="0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𝟏</m:t>
                          </m:r>
                          <m:r>
                            <a:rPr lang="en-US" sz="2400" b="1" i="1" smtClean="0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−</m:t>
                          </m:r>
                          <m:r>
                            <a:rPr lang="en-US" sz="2400" b="1" i="1" dirty="0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𝟐</m:t>
                          </m:r>
                        </m:den>
                      </m:f>
                    </m:oMath>
                  </m:oMathPara>
                </a14:m>
                <a:endParaRPr lang="ru-RU" sz="2400" b="1" dirty="0">
                  <a:solidFill>
                    <a:srgbClr val="00B0F0"/>
                  </a:solidFill>
                </a:endParaRPr>
              </a:p>
            </p:txBody>
          </p:sp>
        </mc:Choice>
        <mc:Fallback xmlns="">
          <p:sp>
            <p:nvSpPr>
              <p:cNvPr id="15" name="Прямоугольник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62526" y="2748070"/>
                <a:ext cx="2539991" cy="806696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Прямоугольник 15"/>
              <p:cNvSpPr/>
              <p:nvPr/>
            </p:nvSpPr>
            <p:spPr>
              <a:xfrm>
                <a:off x="217664" y="3867896"/>
                <a:ext cx="2769220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solidFill>
                            <a:srgbClr val="0070C0"/>
                          </a:solidFill>
                          <a:latin typeface="Cambria Math"/>
                        </a:rPr>
                        <m:t>−</m:t>
                      </m:r>
                      <m:r>
                        <a:rPr lang="en-US" sz="2400" b="1" i="1" smtClean="0">
                          <a:solidFill>
                            <a:srgbClr val="0070C0"/>
                          </a:solidFill>
                          <a:latin typeface="Cambria Math"/>
                        </a:rPr>
                        <m:t>𝟔𝟑𝟓</m:t>
                      </m:r>
                      <m:r>
                        <a:rPr lang="en-US" sz="2400" b="1" i="1" smtClean="0">
                          <a:solidFill>
                            <a:srgbClr val="00B0F0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4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𝟓</m:t>
                      </m:r>
                      <m:d>
                        <m:dPr>
                          <m:ctrlPr>
                            <a:rPr lang="en-US" sz="2400" b="1" i="1" dirty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b="1" i="1" dirty="0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𝟏</m:t>
                          </m:r>
                          <m:r>
                            <a:rPr lang="en-US" sz="2400" b="1" i="1" dirty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−</m:t>
                          </m:r>
                          <m:sSup>
                            <m:sSupPr>
                              <m:ctrlPr>
                                <a:rPr lang="en-US" sz="2400" b="1" i="1" dirty="0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400" b="1" i="1" dirty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𝟐</m:t>
                              </m:r>
                            </m:e>
                            <m:sup>
                              <m:r>
                                <a:rPr lang="en-US" sz="2400" b="1" i="1" dirty="0">
                                  <a:solidFill>
                                    <a:srgbClr val="00B050"/>
                                  </a:solidFill>
                                  <a:latin typeface="Cambria Math"/>
                                </a:rPr>
                                <m:t>𝒏</m:t>
                              </m:r>
                            </m:sup>
                          </m:sSup>
                        </m:e>
                      </m:d>
                    </m:oMath>
                  </m:oMathPara>
                </a14:m>
                <a:endParaRPr lang="ru-RU" sz="2400" b="1" i="1" dirty="0">
                  <a:solidFill>
                    <a:srgbClr val="00B0F0"/>
                  </a:solidFill>
                </a:endParaRPr>
              </a:p>
            </p:txBody>
          </p:sp>
        </mc:Choice>
        <mc:Fallback xmlns="">
          <p:sp>
            <p:nvSpPr>
              <p:cNvPr id="16" name="Прямоугольник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7664" y="3867896"/>
                <a:ext cx="2769220" cy="461665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Прямоугольник 16"/>
              <p:cNvSpPr/>
              <p:nvPr/>
            </p:nvSpPr>
            <p:spPr>
              <a:xfrm>
                <a:off x="3022669" y="3869805"/>
                <a:ext cx="2329420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solidFill>
                            <a:srgbClr val="0070C0"/>
                          </a:solidFill>
                          <a:latin typeface="Cambria Math"/>
                        </a:rPr>
                        <m:t>−</m:t>
                      </m:r>
                      <m:r>
                        <a:rPr lang="en-US" sz="2400" b="1" i="1" smtClean="0">
                          <a:solidFill>
                            <a:srgbClr val="0070C0"/>
                          </a:solidFill>
                          <a:latin typeface="Cambria Math"/>
                        </a:rPr>
                        <m:t>𝟏𝟐𝟕</m:t>
                      </m:r>
                      <m:r>
                        <a:rPr lang="en-US" sz="2400" b="1" i="1" smtClean="0">
                          <a:solidFill>
                            <a:srgbClr val="00B0F0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400" b="1" i="1" dirty="0">
                          <a:solidFill>
                            <a:srgbClr val="0070C0"/>
                          </a:solidFill>
                          <a:latin typeface="Cambria Math"/>
                        </a:rPr>
                        <m:t>𝟏</m:t>
                      </m:r>
                      <m:r>
                        <a:rPr lang="en-US" sz="2400" b="1" i="1" dirty="0">
                          <a:solidFill>
                            <a:srgbClr val="002060"/>
                          </a:solidFill>
                          <a:latin typeface="Cambria Math"/>
                        </a:rPr>
                        <m:t>−</m:t>
                      </m:r>
                      <m:sSup>
                        <m:sSupPr>
                          <m:ctrlPr>
                            <a:rPr lang="en-US" sz="2400" b="1" i="1" dirty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b="1" i="1" dirty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𝟐</m:t>
                          </m:r>
                        </m:e>
                        <m:sup>
                          <m:r>
                            <a:rPr lang="en-US" sz="2400" b="1" i="1" dirty="0">
                              <a:solidFill>
                                <a:srgbClr val="00B050"/>
                              </a:solidFill>
                              <a:latin typeface="Cambria Math"/>
                            </a:rPr>
                            <m:t>𝒏</m:t>
                          </m:r>
                        </m:sup>
                      </m:sSup>
                    </m:oMath>
                  </m:oMathPara>
                </a14:m>
                <a:endParaRPr lang="ru-RU" sz="2400" b="1" i="1" dirty="0">
                  <a:solidFill>
                    <a:srgbClr val="00B0F0"/>
                  </a:solidFill>
                </a:endParaRPr>
              </a:p>
            </p:txBody>
          </p:sp>
        </mc:Choice>
        <mc:Fallback xmlns="">
          <p:sp>
            <p:nvSpPr>
              <p:cNvPr id="17" name="Прямоугольник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22669" y="3869805"/>
                <a:ext cx="2329420" cy="461665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Прямоугольник 19"/>
              <p:cNvSpPr/>
              <p:nvPr/>
            </p:nvSpPr>
            <p:spPr>
              <a:xfrm>
                <a:off x="5529139" y="3870450"/>
                <a:ext cx="1328505" cy="46820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400" b="1" i="1" dirty="0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b="1" i="1" dirty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𝟐</m:t>
                          </m:r>
                        </m:e>
                        <m:sup>
                          <m:r>
                            <a:rPr lang="en-US" sz="2400" b="1" i="1" dirty="0">
                              <a:solidFill>
                                <a:srgbClr val="00B050"/>
                              </a:solidFill>
                              <a:latin typeface="Cambria Math"/>
                            </a:rPr>
                            <m:t>𝒏</m:t>
                          </m:r>
                        </m:sup>
                      </m:sSup>
                      <m:r>
                        <a:rPr lang="en-US" sz="2400" b="1" i="1" dirty="0" smtClean="0">
                          <a:solidFill>
                            <a:srgbClr val="0070C0"/>
                          </a:solidFill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en-US" sz="2400" b="1" i="1" dirty="0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b="1" i="1" dirty="0" smtClean="0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𝟐</m:t>
                          </m:r>
                        </m:e>
                        <m:sup>
                          <m:r>
                            <a:rPr lang="en-US" sz="2400" b="1" i="1" dirty="0" smtClean="0">
                              <a:solidFill>
                                <a:srgbClr val="00B050"/>
                              </a:solidFill>
                              <a:latin typeface="Cambria Math"/>
                            </a:rPr>
                            <m:t>𝟕</m:t>
                          </m:r>
                        </m:sup>
                      </m:sSup>
                    </m:oMath>
                  </m:oMathPara>
                </a14:m>
                <a:endParaRPr lang="ru-RU" sz="2400" b="1" i="1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20" name="Прямоугольник 1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29139" y="3870450"/>
                <a:ext cx="1328505" cy="468205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Прямоугольник 20"/>
              <p:cNvSpPr/>
              <p:nvPr/>
            </p:nvSpPr>
            <p:spPr>
              <a:xfrm>
                <a:off x="7517359" y="3867894"/>
                <a:ext cx="1036887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dirty="0" smtClean="0">
                          <a:solidFill>
                            <a:srgbClr val="00B050"/>
                          </a:solidFill>
                          <a:latin typeface="Cambria Math"/>
                        </a:rPr>
                        <m:t>𝒏</m:t>
                      </m:r>
                      <m:r>
                        <a:rPr lang="en-US" sz="2400" b="1" i="1" dirty="0" smtClean="0">
                          <a:solidFill>
                            <a:srgbClr val="00B050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400" b="1" i="1" dirty="0" smtClean="0">
                          <a:solidFill>
                            <a:srgbClr val="00B050"/>
                          </a:solidFill>
                          <a:latin typeface="Cambria Math"/>
                        </a:rPr>
                        <m:t>𝟕</m:t>
                      </m:r>
                    </m:oMath>
                  </m:oMathPara>
                </a14:m>
                <a:endParaRPr lang="ru-RU" sz="2400" b="1" i="1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21" name="Прямоугольник 2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17359" y="3867894"/>
                <a:ext cx="1036887" cy="461665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0313643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  <p:bldP spid="16" grpId="0"/>
      <p:bldP spid="17" grpId="0"/>
      <p:bldP spid="20" grpId="0"/>
      <p:bldP spid="21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2" descr="C:\Users\Iroda\Downloads\VQpq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0395" y="2971741"/>
            <a:ext cx="3312368" cy="1971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object 2">
            <a:extLst>
              <a:ext uri="{FF2B5EF4-FFF2-40B4-BE49-F238E27FC236}">
                <a16:creationId xmlns="" xmlns:a16="http://schemas.microsoft.com/office/drawing/2014/main" id="{7FC1F883-1236-4202-BC5C-D62FD599365E}"/>
              </a:ext>
            </a:extLst>
          </p:cNvPr>
          <p:cNvSpPr/>
          <p:nvPr/>
        </p:nvSpPr>
        <p:spPr>
          <a:xfrm>
            <a:off x="2" y="0"/>
            <a:ext cx="9143998" cy="809177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Содержимое 17">
            <a:extLst>
              <a:ext uri="{FF2B5EF4-FFF2-40B4-BE49-F238E27FC236}">
                <a16:creationId xmlns="" xmlns:a16="http://schemas.microsoft.com/office/drawing/2014/main" id="{4B89BF52-4653-4201-BE3B-EC0C2DD63791}"/>
              </a:ext>
            </a:extLst>
          </p:cNvPr>
          <p:cNvSpPr txBox="1">
            <a:spLocks/>
          </p:cNvSpPr>
          <p:nvPr/>
        </p:nvSpPr>
        <p:spPr>
          <a:xfrm>
            <a:off x="251520" y="41235"/>
            <a:ext cx="8835601" cy="5862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724883">
              <a:defRPr>
                <a:latin typeface="+mn-lt"/>
                <a:ea typeface="+mn-ea"/>
                <a:cs typeface="+mn-cs"/>
              </a:defRPr>
            </a:lvl2pPr>
            <a:lvl3pPr marL="1449768">
              <a:defRPr>
                <a:latin typeface="+mn-lt"/>
                <a:ea typeface="+mn-ea"/>
                <a:cs typeface="+mn-cs"/>
              </a:defRPr>
            </a:lvl3pPr>
            <a:lvl4pPr marL="2174652">
              <a:defRPr>
                <a:latin typeface="+mn-lt"/>
                <a:ea typeface="+mn-ea"/>
                <a:cs typeface="+mn-cs"/>
              </a:defRPr>
            </a:lvl4pPr>
            <a:lvl5pPr marL="2899537">
              <a:defRPr>
                <a:latin typeface="+mn-lt"/>
                <a:ea typeface="+mn-ea"/>
                <a:cs typeface="+mn-cs"/>
              </a:defRPr>
            </a:lvl5pPr>
            <a:lvl6pPr marL="3624422">
              <a:defRPr>
                <a:latin typeface="+mn-lt"/>
                <a:ea typeface="+mn-ea"/>
                <a:cs typeface="+mn-cs"/>
              </a:defRPr>
            </a:lvl6pPr>
            <a:lvl7pPr marL="4349305">
              <a:defRPr>
                <a:latin typeface="+mn-lt"/>
                <a:ea typeface="+mn-ea"/>
                <a:cs typeface="+mn-cs"/>
              </a:defRPr>
            </a:lvl7pPr>
            <a:lvl8pPr marL="5074190">
              <a:defRPr>
                <a:latin typeface="+mn-lt"/>
                <a:ea typeface="+mn-ea"/>
                <a:cs typeface="+mn-cs"/>
              </a:defRPr>
            </a:lvl8pPr>
            <a:lvl9pPr marL="5799074">
              <a:defRPr>
                <a:latin typeface="+mn-lt"/>
                <a:ea typeface="+mn-ea"/>
                <a:cs typeface="+mn-cs"/>
              </a:defRPr>
            </a:lvl9pPr>
          </a:lstStyle>
          <a:p>
            <a:pPr algn="ctr" defTabSz="914400"/>
            <a:r>
              <a:rPr lang="en-US" sz="3800" kern="0" dirty="0" err="1"/>
              <a:t>Mustaqil</a:t>
            </a:r>
            <a:r>
              <a:rPr lang="en-US" sz="3800" kern="0" dirty="0"/>
              <a:t> </a:t>
            </a:r>
            <a:r>
              <a:rPr lang="en-US" sz="3800" kern="0" dirty="0" err="1"/>
              <a:t>yechish</a:t>
            </a:r>
            <a:r>
              <a:rPr lang="en-US" sz="3800" kern="0" dirty="0"/>
              <a:t> </a:t>
            </a:r>
            <a:r>
              <a:rPr lang="en-US" sz="3800" kern="0" dirty="0" err="1"/>
              <a:t>uchun</a:t>
            </a:r>
            <a:r>
              <a:rPr lang="en-US" sz="3800" kern="0" dirty="0"/>
              <a:t> </a:t>
            </a:r>
            <a:r>
              <a:rPr lang="en-US" sz="3800" kern="0" dirty="0" err="1" smtClean="0"/>
              <a:t>topshiriqlar</a:t>
            </a:r>
            <a:endParaRPr lang="ru-RU" sz="3800" b="1" kern="0" dirty="0"/>
          </a:p>
        </p:txBody>
      </p:sp>
      <p:sp>
        <p:nvSpPr>
          <p:cNvPr id="7" name="Объект 2"/>
          <p:cNvSpPr>
            <a:spLocks noGrp="1"/>
          </p:cNvSpPr>
          <p:nvPr>
            <p:ph idx="4294967295"/>
          </p:nvPr>
        </p:nvSpPr>
        <p:spPr>
          <a:xfrm>
            <a:off x="107504" y="843557"/>
            <a:ext cx="8979617" cy="574884"/>
          </a:xfrm>
          <a:prstGeom prst="rect">
            <a:avLst/>
          </a:prstGeom>
        </p:spPr>
        <p:txBody>
          <a:bodyPr lIns="81643" tIns="40822" rIns="81643" bIns="40822"/>
          <a:lstStyle/>
          <a:p>
            <a:r>
              <a:rPr lang="en-US" sz="3200" b="1" dirty="0" smtClean="0"/>
              <a:t> </a:t>
            </a:r>
            <a:r>
              <a:rPr lang="en-US" sz="3200" b="1" i="1" dirty="0" smtClean="0"/>
              <a:t> </a:t>
            </a:r>
            <a:r>
              <a:rPr lang="en-US" sz="3200" b="1" dirty="0" smtClean="0"/>
              <a:t> 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84046" y="1006689"/>
            <a:ext cx="879516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 dirty="0" err="1">
                <a:latin typeface="Arial" pitchFamily="34" charset="0"/>
                <a:cs typeface="Arial" pitchFamily="34" charset="0"/>
              </a:rPr>
              <a:t>Darslik</a:t>
            </a:r>
            <a:r>
              <a:rPr lang="en-US" sz="3600" b="1" dirty="0">
                <a:latin typeface="Arial" pitchFamily="34" charset="0"/>
                <a:cs typeface="Arial" pitchFamily="34" charset="0"/>
              </a:rPr>
              <a:t> II </a:t>
            </a:r>
            <a:r>
              <a:rPr lang="en-US" sz="3600" b="1" dirty="0" err="1">
                <a:latin typeface="Arial" pitchFamily="34" charset="0"/>
                <a:cs typeface="Arial" pitchFamily="34" charset="0"/>
              </a:rPr>
              <a:t>qismining</a:t>
            </a:r>
            <a:r>
              <a:rPr lang="en-US" sz="36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56-</a:t>
            </a:r>
            <a:r>
              <a:rPr lang="en-US" sz="3600" b="1" dirty="0" smtClean="0">
                <a:latin typeface="Arial" pitchFamily="34" charset="0"/>
                <a:cs typeface="Arial" pitchFamily="34" charset="0"/>
              </a:rPr>
              <a:t>sahifasidagi  </a:t>
            </a:r>
            <a:r>
              <a:rPr lang="en-US" sz="36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183-184-</a:t>
            </a:r>
            <a:r>
              <a:rPr lang="en-US" sz="3600" b="1" dirty="0" smtClean="0">
                <a:latin typeface="Arial" pitchFamily="34" charset="0"/>
                <a:cs typeface="Arial" pitchFamily="34" charset="0"/>
              </a:rPr>
              <a:t>mashqning </a:t>
            </a:r>
            <a:r>
              <a:rPr lang="en-US" sz="36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2,4-</a:t>
            </a:r>
            <a:r>
              <a:rPr lang="en-US" sz="3600" b="1" dirty="0" smtClean="0">
                <a:latin typeface="Arial" pitchFamily="34" charset="0"/>
                <a:cs typeface="Arial" pitchFamily="34" charset="0"/>
              </a:rPr>
              <a:t>tartibli </a:t>
            </a:r>
            <a:r>
              <a:rPr lang="en-US" sz="3600" b="1" dirty="0" err="1">
                <a:latin typeface="Arial" pitchFamily="34" charset="0"/>
                <a:cs typeface="Arial" pitchFamily="34" charset="0"/>
              </a:rPr>
              <a:t>misollarini</a:t>
            </a:r>
            <a:r>
              <a:rPr lang="en-US" sz="36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>
                <a:latin typeface="Arial" pitchFamily="34" charset="0"/>
                <a:cs typeface="Arial" pitchFamily="34" charset="0"/>
              </a:rPr>
              <a:t>yechish</a:t>
            </a:r>
            <a:endParaRPr lang="en-US" sz="3600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272837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3" y="-19050"/>
            <a:ext cx="9143998" cy="79060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1800" dirty="0">
              <a:latin typeface="Arial" panose="020B0604020202020204" pitchFamily="34" charset="0"/>
              <a:cs typeface="Arial" pitchFamily="34" charset="0"/>
            </a:endParaRPr>
          </a:p>
        </p:txBody>
      </p:sp>
      <p:sp>
        <p:nvSpPr>
          <p:cNvPr id="5" name="object 4"/>
          <p:cNvSpPr txBox="1">
            <a:spLocks/>
          </p:cNvSpPr>
          <p:nvPr/>
        </p:nvSpPr>
        <p:spPr>
          <a:xfrm>
            <a:off x="0" y="127308"/>
            <a:ext cx="9144000" cy="457314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en-US" sz="2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Mustaqil</a:t>
            </a:r>
            <a:r>
              <a:rPr lang="en-US" sz="28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bajarish</a:t>
            </a:r>
            <a:r>
              <a:rPr lang="en-US" sz="28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uchun</a:t>
            </a:r>
            <a:r>
              <a:rPr lang="en-US" sz="28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berilgan</a:t>
            </a:r>
            <a:r>
              <a:rPr lang="en-US" sz="28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mashqlarni</a:t>
            </a:r>
            <a:r>
              <a:rPr lang="en-US" sz="28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tekshirish</a:t>
            </a:r>
            <a:r>
              <a:rPr lang="en-US" sz="28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2800" b="0" dirty="0"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Прямоугольник 12"/>
              <p:cNvSpPr/>
              <p:nvPr/>
            </p:nvSpPr>
            <p:spPr>
              <a:xfrm>
                <a:off x="0" y="915566"/>
                <a:ext cx="9047762" cy="95410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sz="2800" b="1" i="1" dirty="0" smtClean="0">
                    <a:solidFill>
                      <a:srgbClr val="00B050"/>
                    </a:solidFill>
                    <a:latin typeface="Arial" pitchFamily="34" charset="0"/>
                    <a:cs typeface="Arial" pitchFamily="34" charset="0"/>
                  </a:rPr>
                  <a:t>405-mashq. </a:t>
                </a:r>
                <a:r>
                  <a:rPr lang="en-US" sz="2800" dirty="0" smtClean="0">
                    <a:latin typeface="Arial" pitchFamily="34" charset="0"/>
                    <a:cs typeface="Arial" pitchFamily="34" charset="0"/>
                  </a:rPr>
                  <a:t>Agar </a:t>
                </a:r>
                <a:r>
                  <a:rPr lang="en-US" sz="2800" dirty="0" err="1" smtClean="0">
                    <a:latin typeface="Arial" pitchFamily="34" charset="0"/>
                    <a:cs typeface="Arial" pitchFamily="34" charset="0"/>
                  </a:rPr>
                  <a:t>geometrik</a:t>
                </a:r>
                <a:r>
                  <a:rPr lang="en-US" sz="28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800" dirty="0" err="1" smtClean="0">
                    <a:latin typeface="Arial" pitchFamily="34" charset="0"/>
                    <a:cs typeface="Arial" pitchFamily="34" charset="0"/>
                  </a:rPr>
                  <a:t>progressiyada</a:t>
                </a:r>
                <a:r>
                  <a:rPr lang="en-US" sz="2800" dirty="0" smtClean="0">
                    <a:latin typeface="Arial" pitchFamily="34" charset="0"/>
                    <a:cs typeface="Arial" pitchFamily="34" charset="0"/>
                  </a:rPr>
                  <a:t>:                 2)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28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8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𝑺</m:t>
                        </m:r>
                      </m:e>
                      <m:sub>
                        <m:r>
                          <a:rPr lang="en-US" sz="2800" b="1" i="1" smtClean="0">
                            <a:solidFill>
                              <a:srgbClr val="00B050"/>
                            </a:solidFill>
                            <a:latin typeface="Cambria Math"/>
                          </a:rPr>
                          <m:t>𝒏</m:t>
                        </m:r>
                      </m:sub>
                    </m:sSub>
                    <m:r>
                      <a:rPr lang="en-US" sz="2800" b="1" i="1" smtClean="0">
                        <a:solidFill>
                          <a:srgbClr val="0070C0"/>
                        </a:solidFill>
                        <a:latin typeface="Cambria Math"/>
                      </a:rPr>
                      <m:t>=</m:t>
                    </m:r>
                    <m:r>
                      <a:rPr lang="en-US" sz="2800" b="1" i="1" smtClean="0">
                        <a:solidFill>
                          <a:srgbClr val="0070C0"/>
                        </a:solidFill>
                        <a:latin typeface="Cambria Math"/>
                      </a:rPr>
                      <m:t>𝟒𝟎𝟖𝟖</m:t>
                    </m:r>
                    <m:r>
                      <a:rPr lang="en-US" sz="2800" b="1" i="1" smtClean="0">
                        <a:solidFill>
                          <a:srgbClr val="0070C0"/>
                        </a:solidFill>
                        <a:latin typeface="Cambria Math"/>
                      </a:rPr>
                      <m:t>,</m:t>
                    </m:r>
                  </m:oMath>
                </a14:m>
                <a:r>
                  <a:rPr lang="en-US" sz="2800" b="1" dirty="0" smtClean="0">
                    <a:solidFill>
                      <a:srgbClr val="0070C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b="1" i="1">
                        <a:solidFill>
                          <a:srgbClr val="FF0000"/>
                        </a:solidFill>
                        <a:latin typeface="Cambria Math"/>
                      </a:rPr>
                      <m:t>𝒒</m:t>
                    </m:r>
                    <m:r>
                      <a:rPr lang="en-US" sz="2800" b="1" i="1">
                        <a:solidFill>
                          <a:srgbClr val="FF0000"/>
                        </a:solidFill>
                        <a:latin typeface="Cambria Math"/>
                      </a:rPr>
                      <m:t>=</m:t>
                    </m:r>
                    <m:r>
                      <a:rPr lang="en-US" sz="2800" b="1" i="1">
                        <a:solidFill>
                          <a:srgbClr val="FF0000"/>
                        </a:solidFill>
                        <a:latin typeface="Cambria Math"/>
                      </a:rPr>
                      <m:t>𝟐</m:t>
                    </m:r>
                  </m:oMath>
                </a14:m>
                <a:r>
                  <a:rPr lang="en-US" sz="2800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28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8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𝒃</m:t>
                        </m:r>
                      </m:e>
                      <m:sub>
                        <m:r>
                          <a:rPr lang="en-US" sz="28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𝟏</m:t>
                        </m:r>
                      </m:sub>
                    </m:sSub>
                    <m:r>
                      <a:rPr lang="en-US" sz="2800" b="1" i="1" smtClean="0">
                        <a:solidFill>
                          <a:srgbClr val="002060"/>
                        </a:solidFill>
                        <a:latin typeface="Cambria Math"/>
                      </a:rPr>
                      <m:t>=</m:t>
                    </m:r>
                    <m:r>
                      <a:rPr lang="en-US" sz="2800" b="1" i="1" smtClean="0">
                        <a:solidFill>
                          <a:srgbClr val="002060"/>
                        </a:solidFill>
                        <a:latin typeface="Cambria Math"/>
                      </a:rPr>
                      <m:t>𝟖</m:t>
                    </m:r>
                  </m:oMath>
                </a14:m>
                <a:r>
                  <a:rPr lang="en-US" sz="2800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800" dirty="0" err="1" smtClean="0">
                    <a:latin typeface="Arial" pitchFamily="34" charset="0"/>
                    <a:cs typeface="Arial" pitchFamily="34" charset="0"/>
                  </a:rPr>
                  <a:t>bo‘lsa</a:t>
                </a:r>
                <a:r>
                  <a:rPr lang="en-US" sz="2800" dirty="0" smtClean="0">
                    <a:latin typeface="Arial" pitchFamily="34" charset="0"/>
                    <a:cs typeface="Arial" pitchFamily="34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en-US" sz="2800" b="1" i="1" dirty="0">
                        <a:solidFill>
                          <a:srgbClr val="00B050"/>
                        </a:solidFill>
                        <a:latin typeface="Cambria Math"/>
                      </a:rPr>
                      <m:t>𝒏</m:t>
                    </m:r>
                  </m:oMath>
                </a14:m>
                <a:r>
                  <a:rPr lang="en-US" sz="2800" b="1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800" dirty="0" smtClean="0">
                    <a:latin typeface="Arial" pitchFamily="34" charset="0"/>
                    <a:cs typeface="Arial" pitchFamily="34" charset="0"/>
                  </a:rPr>
                  <a:t>va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28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8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𝒃</m:t>
                        </m:r>
                      </m:e>
                      <m:sub>
                        <m:r>
                          <a:rPr lang="en-US" sz="2800" b="1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𝒏</m:t>
                        </m:r>
                      </m:sub>
                    </m:sSub>
                  </m:oMath>
                </a14:m>
                <a:r>
                  <a:rPr lang="en-US" sz="2800" b="1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800" dirty="0" err="1" smtClean="0">
                    <a:latin typeface="Arial" pitchFamily="34" charset="0"/>
                    <a:cs typeface="Arial" pitchFamily="34" charset="0"/>
                  </a:rPr>
                  <a:t>ni</a:t>
                </a:r>
                <a:r>
                  <a:rPr lang="en-US" sz="2800" dirty="0" smtClean="0">
                    <a:latin typeface="Arial" pitchFamily="34" charset="0"/>
                    <a:cs typeface="Arial" pitchFamily="34" charset="0"/>
                  </a:rPr>
                  <a:t> toping.</a:t>
                </a:r>
                <a:endParaRPr lang="ru-RU" sz="2800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3" name="Прямоугольник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915566"/>
                <a:ext cx="9047762" cy="954107"/>
              </a:xfrm>
              <a:prstGeom prst="rect">
                <a:avLst/>
              </a:prstGeom>
              <a:blipFill rotWithShape="1">
                <a:blip r:embed="rId2"/>
                <a:stretch>
                  <a:fillRect t="-6369" r="-9232" b="-1656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Прямоугольник 13"/>
              <p:cNvSpPr/>
              <p:nvPr/>
            </p:nvSpPr>
            <p:spPr>
              <a:xfrm>
                <a:off x="533272" y="2145858"/>
                <a:ext cx="2659574" cy="93211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600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600" b="1" i="1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𝑺</m:t>
                          </m:r>
                        </m:e>
                        <m:sub>
                          <m:r>
                            <a:rPr lang="en-US" sz="2600" b="1" i="1" smtClean="0">
                              <a:solidFill>
                                <a:srgbClr val="00B050"/>
                              </a:solidFill>
                              <a:latin typeface="Cambria Math"/>
                            </a:rPr>
                            <m:t>𝒏</m:t>
                          </m:r>
                        </m:sub>
                      </m:sSub>
                      <m:r>
                        <a:rPr lang="en-US" sz="2600" b="1" i="1">
                          <a:solidFill>
                            <a:srgbClr val="00B0F0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ru-RU" sz="2600" b="1" i="1">
                              <a:solidFill>
                                <a:srgbClr val="00B0F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ru-RU" sz="2600" b="1" i="1" smtClean="0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600" b="1" i="1">
                                  <a:solidFill>
                                    <a:srgbClr val="002060"/>
                                  </a:solidFill>
                                  <a:latin typeface="Cambria Math"/>
                                </a:rPr>
                                <m:t>𝒃</m:t>
                              </m:r>
                            </m:e>
                            <m:sub>
                              <m:r>
                                <a:rPr lang="en-US" sz="2600" b="1" i="1">
                                  <a:solidFill>
                                    <a:srgbClr val="002060"/>
                                  </a:solidFill>
                                  <a:latin typeface="Cambria Math"/>
                                </a:rPr>
                                <m:t>𝟏</m:t>
                              </m:r>
                            </m:sub>
                          </m:sSub>
                          <m:r>
                            <a:rPr lang="en-US" sz="2600" b="1" i="1">
                              <a:solidFill>
                                <a:srgbClr val="00B0F0"/>
                              </a:solidFill>
                              <a:latin typeface="Cambria Math"/>
                            </a:rPr>
                            <m:t>(</m:t>
                          </m:r>
                          <m:r>
                            <a:rPr lang="en-US" sz="2600" b="1" i="1">
                              <a:solidFill>
                                <a:srgbClr val="00B0F0"/>
                              </a:solidFill>
                              <a:latin typeface="Cambria Math"/>
                            </a:rPr>
                            <m:t>𝟏</m:t>
                          </m:r>
                          <m:r>
                            <a:rPr lang="en-US" sz="2600" b="1" i="1">
                              <a:solidFill>
                                <a:srgbClr val="00B0F0"/>
                              </a:solidFill>
                              <a:latin typeface="Cambria Math"/>
                            </a:rPr>
                            <m:t>−</m:t>
                          </m:r>
                          <m:sSup>
                            <m:sSupPr>
                              <m:ctrlPr>
                                <a:rPr lang="ru-RU" sz="2600" b="1" i="1">
                                  <a:solidFill>
                                    <a:srgbClr val="00B0F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600" b="1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𝒒</m:t>
                              </m:r>
                            </m:e>
                            <m:sup>
                              <m:r>
                                <a:rPr lang="en-US" sz="2600" b="1" i="1" smtClean="0">
                                  <a:solidFill>
                                    <a:srgbClr val="00B050"/>
                                  </a:solidFill>
                                  <a:latin typeface="Cambria Math"/>
                                </a:rPr>
                                <m:t>𝒏</m:t>
                              </m:r>
                            </m:sup>
                          </m:sSup>
                          <m:r>
                            <a:rPr lang="en-US" sz="2600" b="1" i="1">
                              <a:solidFill>
                                <a:srgbClr val="00B0F0"/>
                              </a:solidFill>
                              <a:latin typeface="Cambria Math"/>
                            </a:rPr>
                            <m:t>)</m:t>
                          </m:r>
                        </m:num>
                        <m:den>
                          <m:r>
                            <a:rPr lang="en-US" sz="2600" b="1" i="1">
                              <a:solidFill>
                                <a:srgbClr val="00B0F0"/>
                              </a:solidFill>
                              <a:latin typeface="Cambria Math"/>
                            </a:rPr>
                            <m:t>(</m:t>
                          </m:r>
                          <m:r>
                            <a:rPr lang="en-US" sz="2600" b="1" i="1">
                              <a:solidFill>
                                <a:srgbClr val="00B0F0"/>
                              </a:solidFill>
                              <a:latin typeface="Cambria Math"/>
                            </a:rPr>
                            <m:t>𝟏</m:t>
                          </m:r>
                          <m:r>
                            <a:rPr lang="en-US" sz="2600" b="1" i="1">
                              <a:solidFill>
                                <a:srgbClr val="00B0F0"/>
                              </a:solidFill>
                              <a:latin typeface="Cambria Math"/>
                            </a:rPr>
                            <m:t>−</m:t>
                          </m:r>
                          <m:r>
                            <a:rPr lang="en-US" sz="2600" b="1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𝒒</m:t>
                          </m:r>
                          <m:r>
                            <a:rPr lang="en-US" sz="2600" b="1" i="1">
                              <a:solidFill>
                                <a:srgbClr val="00B0F0"/>
                              </a:solidFill>
                              <a:latin typeface="Cambria Math"/>
                            </a:rPr>
                            <m:t>)</m:t>
                          </m:r>
                        </m:den>
                      </m:f>
                    </m:oMath>
                  </m:oMathPara>
                </a14:m>
                <a:endParaRPr lang="ru-RU" sz="2600" b="1" dirty="0">
                  <a:solidFill>
                    <a:srgbClr val="00B0F0"/>
                  </a:solidFill>
                </a:endParaRPr>
              </a:p>
            </p:txBody>
          </p:sp>
        </mc:Choice>
        <mc:Fallback xmlns="">
          <p:sp>
            <p:nvSpPr>
              <p:cNvPr id="14" name="Прямоугольник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3272" y="2145858"/>
                <a:ext cx="2659574" cy="932115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Прямоугольник 14"/>
              <p:cNvSpPr/>
              <p:nvPr/>
            </p:nvSpPr>
            <p:spPr>
              <a:xfrm>
                <a:off x="3491880" y="2211710"/>
                <a:ext cx="2929456" cy="86626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600" b="1" i="1" smtClean="0">
                          <a:solidFill>
                            <a:srgbClr val="0070C0"/>
                          </a:solidFill>
                          <a:latin typeface="Cambria Math"/>
                        </a:rPr>
                        <m:t>𝟒𝟎𝟖𝟖</m:t>
                      </m:r>
                      <m:r>
                        <a:rPr lang="en-US" sz="2600" b="1" i="1" smtClean="0">
                          <a:solidFill>
                            <a:srgbClr val="00B0F0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600" b="1" i="1" smtClean="0">
                              <a:solidFill>
                                <a:srgbClr val="00B0F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6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𝟖</m:t>
                          </m:r>
                          <m:d>
                            <m:dPr>
                              <m:ctrlPr>
                                <a:rPr lang="en-US" sz="2600" b="1" i="1" dirty="0" smtClean="0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600" b="1" i="1" dirty="0" smtClean="0">
                                  <a:solidFill>
                                    <a:srgbClr val="0070C0"/>
                                  </a:solidFill>
                                  <a:latin typeface="Cambria Math"/>
                                </a:rPr>
                                <m:t>𝟏</m:t>
                              </m:r>
                              <m:r>
                                <a:rPr lang="en-US" sz="2600" b="1" i="1" dirty="0" smtClean="0">
                                  <a:solidFill>
                                    <a:srgbClr val="002060"/>
                                  </a:solidFill>
                                  <a:latin typeface="Cambria Math"/>
                                </a:rPr>
                                <m:t>−</m:t>
                              </m:r>
                              <m:sSup>
                                <m:sSupPr>
                                  <m:ctrlPr>
                                    <a:rPr lang="en-US" sz="2600" b="1" i="1" dirty="0" smtClean="0">
                                      <a:solidFill>
                                        <a:srgbClr val="00206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2600" b="1" i="1" dirty="0">
                                      <a:solidFill>
                                        <a:srgbClr val="FF0000"/>
                                      </a:solidFill>
                                      <a:latin typeface="Cambria Math"/>
                                    </a:rPr>
                                    <m:t>𝟐</m:t>
                                  </m:r>
                                </m:e>
                                <m:sup>
                                  <m:r>
                                    <a:rPr lang="en-US" sz="2600" b="1" i="1" dirty="0" smtClean="0">
                                      <a:solidFill>
                                        <a:srgbClr val="00B050"/>
                                      </a:solidFill>
                                      <a:latin typeface="Cambria Math"/>
                                    </a:rPr>
                                    <m:t>𝒏</m:t>
                                  </m:r>
                                </m:sup>
                              </m:sSup>
                            </m:e>
                          </m:d>
                        </m:num>
                        <m:den>
                          <m:r>
                            <a:rPr lang="en-US" sz="2600" b="1" i="1" smtClean="0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𝟏</m:t>
                          </m:r>
                          <m:r>
                            <a:rPr lang="en-US" sz="2600" b="1" i="1" smtClean="0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−</m:t>
                          </m:r>
                          <m:r>
                            <a:rPr lang="en-US" sz="2600" b="1" i="1" dirty="0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𝟐</m:t>
                          </m:r>
                        </m:den>
                      </m:f>
                    </m:oMath>
                  </m:oMathPara>
                </a14:m>
                <a:endParaRPr lang="ru-RU" sz="2600" b="1" dirty="0">
                  <a:solidFill>
                    <a:srgbClr val="00B0F0"/>
                  </a:solidFill>
                </a:endParaRPr>
              </a:p>
            </p:txBody>
          </p:sp>
        </mc:Choice>
        <mc:Fallback xmlns="">
          <p:sp>
            <p:nvSpPr>
              <p:cNvPr id="15" name="Прямоугольник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91880" y="2211710"/>
                <a:ext cx="2929456" cy="866263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Прямоугольник 15"/>
              <p:cNvSpPr/>
              <p:nvPr/>
            </p:nvSpPr>
            <p:spPr>
              <a:xfrm>
                <a:off x="217663" y="3406229"/>
                <a:ext cx="3177921" cy="49244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600" b="1" i="1" smtClean="0">
                          <a:solidFill>
                            <a:srgbClr val="0070C0"/>
                          </a:solidFill>
                          <a:latin typeface="Cambria Math"/>
                        </a:rPr>
                        <m:t>−</m:t>
                      </m:r>
                      <m:r>
                        <a:rPr lang="en-US" sz="2600" b="1" i="1" smtClean="0">
                          <a:solidFill>
                            <a:srgbClr val="0070C0"/>
                          </a:solidFill>
                          <a:latin typeface="Cambria Math"/>
                        </a:rPr>
                        <m:t>𝟒𝟎𝟖𝟖</m:t>
                      </m:r>
                      <m:r>
                        <a:rPr lang="en-US" sz="2600" b="1" i="1" smtClean="0">
                          <a:solidFill>
                            <a:srgbClr val="00B0F0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6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𝟖</m:t>
                      </m:r>
                      <m:d>
                        <m:dPr>
                          <m:ctrlPr>
                            <a:rPr lang="en-US" sz="2600" b="1" i="1" dirty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600" b="1" i="1" dirty="0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𝟏</m:t>
                          </m:r>
                          <m:r>
                            <a:rPr lang="en-US" sz="2600" b="1" i="1" dirty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−</m:t>
                          </m:r>
                          <m:sSup>
                            <m:sSupPr>
                              <m:ctrlPr>
                                <a:rPr lang="en-US" sz="2600" b="1" i="1" dirty="0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600" b="1" i="1" dirty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𝟐</m:t>
                              </m:r>
                            </m:e>
                            <m:sup>
                              <m:r>
                                <a:rPr lang="en-US" sz="2600" b="1" i="1" dirty="0">
                                  <a:solidFill>
                                    <a:srgbClr val="00B050"/>
                                  </a:solidFill>
                                  <a:latin typeface="Cambria Math"/>
                                </a:rPr>
                                <m:t>𝒏</m:t>
                              </m:r>
                            </m:sup>
                          </m:sSup>
                        </m:e>
                      </m:d>
                    </m:oMath>
                  </m:oMathPara>
                </a14:m>
                <a:endParaRPr lang="ru-RU" sz="2600" b="1" i="1" dirty="0">
                  <a:solidFill>
                    <a:srgbClr val="00B0F0"/>
                  </a:solidFill>
                </a:endParaRPr>
              </a:p>
            </p:txBody>
          </p:sp>
        </mc:Choice>
        <mc:Fallback xmlns="">
          <p:sp>
            <p:nvSpPr>
              <p:cNvPr id="16" name="Прямоугольник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7663" y="3406229"/>
                <a:ext cx="3177921" cy="492443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Прямоугольник 16"/>
              <p:cNvSpPr/>
              <p:nvPr/>
            </p:nvSpPr>
            <p:spPr>
              <a:xfrm>
                <a:off x="3704791" y="3406229"/>
                <a:ext cx="2503634" cy="49244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600" b="1" i="1" smtClean="0">
                          <a:solidFill>
                            <a:srgbClr val="0070C0"/>
                          </a:solidFill>
                          <a:latin typeface="Cambria Math"/>
                        </a:rPr>
                        <m:t>−</m:t>
                      </m:r>
                      <m:r>
                        <a:rPr lang="en-US" sz="2600" b="1" i="1" smtClean="0">
                          <a:solidFill>
                            <a:srgbClr val="0070C0"/>
                          </a:solidFill>
                          <a:latin typeface="Cambria Math"/>
                        </a:rPr>
                        <m:t>𝟓𝟏𝟏</m:t>
                      </m:r>
                      <m:r>
                        <a:rPr lang="en-US" sz="2600" b="1" i="1" smtClean="0">
                          <a:solidFill>
                            <a:srgbClr val="00B0F0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600" b="1" i="1" dirty="0">
                          <a:solidFill>
                            <a:srgbClr val="0070C0"/>
                          </a:solidFill>
                          <a:latin typeface="Cambria Math"/>
                        </a:rPr>
                        <m:t>𝟏</m:t>
                      </m:r>
                      <m:r>
                        <a:rPr lang="en-US" sz="2600" b="1" i="1" dirty="0">
                          <a:solidFill>
                            <a:srgbClr val="002060"/>
                          </a:solidFill>
                          <a:latin typeface="Cambria Math"/>
                        </a:rPr>
                        <m:t>−</m:t>
                      </m:r>
                      <m:sSup>
                        <m:sSupPr>
                          <m:ctrlPr>
                            <a:rPr lang="en-US" sz="2600" b="1" i="1" dirty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600" b="1" i="1" dirty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𝟐</m:t>
                          </m:r>
                        </m:e>
                        <m:sup>
                          <m:r>
                            <a:rPr lang="en-US" sz="2600" b="1" i="1" dirty="0">
                              <a:solidFill>
                                <a:srgbClr val="00B050"/>
                              </a:solidFill>
                              <a:latin typeface="Cambria Math"/>
                            </a:rPr>
                            <m:t>𝒏</m:t>
                          </m:r>
                        </m:sup>
                      </m:sSup>
                    </m:oMath>
                  </m:oMathPara>
                </a14:m>
                <a:endParaRPr lang="ru-RU" sz="2600" b="1" i="1" dirty="0">
                  <a:solidFill>
                    <a:srgbClr val="00B0F0"/>
                  </a:solidFill>
                </a:endParaRPr>
              </a:p>
            </p:txBody>
          </p:sp>
        </mc:Choice>
        <mc:Fallback xmlns="">
          <p:sp>
            <p:nvSpPr>
              <p:cNvPr id="17" name="Прямоугольник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04791" y="3406229"/>
                <a:ext cx="2503634" cy="492443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Прямоугольник 19"/>
              <p:cNvSpPr/>
              <p:nvPr/>
            </p:nvSpPr>
            <p:spPr>
              <a:xfrm>
                <a:off x="6779142" y="4131595"/>
                <a:ext cx="1421864" cy="49956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600" b="1" i="1" dirty="0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600" b="1" i="1" dirty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𝟐</m:t>
                          </m:r>
                        </m:e>
                        <m:sup>
                          <m:r>
                            <a:rPr lang="en-US" sz="2600" b="1" i="1" dirty="0">
                              <a:solidFill>
                                <a:srgbClr val="00B050"/>
                              </a:solidFill>
                              <a:latin typeface="Cambria Math"/>
                            </a:rPr>
                            <m:t>𝒏</m:t>
                          </m:r>
                        </m:sup>
                      </m:sSup>
                      <m:r>
                        <a:rPr lang="en-US" sz="2600" b="1" i="1" dirty="0" smtClean="0">
                          <a:solidFill>
                            <a:srgbClr val="0070C0"/>
                          </a:solidFill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en-US" sz="2600" b="1" i="1" dirty="0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600" b="1" i="1" dirty="0" smtClean="0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𝟐</m:t>
                          </m:r>
                        </m:e>
                        <m:sup>
                          <m:r>
                            <a:rPr lang="en-US" sz="2600" b="1" i="1" dirty="0" smtClean="0">
                              <a:solidFill>
                                <a:srgbClr val="00B050"/>
                              </a:solidFill>
                              <a:latin typeface="Cambria Math"/>
                            </a:rPr>
                            <m:t>𝟖</m:t>
                          </m:r>
                        </m:sup>
                      </m:sSup>
                    </m:oMath>
                  </m:oMathPara>
                </a14:m>
                <a:endParaRPr lang="ru-RU" sz="2600" b="1" i="1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20" name="Прямоугольник 1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79142" y="4131595"/>
                <a:ext cx="1421864" cy="499560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Прямоугольник 20"/>
              <p:cNvSpPr/>
              <p:nvPr/>
            </p:nvSpPr>
            <p:spPr>
              <a:xfrm>
                <a:off x="5312507" y="4132356"/>
                <a:ext cx="1108829" cy="49244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600" b="1" i="1" dirty="0" smtClean="0">
                          <a:solidFill>
                            <a:srgbClr val="00B050"/>
                          </a:solidFill>
                          <a:latin typeface="Cambria Math"/>
                        </a:rPr>
                        <m:t>𝒏</m:t>
                      </m:r>
                      <m:r>
                        <a:rPr lang="en-US" sz="2600" b="1" i="1" dirty="0" smtClean="0">
                          <a:solidFill>
                            <a:srgbClr val="00B050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600" b="1" i="1" dirty="0" smtClean="0">
                          <a:solidFill>
                            <a:srgbClr val="00B050"/>
                          </a:solidFill>
                          <a:latin typeface="Cambria Math"/>
                        </a:rPr>
                        <m:t>𝟖</m:t>
                      </m:r>
                    </m:oMath>
                  </m:oMathPara>
                </a14:m>
                <a:endParaRPr lang="ru-RU" sz="2600" b="1" i="1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21" name="Прямоугольник 2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12507" y="4132356"/>
                <a:ext cx="1108829" cy="492443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Прямоугольник 10"/>
              <p:cNvSpPr/>
              <p:nvPr/>
            </p:nvSpPr>
            <p:spPr>
              <a:xfrm>
                <a:off x="6660232" y="3399112"/>
                <a:ext cx="1659685" cy="49244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600" b="1" i="1" dirty="0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600" b="1" i="1" dirty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𝟐</m:t>
                          </m:r>
                        </m:e>
                        <m:sup>
                          <m:r>
                            <a:rPr lang="en-US" sz="2600" b="1" i="1" dirty="0">
                              <a:solidFill>
                                <a:srgbClr val="00B050"/>
                              </a:solidFill>
                              <a:latin typeface="Cambria Math"/>
                            </a:rPr>
                            <m:t>𝒏</m:t>
                          </m:r>
                        </m:sup>
                      </m:sSup>
                      <m:r>
                        <a:rPr lang="en-US" sz="2600" b="1" i="1" dirty="0" smtClean="0">
                          <a:solidFill>
                            <a:srgbClr val="0070C0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600" b="1" i="1" dirty="0" smtClean="0">
                          <a:solidFill>
                            <a:srgbClr val="0070C0"/>
                          </a:solidFill>
                          <a:latin typeface="Cambria Math"/>
                        </a:rPr>
                        <m:t>𝟓𝟏𝟐</m:t>
                      </m:r>
                    </m:oMath>
                  </m:oMathPara>
                </a14:m>
                <a:endParaRPr lang="ru-RU" sz="2600" b="1" i="1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11" name="Прямоугольник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60232" y="3399112"/>
                <a:ext cx="1659685" cy="492443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247414" y="4184874"/>
                <a:ext cx="4713855" cy="49956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2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6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𝒃</m:t>
                        </m:r>
                      </m:e>
                      <m:sub>
                        <m:r>
                          <a:rPr lang="en-US" sz="2600" b="1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𝟖</m:t>
                        </m:r>
                      </m:sub>
                    </m:sSub>
                    <m:r>
                      <a:rPr lang="en-US" sz="2600" b="1" i="1" smtClean="0">
                        <a:solidFill>
                          <a:srgbClr val="002060"/>
                        </a:solidFill>
                        <a:latin typeface="Cambria Math"/>
                      </a:rPr>
                      <m:t>=</m:t>
                    </m:r>
                    <m:sSub>
                      <m:sSubPr>
                        <m:ctrlPr>
                          <a:rPr lang="ru-RU" sz="26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6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𝒃</m:t>
                        </m:r>
                      </m:e>
                      <m:sub>
                        <m:r>
                          <a:rPr lang="en-US" sz="26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𝟏</m:t>
                        </m:r>
                      </m:sub>
                    </m:sSub>
                    <m:r>
                      <a:rPr lang="en-US" sz="2600" b="1" i="1" smtClean="0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∙</m:t>
                    </m:r>
                    <m:sSup>
                      <m:sSupPr>
                        <m:ctrlPr>
                          <a:rPr lang="en-US" sz="2600" b="1" i="1" dirty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600" b="1" i="1" dirty="0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𝒒</m:t>
                        </m:r>
                      </m:e>
                      <m:sup>
                        <m:r>
                          <a:rPr lang="en-US" sz="2600" b="1" i="1" dirty="0" smtClean="0">
                            <a:solidFill>
                              <a:srgbClr val="00B050"/>
                            </a:solidFill>
                            <a:latin typeface="Cambria Math"/>
                          </a:rPr>
                          <m:t>𝟕</m:t>
                        </m:r>
                      </m:sup>
                    </m:sSup>
                    <m:r>
                      <a:rPr lang="en-US" sz="2600" b="1" i="1" dirty="0" smtClean="0">
                        <a:solidFill>
                          <a:srgbClr val="0070C0"/>
                        </a:solidFill>
                        <a:latin typeface="Cambria Math"/>
                      </a:rPr>
                      <m:t>=</m:t>
                    </m:r>
                    <m:r>
                      <a:rPr lang="en-US" sz="2600" b="1" i="1" dirty="0" smtClean="0">
                        <a:solidFill>
                          <a:srgbClr val="0070C0"/>
                        </a:solidFill>
                        <a:latin typeface="Cambria Math"/>
                      </a:rPr>
                      <m:t>𝟖</m:t>
                    </m:r>
                    <m:r>
                      <a:rPr lang="en-US" sz="2600" b="1" i="1" dirty="0" smtClean="0">
                        <a:solidFill>
                          <a:srgbClr val="0070C0"/>
                        </a:solidFill>
                        <a:latin typeface="Cambria Math"/>
                        <a:ea typeface="Cambria Math"/>
                      </a:rPr>
                      <m:t>∙</m:t>
                    </m:r>
                    <m:r>
                      <a:rPr lang="en-US" sz="2600" b="1" i="1" dirty="0" smtClean="0">
                        <a:solidFill>
                          <a:srgbClr val="0070C0"/>
                        </a:solidFill>
                        <a:latin typeface="Cambria Math"/>
                        <a:ea typeface="Cambria Math"/>
                      </a:rPr>
                      <m:t>𝟏𝟐𝟖</m:t>
                    </m:r>
                    <m:r>
                      <a:rPr lang="en-US" sz="2600" b="1" i="1" dirty="0" smtClean="0">
                        <a:solidFill>
                          <a:srgbClr val="0070C0"/>
                        </a:solidFill>
                        <a:latin typeface="Cambria Math"/>
                        <a:ea typeface="Cambria Math"/>
                      </a:rPr>
                      <m:t>=</m:t>
                    </m:r>
                    <m:r>
                      <a:rPr lang="en-US" sz="2600" b="1" i="1" dirty="0" smtClean="0">
                        <a:solidFill>
                          <a:srgbClr val="0070C0"/>
                        </a:solidFill>
                        <a:latin typeface="Cambria Math"/>
                        <a:ea typeface="Cambria Math"/>
                      </a:rPr>
                      <m:t>𝟏𝟎𝟐𝟒</m:t>
                    </m:r>
                  </m:oMath>
                </a14:m>
                <a:r>
                  <a:rPr lang="en-US" sz="2600" b="1" dirty="0">
                    <a:solidFill>
                      <a:srgbClr val="0070C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endParaRPr lang="ru-RU" sz="2600" dirty="0"/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7414" y="4184874"/>
                <a:ext cx="4713855" cy="499560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0434149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  <p:bldP spid="16" grpId="0"/>
      <p:bldP spid="17" grpId="0"/>
      <p:bldP spid="20" grpId="0"/>
      <p:bldP spid="21" grpId="0"/>
      <p:bldP spid="11" grpId="0"/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3" y="-19050"/>
            <a:ext cx="9143998" cy="79060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1800" dirty="0">
              <a:latin typeface="Arial" panose="020B0604020202020204" pitchFamily="34" charset="0"/>
              <a:cs typeface="Arial" pitchFamily="34" charset="0"/>
            </a:endParaRPr>
          </a:p>
        </p:txBody>
      </p:sp>
      <p:sp>
        <p:nvSpPr>
          <p:cNvPr id="5" name="object 4"/>
          <p:cNvSpPr txBox="1">
            <a:spLocks/>
          </p:cNvSpPr>
          <p:nvPr/>
        </p:nvSpPr>
        <p:spPr>
          <a:xfrm>
            <a:off x="0" y="127308"/>
            <a:ext cx="9144000" cy="457314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en-US" sz="2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Mustaqil</a:t>
            </a:r>
            <a:r>
              <a:rPr lang="en-US" sz="28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bajarish</a:t>
            </a:r>
            <a:r>
              <a:rPr lang="en-US" sz="28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uchun</a:t>
            </a:r>
            <a:r>
              <a:rPr lang="en-US" sz="28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berilgan</a:t>
            </a:r>
            <a:r>
              <a:rPr lang="en-US" sz="28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mashqlarni</a:t>
            </a:r>
            <a:r>
              <a:rPr lang="en-US" sz="28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tekshirish</a:t>
            </a:r>
            <a:r>
              <a:rPr lang="en-US" sz="28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2800" b="0" dirty="0"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Прямоугольник 12"/>
              <p:cNvSpPr/>
              <p:nvPr/>
            </p:nvSpPr>
            <p:spPr>
              <a:xfrm>
                <a:off x="179513" y="826715"/>
                <a:ext cx="8889878" cy="132343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2800" b="1" dirty="0" smtClean="0">
                    <a:solidFill>
                      <a:srgbClr val="00B050"/>
                    </a:solidFill>
                    <a:latin typeface="Arial" pitchFamily="34" charset="0"/>
                    <a:cs typeface="Arial" pitchFamily="34" charset="0"/>
                  </a:rPr>
                  <a:t>406-mashq. </a:t>
                </a:r>
                <a:r>
                  <a:rPr lang="en-US" sz="2600" dirty="0" smtClean="0">
                    <a:latin typeface="Arial" pitchFamily="34" charset="0"/>
                    <a:cs typeface="Arial" pitchFamily="34" charset="0"/>
                  </a:rPr>
                  <a:t>Agar </a:t>
                </a:r>
                <a:r>
                  <a:rPr lang="en-US" sz="2600" dirty="0" err="1" smtClean="0">
                    <a:latin typeface="Arial" pitchFamily="34" charset="0"/>
                    <a:cs typeface="Arial" pitchFamily="34" charset="0"/>
                  </a:rPr>
                  <a:t>sonlar</a:t>
                </a:r>
                <a:r>
                  <a:rPr lang="en-US" sz="26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600" dirty="0" err="1" smtClean="0">
                    <a:latin typeface="Arial" pitchFamily="34" charset="0"/>
                    <a:cs typeface="Arial" pitchFamily="34" charset="0"/>
                  </a:rPr>
                  <a:t>yig‘indisining</a:t>
                </a:r>
                <a:r>
                  <a:rPr lang="en-US" sz="26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600" dirty="0" err="1" smtClean="0">
                    <a:latin typeface="Arial" pitchFamily="34" charset="0"/>
                    <a:cs typeface="Arial" pitchFamily="34" charset="0"/>
                  </a:rPr>
                  <a:t>qo‘shiluvchilari</a:t>
                </a:r>
                <a:r>
                  <a:rPr lang="en-US" sz="26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600" dirty="0" err="1" smtClean="0">
                    <a:latin typeface="Arial" pitchFamily="34" charset="0"/>
                    <a:cs typeface="Arial" pitchFamily="34" charset="0"/>
                  </a:rPr>
                  <a:t>geometrik</a:t>
                </a:r>
                <a:r>
                  <a:rPr lang="en-US" sz="26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600" dirty="0" err="1" smtClean="0">
                    <a:latin typeface="Arial" pitchFamily="34" charset="0"/>
                    <a:cs typeface="Arial" pitchFamily="34" charset="0"/>
                  </a:rPr>
                  <a:t>progressiyaning</a:t>
                </a:r>
                <a:r>
                  <a:rPr lang="en-US" sz="26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600" dirty="0" err="1" smtClean="0">
                    <a:latin typeface="Arial" pitchFamily="34" charset="0"/>
                    <a:cs typeface="Arial" pitchFamily="34" charset="0"/>
                  </a:rPr>
                  <a:t>ketma-ket</a:t>
                </a:r>
                <a:r>
                  <a:rPr lang="en-US" sz="26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600" dirty="0" err="1" smtClean="0">
                    <a:latin typeface="Arial" pitchFamily="34" charset="0"/>
                    <a:cs typeface="Arial" pitchFamily="34" charset="0"/>
                  </a:rPr>
                  <a:t>hadlari</a:t>
                </a:r>
                <a:r>
                  <a:rPr lang="en-US" sz="26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600" dirty="0" err="1" smtClean="0">
                    <a:latin typeface="Arial" pitchFamily="34" charset="0"/>
                    <a:cs typeface="Arial" pitchFamily="34" charset="0"/>
                  </a:rPr>
                  <a:t>bo‘lsa</a:t>
                </a:r>
                <a:r>
                  <a:rPr lang="en-US" sz="2600" dirty="0" smtClean="0">
                    <a:latin typeface="Arial" pitchFamily="34" charset="0"/>
                    <a:cs typeface="Arial" pitchFamily="34" charset="0"/>
                  </a:rPr>
                  <a:t>, </a:t>
                </a:r>
                <a:r>
                  <a:rPr lang="en-US" sz="2600" dirty="0" err="1" smtClean="0">
                    <a:latin typeface="Arial" pitchFamily="34" charset="0"/>
                    <a:cs typeface="Arial" pitchFamily="34" charset="0"/>
                  </a:rPr>
                  <a:t>shu</a:t>
                </a:r>
                <a:r>
                  <a:rPr lang="en-US" sz="26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600" dirty="0" err="1" smtClean="0">
                    <a:latin typeface="Arial" pitchFamily="34" charset="0"/>
                    <a:cs typeface="Arial" pitchFamily="34" charset="0"/>
                  </a:rPr>
                  <a:t>yig‘indini</a:t>
                </a:r>
                <a:r>
                  <a:rPr lang="en-US" sz="2600" dirty="0" smtClean="0">
                    <a:latin typeface="Arial" pitchFamily="34" charset="0"/>
                    <a:cs typeface="Arial" pitchFamily="34" charset="0"/>
                  </a:rPr>
                  <a:t> toping. </a:t>
                </a:r>
                <a14:m>
                  <m:oMath xmlns:m="http://schemas.openxmlformats.org/officeDocument/2006/math">
                    <m:r>
                      <a:rPr lang="en-US" sz="2600" b="1" i="1" dirty="0" smtClean="0">
                        <a:solidFill>
                          <a:srgbClr val="002060"/>
                        </a:solidFill>
                        <a:latin typeface="Cambria Math"/>
                        <a:cs typeface="Arial" pitchFamily="34" charset="0"/>
                      </a:rPr>
                      <m:t>𝟐</m:t>
                    </m:r>
                    <m:r>
                      <a:rPr lang="en-US" sz="2600" b="1" i="1" dirty="0" smtClean="0">
                        <a:solidFill>
                          <a:srgbClr val="002060"/>
                        </a:solidFill>
                        <a:latin typeface="Cambria Math"/>
                        <a:cs typeface="Arial" pitchFamily="34" charset="0"/>
                      </a:rPr>
                      <m:t>) </m:t>
                    </m:r>
                    <m:r>
                      <a:rPr lang="en-US" sz="2600" b="1" i="1" dirty="0" smtClean="0">
                        <a:solidFill>
                          <a:srgbClr val="002060"/>
                        </a:solidFill>
                        <a:latin typeface="Cambria Math"/>
                        <a:cs typeface="Arial" pitchFamily="34" charset="0"/>
                      </a:rPr>
                      <m:t>𝟏</m:t>
                    </m:r>
                    <m:r>
                      <a:rPr lang="en-US" sz="2600" b="1" i="1" dirty="0" smtClean="0">
                        <a:solidFill>
                          <a:srgbClr val="002060"/>
                        </a:solidFill>
                        <a:latin typeface="Cambria Math"/>
                        <a:cs typeface="Arial" pitchFamily="34" charset="0"/>
                      </a:rPr>
                      <m:t>+</m:t>
                    </m:r>
                    <m:r>
                      <a:rPr lang="en-US" sz="2600" b="1" i="1" dirty="0" smtClean="0">
                        <a:solidFill>
                          <a:srgbClr val="002060"/>
                        </a:solidFill>
                        <a:latin typeface="Cambria Math"/>
                        <a:cs typeface="Arial" pitchFamily="34" charset="0"/>
                      </a:rPr>
                      <m:t>𝟑</m:t>
                    </m:r>
                    <m:r>
                      <a:rPr lang="en-US" sz="2600" b="1" i="1" dirty="0" smtClean="0">
                        <a:solidFill>
                          <a:srgbClr val="002060"/>
                        </a:solidFill>
                        <a:latin typeface="Cambria Math"/>
                        <a:cs typeface="Arial" pitchFamily="34" charset="0"/>
                      </a:rPr>
                      <m:t>+</m:t>
                    </m:r>
                    <m:r>
                      <a:rPr lang="en-US" sz="2600" b="1" i="1" dirty="0" smtClean="0">
                        <a:solidFill>
                          <a:srgbClr val="002060"/>
                        </a:solidFill>
                        <a:latin typeface="Cambria Math"/>
                        <a:cs typeface="Arial" pitchFamily="34" charset="0"/>
                      </a:rPr>
                      <m:t>𝟗</m:t>
                    </m:r>
                    <m:r>
                      <a:rPr lang="en-US" sz="2600" b="1" i="1" dirty="0" smtClean="0">
                        <a:solidFill>
                          <a:srgbClr val="002060"/>
                        </a:solidFill>
                        <a:latin typeface="Cambria Math"/>
                        <a:cs typeface="Arial" pitchFamily="34" charset="0"/>
                      </a:rPr>
                      <m:t>+…+</m:t>
                    </m:r>
                    <m:r>
                      <a:rPr lang="en-US" sz="2600" b="1" i="1" dirty="0" smtClean="0">
                        <a:solidFill>
                          <a:srgbClr val="002060"/>
                        </a:solidFill>
                        <a:latin typeface="Cambria Math"/>
                        <a:cs typeface="Arial" pitchFamily="34" charset="0"/>
                      </a:rPr>
                      <m:t>𝟐𝟒𝟑</m:t>
                    </m:r>
                  </m:oMath>
                </a14:m>
                <a:endParaRPr lang="ru-RU" sz="2600" b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3" name="Прямоугольник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513" y="826715"/>
                <a:ext cx="8889878" cy="1323439"/>
              </a:xfrm>
              <a:prstGeom prst="rect">
                <a:avLst/>
              </a:prstGeom>
              <a:blipFill rotWithShape="1">
                <a:blip r:embed="rId2"/>
                <a:stretch>
                  <a:fillRect l="-1371" t="-4608" b="-1059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Прямоугольник 13"/>
              <p:cNvSpPr/>
              <p:nvPr/>
            </p:nvSpPr>
            <p:spPr>
              <a:xfrm>
                <a:off x="179512" y="3879869"/>
                <a:ext cx="5551648" cy="9764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600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600" b="1" i="1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𝑺</m:t>
                          </m:r>
                        </m:e>
                        <m:sub>
                          <m:r>
                            <a:rPr lang="en-US" sz="2600" b="1" i="1" smtClean="0">
                              <a:solidFill>
                                <a:srgbClr val="00B050"/>
                              </a:solidFill>
                              <a:latin typeface="Cambria Math"/>
                            </a:rPr>
                            <m:t>𝒏</m:t>
                          </m:r>
                        </m:sub>
                      </m:sSub>
                      <m:r>
                        <a:rPr lang="en-US" sz="2600" b="1" i="1">
                          <a:solidFill>
                            <a:srgbClr val="00B0F0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ru-RU" sz="2600" b="1" i="1">
                              <a:solidFill>
                                <a:srgbClr val="00B0F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ru-RU" sz="2600" b="1" i="1" smtClean="0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600" b="1" i="1">
                                  <a:solidFill>
                                    <a:srgbClr val="002060"/>
                                  </a:solidFill>
                                  <a:latin typeface="Cambria Math"/>
                                </a:rPr>
                                <m:t>𝒃</m:t>
                              </m:r>
                            </m:e>
                            <m:sub>
                              <m:r>
                                <a:rPr lang="en-US" sz="2600" b="1" i="1">
                                  <a:solidFill>
                                    <a:srgbClr val="002060"/>
                                  </a:solidFill>
                                  <a:latin typeface="Cambria Math"/>
                                </a:rPr>
                                <m:t>𝟏</m:t>
                              </m:r>
                            </m:sub>
                          </m:sSub>
                          <m:r>
                            <a:rPr lang="en-US" sz="2600" b="1" i="1">
                              <a:solidFill>
                                <a:srgbClr val="00B0F0"/>
                              </a:solidFill>
                              <a:latin typeface="Cambria Math"/>
                            </a:rPr>
                            <m:t>(</m:t>
                          </m:r>
                          <m:r>
                            <a:rPr lang="en-US" sz="2600" b="1" i="1">
                              <a:solidFill>
                                <a:srgbClr val="00B0F0"/>
                              </a:solidFill>
                              <a:latin typeface="Cambria Math"/>
                            </a:rPr>
                            <m:t>𝟏</m:t>
                          </m:r>
                          <m:r>
                            <a:rPr lang="en-US" sz="2600" b="1" i="1">
                              <a:solidFill>
                                <a:srgbClr val="00B0F0"/>
                              </a:solidFill>
                              <a:latin typeface="Cambria Math"/>
                            </a:rPr>
                            <m:t>−</m:t>
                          </m:r>
                          <m:sSup>
                            <m:sSupPr>
                              <m:ctrlPr>
                                <a:rPr lang="ru-RU" sz="2600" b="1" i="1">
                                  <a:solidFill>
                                    <a:srgbClr val="00B0F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600" b="1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𝒒</m:t>
                              </m:r>
                            </m:e>
                            <m:sup>
                              <m:r>
                                <a:rPr lang="en-US" sz="2600" b="1" i="1" smtClean="0">
                                  <a:solidFill>
                                    <a:srgbClr val="00B050"/>
                                  </a:solidFill>
                                  <a:latin typeface="Cambria Math"/>
                                </a:rPr>
                                <m:t>𝒏</m:t>
                              </m:r>
                            </m:sup>
                          </m:sSup>
                          <m:r>
                            <a:rPr lang="en-US" sz="2600" b="1" i="1">
                              <a:solidFill>
                                <a:srgbClr val="00B0F0"/>
                              </a:solidFill>
                              <a:latin typeface="Cambria Math"/>
                            </a:rPr>
                            <m:t>)</m:t>
                          </m:r>
                        </m:num>
                        <m:den>
                          <m:r>
                            <a:rPr lang="en-US" sz="2600" b="1" i="1">
                              <a:solidFill>
                                <a:srgbClr val="00B0F0"/>
                              </a:solidFill>
                              <a:latin typeface="Cambria Math"/>
                            </a:rPr>
                            <m:t>(</m:t>
                          </m:r>
                          <m:r>
                            <a:rPr lang="en-US" sz="2600" b="1" i="1">
                              <a:solidFill>
                                <a:srgbClr val="00B0F0"/>
                              </a:solidFill>
                              <a:latin typeface="Cambria Math"/>
                            </a:rPr>
                            <m:t>𝟏</m:t>
                          </m:r>
                          <m:r>
                            <a:rPr lang="en-US" sz="2600" b="1" i="1">
                              <a:solidFill>
                                <a:srgbClr val="00B0F0"/>
                              </a:solidFill>
                              <a:latin typeface="Cambria Math"/>
                            </a:rPr>
                            <m:t>−</m:t>
                          </m:r>
                          <m:r>
                            <a:rPr lang="en-US" sz="2600" b="1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𝒒</m:t>
                          </m:r>
                          <m:r>
                            <a:rPr lang="en-US" sz="2600" b="1" i="1">
                              <a:solidFill>
                                <a:srgbClr val="00B0F0"/>
                              </a:solidFill>
                              <a:latin typeface="Cambria Math"/>
                            </a:rPr>
                            <m:t>)</m:t>
                          </m:r>
                        </m:den>
                      </m:f>
                      <m:r>
                        <a:rPr lang="en-US" sz="2600" b="1" i="1" smtClean="0">
                          <a:solidFill>
                            <a:srgbClr val="00B0F0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ru-RU" sz="2600" b="1" i="1">
                              <a:solidFill>
                                <a:srgbClr val="00B0F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6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𝟏</m:t>
                          </m:r>
                          <m:r>
                            <a:rPr lang="en-US" sz="2600" b="1" i="1">
                              <a:solidFill>
                                <a:srgbClr val="00B0F0"/>
                              </a:solidFill>
                              <a:latin typeface="Cambria Math"/>
                            </a:rPr>
                            <m:t>(</m:t>
                          </m:r>
                          <m:r>
                            <a:rPr lang="en-US" sz="2600" b="1" i="1">
                              <a:solidFill>
                                <a:srgbClr val="00B0F0"/>
                              </a:solidFill>
                              <a:latin typeface="Cambria Math"/>
                            </a:rPr>
                            <m:t>𝟏</m:t>
                          </m:r>
                          <m:r>
                            <a:rPr lang="en-US" sz="2600" b="1" i="1">
                              <a:solidFill>
                                <a:srgbClr val="00B0F0"/>
                              </a:solidFill>
                              <a:latin typeface="Cambria Math"/>
                            </a:rPr>
                            <m:t>−</m:t>
                          </m:r>
                          <m:sSup>
                            <m:sSupPr>
                              <m:ctrlPr>
                                <a:rPr lang="ru-RU" sz="2600" b="1" i="1">
                                  <a:solidFill>
                                    <a:srgbClr val="00B0F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600" b="1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𝟑</m:t>
                              </m:r>
                            </m:e>
                            <m:sup>
                              <m:r>
                                <a:rPr lang="en-US" sz="2600" b="1" i="1" smtClean="0">
                                  <a:solidFill>
                                    <a:srgbClr val="00B050"/>
                                  </a:solidFill>
                                  <a:latin typeface="Cambria Math"/>
                                </a:rPr>
                                <m:t>𝟔</m:t>
                              </m:r>
                            </m:sup>
                          </m:sSup>
                          <m:r>
                            <a:rPr lang="en-US" sz="2600" b="1" i="1">
                              <a:solidFill>
                                <a:srgbClr val="00B0F0"/>
                              </a:solidFill>
                              <a:latin typeface="Cambria Math"/>
                            </a:rPr>
                            <m:t>)</m:t>
                          </m:r>
                        </m:num>
                        <m:den>
                          <m:r>
                            <a:rPr lang="en-US" sz="2600" b="1" i="1">
                              <a:solidFill>
                                <a:srgbClr val="00B0F0"/>
                              </a:solidFill>
                              <a:latin typeface="Cambria Math"/>
                            </a:rPr>
                            <m:t>(</m:t>
                          </m:r>
                          <m:r>
                            <a:rPr lang="en-US" sz="2600" b="1" i="1">
                              <a:solidFill>
                                <a:srgbClr val="00B0F0"/>
                              </a:solidFill>
                              <a:latin typeface="Cambria Math"/>
                            </a:rPr>
                            <m:t>𝟏</m:t>
                          </m:r>
                          <m:r>
                            <a:rPr lang="en-US" sz="2600" b="1" i="1">
                              <a:solidFill>
                                <a:srgbClr val="00B0F0"/>
                              </a:solidFill>
                              <a:latin typeface="Cambria Math"/>
                            </a:rPr>
                            <m:t>−</m:t>
                          </m:r>
                          <m:r>
                            <a:rPr lang="en-US" sz="2600" b="1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𝟑</m:t>
                          </m:r>
                          <m:r>
                            <a:rPr lang="en-US" sz="2600" b="1" i="1">
                              <a:solidFill>
                                <a:srgbClr val="00B0F0"/>
                              </a:solidFill>
                              <a:latin typeface="Cambria Math"/>
                            </a:rPr>
                            <m:t>)</m:t>
                          </m:r>
                        </m:den>
                      </m:f>
                      <m:r>
                        <a:rPr lang="en-US" sz="2600" b="1" i="1">
                          <a:solidFill>
                            <a:srgbClr val="00B0F0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600" b="1" i="1" smtClean="0">
                          <a:solidFill>
                            <a:srgbClr val="00B0F0"/>
                          </a:solidFill>
                          <a:latin typeface="Cambria Math"/>
                        </a:rPr>
                        <m:t>𝟑𝟔𝟒</m:t>
                      </m:r>
                    </m:oMath>
                  </m:oMathPara>
                </a14:m>
                <a:endParaRPr lang="ru-RU" sz="2600" b="1" dirty="0">
                  <a:solidFill>
                    <a:srgbClr val="00B0F0"/>
                  </a:solidFill>
                </a:endParaRPr>
              </a:p>
            </p:txBody>
          </p:sp>
        </mc:Choice>
        <mc:Fallback xmlns="">
          <p:sp>
            <p:nvSpPr>
              <p:cNvPr id="14" name="Прямоугольник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512" y="3879869"/>
                <a:ext cx="5551648" cy="976486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323528" y="2247763"/>
                <a:ext cx="1254126" cy="49244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6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6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𝒃</m:t>
                          </m:r>
                        </m:e>
                        <m:sub>
                          <m:r>
                            <a:rPr lang="en-US" sz="26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𝟏</m:t>
                          </m:r>
                        </m:sub>
                      </m:sSub>
                      <m:r>
                        <a:rPr lang="en-US" sz="26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6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𝟏</m:t>
                      </m:r>
                    </m:oMath>
                  </m:oMathPara>
                </a14:m>
                <a:endParaRPr lang="ru-RU" sz="2600" dirty="0"/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528" y="2247763"/>
                <a:ext cx="1254126" cy="492443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Прямоугольник 17"/>
              <p:cNvSpPr/>
              <p:nvPr/>
            </p:nvSpPr>
            <p:spPr>
              <a:xfrm>
                <a:off x="1806623" y="2257332"/>
                <a:ext cx="1254126" cy="49244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6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6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𝒃</m:t>
                          </m:r>
                        </m:e>
                        <m:sub>
                          <m:r>
                            <a:rPr lang="en-US" sz="26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𝟐</m:t>
                          </m:r>
                        </m:sub>
                      </m:sSub>
                      <m:r>
                        <a:rPr lang="en-US" sz="26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6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𝟑</m:t>
                      </m:r>
                    </m:oMath>
                  </m:oMathPara>
                </a14:m>
                <a:endParaRPr lang="ru-RU" sz="2600" dirty="0"/>
              </a:p>
            </p:txBody>
          </p:sp>
        </mc:Choice>
        <mc:Fallback xmlns="">
          <p:sp>
            <p:nvSpPr>
              <p:cNvPr id="18" name="Прямоугольник 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06623" y="2257332"/>
                <a:ext cx="1254126" cy="492443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/>
              <p:cNvSpPr/>
              <p:nvPr/>
            </p:nvSpPr>
            <p:spPr>
              <a:xfrm>
                <a:off x="1187624" y="2974449"/>
                <a:ext cx="1094402" cy="49244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600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𝒒</m:t>
                      </m:r>
                      <m:r>
                        <a:rPr lang="en-US" sz="2600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600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𝟑</m:t>
                      </m:r>
                    </m:oMath>
                  </m:oMathPara>
                </a14:m>
                <a:endParaRPr lang="ru-RU" sz="2600" dirty="0"/>
              </a:p>
            </p:txBody>
          </p:sp>
        </mc:Choice>
        <mc:Fallback xmlns=""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87624" y="2974449"/>
                <a:ext cx="1094402" cy="492443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Прямоугольник 18"/>
              <p:cNvSpPr/>
              <p:nvPr/>
            </p:nvSpPr>
            <p:spPr>
              <a:xfrm>
                <a:off x="6084168" y="2235728"/>
                <a:ext cx="2353400" cy="50148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6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6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𝒃</m:t>
                          </m:r>
                        </m:e>
                        <m:sub>
                          <m:r>
                            <a:rPr lang="en-US" sz="26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𝒏</m:t>
                          </m:r>
                        </m:sub>
                      </m:sSub>
                      <m:r>
                        <a:rPr lang="en-US" sz="26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ru-RU" sz="26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6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𝒃</m:t>
                          </m:r>
                        </m:e>
                        <m:sub>
                          <m:r>
                            <a:rPr lang="en-US" sz="26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𝟏</m:t>
                          </m:r>
                        </m:sub>
                      </m:sSub>
                      <m:r>
                        <a:rPr lang="en-US" sz="26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∙</m:t>
                      </m:r>
                      <m:sSup>
                        <m:sSupPr>
                          <m:ctrlPr>
                            <a:rPr lang="en-US" sz="2600" b="1" i="1" dirty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600" b="1" i="1" dirty="0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𝒒</m:t>
                          </m:r>
                        </m:e>
                        <m:sup>
                          <m:r>
                            <a:rPr lang="en-US" sz="2600" b="1" i="1" dirty="0" smtClean="0">
                              <a:solidFill>
                                <a:srgbClr val="00B050"/>
                              </a:solidFill>
                              <a:latin typeface="Cambria Math"/>
                            </a:rPr>
                            <m:t>𝒏</m:t>
                          </m:r>
                          <m:r>
                            <a:rPr lang="en-US" sz="2600" b="1" i="1" dirty="0" smtClean="0">
                              <a:solidFill>
                                <a:srgbClr val="00B050"/>
                              </a:solidFill>
                              <a:latin typeface="Cambria Math"/>
                            </a:rPr>
                            <m:t>−</m:t>
                          </m:r>
                          <m:r>
                            <a:rPr lang="en-US" sz="2600" b="1" i="1" dirty="0" smtClean="0">
                              <a:solidFill>
                                <a:srgbClr val="00B050"/>
                              </a:solidFill>
                              <a:latin typeface="Cambria Math"/>
                            </a:rPr>
                            <m:t>𝟏</m:t>
                          </m:r>
                        </m:sup>
                      </m:sSup>
                    </m:oMath>
                  </m:oMathPara>
                </a14:m>
                <a:endParaRPr lang="ru-RU" sz="2600" dirty="0"/>
              </a:p>
            </p:txBody>
          </p:sp>
        </mc:Choice>
        <mc:Fallback xmlns="">
          <p:sp>
            <p:nvSpPr>
              <p:cNvPr id="19" name="Прямоугольник 1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84168" y="2235728"/>
                <a:ext cx="2353400" cy="501484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Прямоугольник 21"/>
              <p:cNvSpPr/>
              <p:nvPr/>
            </p:nvSpPr>
            <p:spPr>
              <a:xfrm>
                <a:off x="3923928" y="2275650"/>
                <a:ext cx="1662891" cy="49244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6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6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𝒃</m:t>
                          </m:r>
                        </m:e>
                        <m:sub>
                          <m:r>
                            <a:rPr lang="en-US" sz="26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𝒏</m:t>
                          </m:r>
                        </m:sub>
                      </m:sSub>
                      <m:r>
                        <a:rPr lang="en-US" sz="26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6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𝟐𝟒𝟑</m:t>
                      </m:r>
                    </m:oMath>
                  </m:oMathPara>
                </a14:m>
                <a:endParaRPr lang="ru-RU" sz="2600" dirty="0"/>
              </a:p>
            </p:txBody>
          </p:sp>
        </mc:Choice>
        <mc:Fallback xmlns="">
          <p:sp>
            <p:nvSpPr>
              <p:cNvPr id="22" name="Прямоугольник 2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23928" y="2275650"/>
                <a:ext cx="1662891" cy="492443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Прямоугольник 22"/>
              <p:cNvSpPr/>
              <p:nvPr/>
            </p:nvSpPr>
            <p:spPr>
              <a:xfrm>
                <a:off x="2659165" y="3049400"/>
                <a:ext cx="2413866" cy="50148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6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𝟐𝟒𝟑</m:t>
                      </m:r>
                      <m:r>
                        <a:rPr lang="en-US" sz="26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6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𝟏</m:t>
                      </m:r>
                      <m:r>
                        <a:rPr lang="en-US" sz="26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∙</m:t>
                      </m:r>
                      <m:sSup>
                        <m:sSupPr>
                          <m:ctrlPr>
                            <a:rPr lang="en-US" sz="2600" b="1" i="1" dirty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600" b="1" i="1" dirty="0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𝟑</m:t>
                          </m:r>
                        </m:e>
                        <m:sup>
                          <m:r>
                            <a:rPr lang="en-US" sz="2600" b="1" i="1" dirty="0" smtClean="0">
                              <a:solidFill>
                                <a:srgbClr val="00B050"/>
                              </a:solidFill>
                              <a:latin typeface="Cambria Math"/>
                            </a:rPr>
                            <m:t>𝒏</m:t>
                          </m:r>
                          <m:r>
                            <a:rPr lang="en-US" sz="2600" b="1" i="1" dirty="0" smtClean="0">
                              <a:solidFill>
                                <a:srgbClr val="00B050"/>
                              </a:solidFill>
                              <a:latin typeface="Cambria Math"/>
                            </a:rPr>
                            <m:t>−</m:t>
                          </m:r>
                          <m:r>
                            <a:rPr lang="en-US" sz="2600" b="1" i="1" dirty="0" smtClean="0">
                              <a:solidFill>
                                <a:srgbClr val="00B050"/>
                              </a:solidFill>
                              <a:latin typeface="Cambria Math"/>
                            </a:rPr>
                            <m:t>𝟏</m:t>
                          </m:r>
                        </m:sup>
                      </m:sSup>
                    </m:oMath>
                  </m:oMathPara>
                </a14:m>
                <a:endParaRPr lang="ru-RU" sz="2600" dirty="0"/>
              </a:p>
            </p:txBody>
          </p:sp>
        </mc:Choice>
        <mc:Fallback xmlns="">
          <p:sp>
            <p:nvSpPr>
              <p:cNvPr id="23" name="Прямоугольник 2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59165" y="3049400"/>
                <a:ext cx="2413866" cy="501484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Прямоугольник 23"/>
              <p:cNvSpPr/>
              <p:nvPr/>
            </p:nvSpPr>
            <p:spPr>
              <a:xfrm>
                <a:off x="5248649" y="3042811"/>
                <a:ext cx="1744067" cy="50738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6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6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𝟑</m:t>
                          </m:r>
                        </m:e>
                        <m:sup>
                          <m:r>
                            <a:rPr lang="en-US" sz="26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𝟓</m:t>
                          </m:r>
                        </m:sup>
                      </m:sSup>
                      <m:r>
                        <a:rPr lang="en-US" sz="26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en-US" sz="2600" b="1" i="1" dirty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600" b="1" i="1" dirty="0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𝟑</m:t>
                          </m:r>
                        </m:e>
                        <m:sup>
                          <m:r>
                            <a:rPr lang="en-US" sz="2600" b="1" i="1" dirty="0" smtClean="0">
                              <a:solidFill>
                                <a:srgbClr val="00B050"/>
                              </a:solidFill>
                              <a:latin typeface="Cambria Math"/>
                            </a:rPr>
                            <m:t>𝒏</m:t>
                          </m:r>
                          <m:r>
                            <a:rPr lang="en-US" sz="2600" b="1" i="1" dirty="0" smtClean="0">
                              <a:solidFill>
                                <a:srgbClr val="00B050"/>
                              </a:solidFill>
                              <a:latin typeface="Cambria Math"/>
                            </a:rPr>
                            <m:t>−</m:t>
                          </m:r>
                          <m:r>
                            <a:rPr lang="en-US" sz="2600" b="1" i="1" dirty="0" smtClean="0">
                              <a:solidFill>
                                <a:srgbClr val="00B050"/>
                              </a:solidFill>
                              <a:latin typeface="Cambria Math"/>
                            </a:rPr>
                            <m:t>𝟏</m:t>
                          </m:r>
                        </m:sup>
                      </m:sSup>
                    </m:oMath>
                  </m:oMathPara>
                </a14:m>
                <a:endParaRPr lang="ru-RU" sz="2600" dirty="0"/>
              </a:p>
            </p:txBody>
          </p:sp>
        </mc:Choice>
        <mc:Fallback xmlns="">
          <p:sp>
            <p:nvSpPr>
              <p:cNvPr id="24" name="Прямоугольник 2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48649" y="3042811"/>
                <a:ext cx="1744067" cy="507383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Прямоугольник 24"/>
              <p:cNvSpPr/>
              <p:nvPr/>
            </p:nvSpPr>
            <p:spPr>
              <a:xfrm>
                <a:off x="7092279" y="2997098"/>
                <a:ext cx="1704313" cy="49244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600" b="1" i="1" dirty="0" smtClean="0">
                          <a:solidFill>
                            <a:srgbClr val="00B050"/>
                          </a:solidFill>
                          <a:latin typeface="Cambria Math"/>
                        </a:rPr>
                        <m:t>𝒏</m:t>
                      </m:r>
                      <m:r>
                        <a:rPr lang="en-US" sz="2600" b="1" i="1" dirty="0" smtClean="0">
                          <a:solidFill>
                            <a:srgbClr val="00B050"/>
                          </a:solidFill>
                          <a:latin typeface="Cambria Math"/>
                        </a:rPr>
                        <m:t>−</m:t>
                      </m:r>
                      <m:r>
                        <a:rPr lang="en-US" sz="2600" b="1" i="1" dirty="0" smtClean="0">
                          <a:solidFill>
                            <a:srgbClr val="00B050"/>
                          </a:solidFill>
                          <a:latin typeface="Cambria Math"/>
                        </a:rPr>
                        <m:t>𝟏</m:t>
                      </m:r>
                      <m:r>
                        <a:rPr lang="en-US" sz="2600" b="1" i="1" dirty="0" smtClean="0">
                          <a:solidFill>
                            <a:srgbClr val="00B050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600" b="1" i="1" dirty="0" smtClean="0">
                          <a:solidFill>
                            <a:srgbClr val="00B050"/>
                          </a:solidFill>
                          <a:latin typeface="Cambria Math"/>
                        </a:rPr>
                        <m:t>𝟓</m:t>
                      </m:r>
                    </m:oMath>
                  </m:oMathPara>
                </a14:m>
                <a:endParaRPr lang="ru-RU" sz="2600" b="1" i="1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25" name="Прямоугольник 2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92279" y="2997098"/>
                <a:ext cx="1704313" cy="492443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Прямоугольник 25"/>
              <p:cNvSpPr/>
              <p:nvPr/>
            </p:nvSpPr>
            <p:spPr>
              <a:xfrm>
                <a:off x="6438301" y="3550884"/>
                <a:ext cx="1108830" cy="49244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600" b="1" i="1" dirty="0" smtClean="0">
                          <a:solidFill>
                            <a:srgbClr val="00B050"/>
                          </a:solidFill>
                          <a:latin typeface="Cambria Math"/>
                        </a:rPr>
                        <m:t>𝒏</m:t>
                      </m:r>
                      <m:r>
                        <a:rPr lang="en-US" sz="2600" b="1" i="1" dirty="0" smtClean="0">
                          <a:solidFill>
                            <a:srgbClr val="00B050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600" b="1" i="1" dirty="0" smtClean="0">
                          <a:solidFill>
                            <a:srgbClr val="00B050"/>
                          </a:solidFill>
                          <a:latin typeface="Cambria Math"/>
                        </a:rPr>
                        <m:t>𝟔</m:t>
                      </m:r>
                    </m:oMath>
                  </m:oMathPara>
                </a14:m>
                <a:endParaRPr lang="ru-RU" sz="2600" b="1" i="1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26" name="Прямоугольник 2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38301" y="3550884"/>
                <a:ext cx="1108830" cy="492443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581169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2" grpId="0"/>
      <p:bldP spid="18" grpId="0"/>
      <p:bldP spid="3" grpId="0"/>
      <p:bldP spid="19" grpId="0"/>
      <p:bldP spid="22" grpId="0"/>
      <p:bldP spid="23" grpId="0"/>
      <p:bldP spid="24" grpId="0"/>
      <p:bldP spid="25" grpId="0"/>
      <p:bldP spid="2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1800" dirty="0"/>
          </a:p>
        </p:txBody>
      </p:sp>
      <p:sp>
        <p:nvSpPr>
          <p:cNvPr id="126" name="object 4"/>
          <p:cNvSpPr txBox="1">
            <a:spLocks/>
          </p:cNvSpPr>
          <p:nvPr/>
        </p:nvSpPr>
        <p:spPr>
          <a:xfrm>
            <a:off x="-15469" y="74709"/>
            <a:ext cx="9144000" cy="518869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en-US" sz="32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Misollar</a:t>
            </a:r>
            <a:r>
              <a:rPr lang="en-US" sz="3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yechish</a:t>
            </a:r>
            <a:endParaRPr lang="ru-RU" sz="32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4" name="Прямоугольник 33"/>
              <p:cNvSpPr/>
              <p:nvPr/>
            </p:nvSpPr>
            <p:spPr>
              <a:xfrm>
                <a:off x="108447" y="2211710"/>
                <a:ext cx="1757211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0" smtClean="0">
                          <a:solidFill>
                            <a:srgbClr val="00B050"/>
                          </a:solidFill>
                          <a:latin typeface="Cambria Math"/>
                        </a:rPr>
                        <m:t>𝐘𝐞𝐜𝐡𝐢𝐬𝐡</m:t>
                      </m:r>
                      <m:r>
                        <a:rPr lang="en-US" sz="2800" b="1" i="0" smtClean="0">
                          <a:solidFill>
                            <a:srgbClr val="00B050"/>
                          </a:solidFill>
                          <a:latin typeface="Cambria Math"/>
                        </a:rPr>
                        <m:t>: </m:t>
                      </m:r>
                    </m:oMath>
                  </m:oMathPara>
                </a14:m>
                <a:endParaRPr lang="ru-RU" sz="2800" b="1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34" name="Прямоугольник 3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8447" y="2211710"/>
                <a:ext cx="1757211" cy="523220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218677" y="876348"/>
                <a:ext cx="8700640" cy="92852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2800" b="1" dirty="0">
                    <a:solidFill>
                      <a:srgbClr val="00B050"/>
                    </a:solidFill>
                    <a:latin typeface="Arial" pitchFamily="34" charset="0"/>
                    <a:cs typeface="Arial" pitchFamily="34" charset="0"/>
                  </a:rPr>
                  <a:t>1-misol. </a:t>
                </a:r>
                <a:r>
                  <a:rPr lang="en-US" sz="2800" b="1" dirty="0" smtClean="0">
                    <a:solidFill>
                      <a:srgbClr val="00B05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Teng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yonli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uchburchakning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uchidagi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burchagining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tangensi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b="1" i="1">
                        <a:latin typeface="Cambria Math" panose="02040503050406030204" pitchFamily="18" charset="0"/>
                      </a:rPr>
                      <m:t>𝟐</m:t>
                    </m:r>
                    <m:rad>
                      <m:radPr>
                        <m:degHide m:val="on"/>
                        <m:ctrlPr>
                          <a:rPr lang="ru-RU" sz="2400" b="1" i="1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sz="2400" b="1" i="1">
                            <a:latin typeface="Cambria Math" panose="02040503050406030204" pitchFamily="18" charset="0"/>
                          </a:rPr>
                          <m:t>𝟐</m:t>
                        </m:r>
                      </m:e>
                    </m:rad>
                  </m:oMath>
                </a14:m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ga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teng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en-US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Shu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burchakning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kosinusini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toping.</a:t>
                </a:r>
                <a:endParaRPr lang="ru-RU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8677" y="876348"/>
                <a:ext cx="8700640" cy="928524"/>
              </a:xfrm>
              <a:prstGeom prst="rect">
                <a:avLst/>
              </a:prstGeom>
              <a:blipFill rotWithShape="1">
                <a:blip r:embed="rId3"/>
                <a:stretch>
                  <a:fillRect l="-1472" t="-6579" b="-1513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Равнобедренный треугольник 12"/>
          <p:cNvSpPr/>
          <p:nvPr/>
        </p:nvSpPr>
        <p:spPr>
          <a:xfrm>
            <a:off x="4256944" y="2156890"/>
            <a:ext cx="1704975" cy="1908424"/>
          </a:xfrm>
          <a:prstGeom prst="triangl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/>
              <p:cNvSpPr/>
              <p:nvPr/>
            </p:nvSpPr>
            <p:spPr>
              <a:xfrm>
                <a:off x="4885431" y="2507802"/>
                <a:ext cx="404021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i="1" smtClean="0">
                          <a:latin typeface="Cambria Math"/>
                          <a:ea typeface="Cambria Math"/>
                        </a:rPr>
                        <m:t>𝛼</m:t>
                      </m:r>
                    </m:oMath>
                  </m:oMathPara>
                </a14:m>
                <a:endParaRPr lang="ru-RU" sz="2000" dirty="0"/>
              </a:p>
            </p:txBody>
          </p:sp>
        </mc:Choice>
        <mc:Fallback xmlns=""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85431" y="2507802"/>
                <a:ext cx="404021" cy="400110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Дуга 3"/>
          <p:cNvSpPr/>
          <p:nvPr/>
        </p:nvSpPr>
        <p:spPr>
          <a:xfrm rot="1812891" flipV="1">
            <a:off x="4930667" y="2245010"/>
            <a:ext cx="290459" cy="216677"/>
          </a:xfrm>
          <a:prstGeom prst="arc">
            <a:avLst>
              <a:gd name="adj1" fmla="val 16341716"/>
              <a:gd name="adj2" fmla="val 46812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Прямоугольник 15"/>
              <p:cNvSpPr/>
              <p:nvPr/>
            </p:nvSpPr>
            <p:spPr>
              <a:xfrm>
                <a:off x="171591" y="2734930"/>
                <a:ext cx="1450717" cy="43640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latin typeface="Cambria Math"/>
                          <a:ea typeface="Cambria Math"/>
                        </a:rPr>
                        <m:t>𝑡𝑔</m:t>
                      </m:r>
                      <m:r>
                        <a:rPr lang="en-US" sz="2000" i="1" smtClean="0">
                          <a:latin typeface="Cambria Math"/>
                          <a:ea typeface="Cambria Math"/>
                        </a:rPr>
                        <m:t>𝛼</m:t>
                      </m:r>
                      <m:r>
                        <a:rPr lang="en-US" sz="2000" b="0" i="1" smtClean="0">
                          <a:latin typeface="Cambria Math"/>
                          <a:ea typeface="Cambria Math"/>
                        </a:rPr>
                        <m:t>=2</m:t>
                      </m:r>
                      <m:rad>
                        <m:radPr>
                          <m:degHide m:val="on"/>
                          <m:ctrlPr>
                            <a:rPr lang="en-US" sz="2000" b="0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radPr>
                        <m:deg/>
                        <m:e>
                          <m:r>
                            <a:rPr lang="en-US" sz="2000" b="0" i="1" smtClean="0">
                              <a:latin typeface="Cambria Math"/>
                              <a:ea typeface="Cambria Math"/>
                            </a:rPr>
                            <m:t>2</m:t>
                          </m:r>
                        </m:e>
                      </m:rad>
                    </m:oMath>
                  </m:oMathPara>
                </a14:m>
                <a:endParaRPr lang="ru-RU" sz="2000" dirty="0"/>
              </a:p>
            </p:txBody>
          </p:sp>
        </mc:Choice>
        <mc:Fallback xmlns="">
          <p:sp>
            <p:nvSpPr>
              <p:cNvPr id="16" name="Прямоугольник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1591" y="2734930"/>
                <a:ext cx="1450717" cy="436402"/>
              </a:xfrm>
              <a:prstGeom prst="rect">
                <a:avLst/>
              </a:prstGeom>
              <a:blipFill rotWithShape="1">
                <a:blip r:embed="rId5"/>
                <a:stretch>
                  <a:fillRect b="-1126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Прямоугольник 16"/>
              <p:cNvSpPr/>
              <p:nvPr/>
            </p:nvSpPr>
            <p:spPr>
              <a:xfrm>
                <a:off x="2073181" y="2590884"/>
                <a:ext cx="2312300" cy="72449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000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sz="2000" b="1" i="1">
                              <a:solidFill>
                                <a:srgbClr val="0070C0"/>
                              </a:solidFill>
                              <a:latin typeface="Cambria Math"/>
                              <a:ea typeface="Cambria Math"/>
                            </a:rPr>
                            <m:t>𝒄𝒐𝒔</m:t>
                          </m:r>
                        </m:e>
                        <m:sup>
                          <m:r>
                            <a:rPr lang="en-US" sz="2000" b="1" i="1">
                              <a:solidFill>
                                <a:srgbClr val="0070C0"/>
                              </a:solidFill>
                              <a:latin typeface="Cambria Math"/>
                              <a:ea typeface="Cambria Math"/>
                            </a:rPr>
                            <m:t>𝟐</m:t>
                          </m:r>
                        </m:sup>
                      </m:sSup>
                      <m:r>
                        <a:rPr lang="en-US" sz="2000" b="1" i="1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𝜶</m:t>
                      </m:r>
                      <m:r>
                        <a:rPr lang="en-US" sz="2000" b="1" i="1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en-US" sz="2000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2000" b="1" i="1" smtClean="0">
                              <a:solidFill>
                                <a:srgbClr val="0070C0"/>
                              </a:solidFill>
                              <a:latin typeface="Cambria Math"/>
                              <a:ea typeface="Cambria Math"/>
                            </a:rPr>
                            <m:t>𝟏</m:t>
                          </m:r>
                        </m:num>
                        <m:den>
                          <m:sSup>
                            <m:sSupPr>
                              <m:ctrlPr>
                                <a:rPr lang="en-US" sz="2000" b="1" i="1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sSupPr>
                            <m:e>
                              <m:r>
                                <a:rPr lang="en-US" sz="2000" b="1" i="1">
                                  <a:solidFill>
                                    <a:srgbClr val="0070C0"/>
                                  </a:solidFill>
                                  <a:latin typeface="Cambria Math"/>
                                  <a:ea typeface="Cambria Math"/>
                                </a:rPr>
                                <m:t>𝒕𝒈</m:t>
                              </m:r>
                            </m:e>
                            <m:sup>
                              <m:r>
                                <a:rPr lang="en-US" sz="2000" b="1" i="1">
                                  <a:solidFill>
                                    <a:srgbClr val="0070C0"/>
                                  </a:solidFill>
                                  <a:latin typeface="Cambria Math"/>
                                  <a:ea typeface="Cambria Math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sz="2000" b="1" i="1">
                              <a:solidFill>
                                <a:srgbClr val="0070C0"/>
                              </a:solidFill>
                              <a:latin typeface="Cambria Math"/>
                              <a:ea typeface="Cambria Math"/>
                            </a:rPr>
                            <m:t>𝜶</m:t>
                          </m:r>
                          <m:r>
                            <a:rPr lang="en-US" sz="2000" b="1" i="1">
                              <a:solidFill>
                                <a:srgbClr val="0070C0"/>
                              </a:solidFill>
                              <a:latin typeface="Cambria Math"/>
                              <a:ea typeface="Cambria Math"/>
                            </a:rPr>
                            <m:t>+</m:t>
                          </m:r>
                          <m:r>
                            <a:rPr lang="en-US" sz="2000" b="1" i="1">
                              <a:solidFill>
                                <a:srgbClr val="0070C0"/>
                              </a:solidFill>
                              <a:latin typeface="Cambria Math"/>
                              <a:ea typeface="Cambria Math"/>
                            </a:rPr>
                            <m:t>𝟏</m:t>
                          </m:r>
                        </m:den>
                      </m:f>
                    </m:oMath>
                  </m:oMathPara>
                </a14:m>
                <a:endParaRPr lang="ru-RU" sz="2400" b="1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17" name="Прямоугольник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73181" y="2590884"/>
                <a:ext cx="2312300" cy="724494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Прямоугольник 17"/>
              <p:cNvSpPr/>
              <p:nvPr/>
            </p:nvSpPr>
            <p:spPr>
              <a:xfrm>
                <a:off x="155206" y="3314275"/>
                <a:ext cx="3733907" cy="75103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0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sz="2000" b="0" i="1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𝑐𝑜𝑠</m:t>
                          </m:r>
                        </m:e>
                        <m:sup>
                          <m:r>
                            <a:rPr lang="en-US" sz="2000" b="0" i="1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2</m:t>
                          </m:r>
                        </m:sup>
                      </m:sSup>
                      <m:r>
                        <a:rPr lang="en-US" sz="2000" b="0" i="1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𝛼</m:t>
                      </m:r>
                      <m:r>
                        <a:rPr lang="en-US" sz="2000" b="0" i="1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en-US" sz="2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20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1</m:t>
                          </m:r>
                        </m:num>
                        <m:den>
                          <m:sSup>
                            <m:sSupPr>
                              <m:ctrlPr>
                                <a:rPr lang="en-US" sz="20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sSupPr>
                            <m:e>
                              <m:r>
                                <a:rPr lang="en-US" sz="2000" b="0" i="1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/>
                                </a:rPr>
                                <m:t>𝑡𝑔</m:t>
                              </m:r>
                            </m:e>
                            <m:sup>
                              <m:r>
                                <a:rPr lang="en-US" sz="2000" b="0" i="1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sz="2000" b="0" i="1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𝛼</m:t>
                          </m:r>
                          <m:r>
                            <a:rPr lang="en-US" sz="2000" b="0" i="1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+1</m:t>
                          </m:r>
                        </m:den>
                      </m:f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en-US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20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1</m:t>
                          </m:r>
                        </m:num>
                        <m:den>
                          <m:r>
                            <a:rPr lang="en-US" sz="20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8+1</m:t>
                          </m:r>
                        </m:den>
                      </m:f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en-US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20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1</m:t>
                          </m:r>
                        </m:num>
                        <m:den>
                          <m:r>
                            <a:rPr lang="en-US" sz="20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9</m:t>
                          </m:r>
                        </m:den>
                      </m:f>
                    </m:oMath>
                  </m:oMathPara>
                </a14:m>
                <a:endParaRPr lang="ru-RU" sz="2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8" name="Прямоугольник 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5206" y="3314275"/>
                <a:ext cx="3733907" cy="751039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1" name="Прямая со стрелкой 30"/>
          <p:cNvCxnSpPr/>
          <p:nvPr/>
        </p:nvCxnSpPr>
        <p:spPr>
          <a:xfrm flipH="1" flipV="1">
            <a:off x="7352252" y="2322846"/>
            <a:ext cx="23066" cy="2547522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2" name="Прямая со стрелкой 31"/>
          <p:cNvCxnSpPr/>
          <p:nvPr/>
        </p:nvCxnSpPr>
        <p:spPr>
          <a:xfrm>
            <a:off x="5789894" y="3460472"/>
            <a:ext cx="3094094" cy="8046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0" name="Прямоугольник 39"/>
              <p:cNvSpPr/>
              <p:nvPr/>
            </p:nvSpPr>
            <p:spPr>
              <a:xfrm>
                <a:off x="7375318" y="2214074"/>
                <a:ext cx="371384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800" b="0" i="1" smtClean="0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𝑦</m:t>
                      </m:r>
                    </m:oMath>
                  </m:oMathPara>
                </a14:m>
                <a:endParaRPr lang="ru-RU" sz="2800" dirty="0"/>
              </a:p>
            </p:txBody>
          </p:sp>
        </mc:Choice>
        <mc:Fallback xmlns="">
          <p:sp>
            <p:nvSpPr>
              <p:cNvPr id="40" name="Прямоугольник 3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75318" y="2214074"/>
                <a:ext cx="371384" cy="369332"/>
              </a:xfrm>
              <a:prstGeom prst="rect">
                <a:avLst/>
              </a:prstGeom>
              <a:blipFill rotWithShape="1">
                <a:blip r:embed="rId8"/>
                <a:stretch>
                  <a:fillRect b="-491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1" name="Прямоугольник 40"/>
              <p:cNvSpPr/>
              <p:nvPr/>
            </p:nvSpPr>
            <p:spPr>
              <a:xfrm>
                <a:off x="8730200" y="3227472"/>
                <a:ext cx="367985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800" b="0" i="1" smtClean="0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𝑥</m:t>
                      </m:r>
                    </m:oMath>
                  </m:oMathPara>
                </a14:m>
                <a:endParaRPr lang="ru-RU" sz="2800" dirty="0"/>
              </a:p>
            </p:txBody>
          </p:sp>
        </mc:Choice>
        <mc:Fallback xmlns="">
          <p:sp>
            <p:nvSpPr>
              <p:cNvPr id="41" name="Прямоугольник 4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30200" y="3227472"/>
                <a:ext cx="367985" cy="369332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2" name="Кольцо 41"/>
          <p:cNvSpPr/>
          <p:nvPr/>
        </p:nvSpPr>
        <p:spPr>
          <a:xfrm>
            <a:off x="6385763" y="2892191"/>
            <a:ext cx="1932978" cy="1483364"/>
          </a:xfrm>
          <a:prstGeom prst="donut">
            <a:avLst>
              <a:gd name="adj" fmla="val 0"/>
            </a:avLst>
          </a:prstGeom>
          <a:ln>
            <a:solidFill>
              <a:srgbClr val="00B050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ysClr val="windowText" lastClr="000000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43" name="Овал 42"/>
          <p:cNvSpPr/>
          <p:nvPr/>
        </p:nvSpPr>
        <p:spPr>
          <a:xfrm>
            <a:off x="8249542" y="3602568"/>
            <a:ext cx="138397" cy="112176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70C0"/>
              </a:solidFill>
            </a:endParaRPr>
          </a:p>
        </p:txBody>
      </p:sp>
      <p:sp>
        <p:nvSpPr>
          <p:cNvPr id="44" name="Овал 43"/>
          <p:cNvSpPr/>
          <p:nvPr/>
        </p:nvSpPr>
        <p:spPr>
          <a:xfrm>
            <a:off x="7294586" y="2836103"/>
            <a:ext cx="138397" cy="112176"/>
          </a:xfrm>
          <a:prstGeom prst="ellips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70C0"/>
              </a:solidFill>
            </a:endParaRPr>
          </a:p>
        </p:txBody>
      </p:sp>
      <p:sp>
        <p:nvSpPr>
          <p:cNvPr id="45" name="Овал 44"/>
          <p:cNvSpPr/>
          <p:nvPr/>
        </p:nvSpPr>
        <p:spPr>
          <a:xfrm>
            <a:off x="6316564" y="3592200"/>
            <a:ext cx="138397" cy="112176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70C0"/>
              </a:solidFill>
            </a:endParaRPr>
          </a:p>
        </p:txBody>
      </p:sp>
      <p:sp>
        <p:nvSpPr>
          <p:cNvPr id="46" name="Овал 45"/>
          <p:cNvSpPr/>
          <p:nvPr/>
        </p:nvSpPr>
        <p:spPr>
          <a:xfrm>
            <a:off x="7306119" y="4319467"/>
            <a:ext cx="138397" cy="112176"/>
          </a:xfrm>
          <a:prstGeom prst="ellips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70C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7" name="Прямоугольник 46"/>
              <p:cNvSpPr/>
              <p:nvPr/>
            </p:nvSpPr>
            <p:spPr>
              <a:xfrm>
                <a:off x="7342636" y="2486027"/>
                <a:ext cx="623824" cy="37555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18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18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𝟗𝟎</m:t>
                          </m:r>
                        </m:e>
                        <m:sup>
                          <m:r>
                            <a:rPr lang="en-US" sz="18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𝟎</m:t>
                          </m:r>
                        </m:sup>
                      </m:sSup>
                    </m:oMath>
                  </m:oMathPara>
                </a14:m>
                <a:endParaRPr lang="ru-RU" sz="1800" b="1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47" name="Прямоугольник 4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42636" y="2486027"/>
                <a:ext cx="623824" cy="375552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8" name="Прямоугольник 47"/>
              <p:cNvSpPr/>
              <p:nvPr/>
            </p:nvSpPr>
            <p:spPr>
              <a:xfrm>
                <a:off x="5831136" y="3182946"/>
                <a:ext cx="761683" cy="37555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18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18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𝟏𝟖𝟎</m:t>
                          </m:r>
                        </m:e>
                        <m:sup>
                          <m:r>
                            <a:rPr lang="en-US" sz="18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𝟎</m:t>
                          </m:r>
                        </m:sup>
                      </m:sSup>
                    </m:oMath>
                  </m:oMathPara>
                </a14:m>
                <a:endParaRPr lang="ru-RU" sz="1800" b="1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48" name="Прямоугольник 4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31136" y="3182946"/>
                <a:ext cx="761683" cy="375552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9" name="Прямоугольник 48"/>
              <p:cNvSpPr/>
              <p:nvPr/>
            </p:nvSpPr>
            <p:spPr>
              <a:xfrm>
                <a:off x="6682833" y="4439175"/>
                <a:ext cx="761683" cy="37555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18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18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𝟐𝟕𝟎</m:t>
                          </m:r>
                        </m:e>
                        <m:sup>
                          <m:r>
                            <a:rPr lang="en-US" sz="18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𝟎</m:t>
                          </m:r>
                        </m:sup>
                      </m:sSup>
                    </m:oMath>
                  </m:oMathPara>
                </a14:m>
                <a:endParaRPr lang="ru-RU" sz="1800" b="1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49" name="Прямоугольник 4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82833" y="4439175"/>
                <a:ext cx="761683" cy="375552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0" name="Прямоугольник 49"/>
              <p:cNvSpPr/>
              <p:nvPr/>
            </p:nvSpPr>
            <p:spPr>
              <a:xfrm>
                <a:off x="8227212" y="3171944"/>
                <a:ext cx="485966" cy="37555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18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18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𝟎</m:t>
                          </m:r>
                        </m:e>
                        <m:sup>
                          <m:r>
                            <a:rPr lang="en-US" sz="18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𝟎</m:t>
                          </m:r>
                        </m:sup>
                      </m:sSup>
                    </m:oMath>
                  </m:oMathPara>
                </a14:m>
                <a:endParaRPr lang="ru-RU" sz="1800" b="1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50" name="Прямоугольник 4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27212" y="3171944"/>
                <a:ext cx="485966" cy="375552"/>
              </a:xfrm>
              <a:prstGeom prst="rect">
                <a:avLst/>
              </a:prstGeom>
              <a:blipFill rotWithShape="1"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1" name="Прямоугольник 50"/>
              <p:cNvSpPr/>
              <p:nvPr/>
            </p:nvSpPr>
            <p:spPr>
              <a:xfrm>
                <a:off x="8262440" y="3713803"/>
                <a:ext cx="761683" cy="37555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18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18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𝟑𝟔𝟎</m:t>
                          </m:r>
                        </m:e>
                        <m:sup>
                          <m:r>
                            <a:rPr lang="en-US" sz="18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𝟎</m:t>
                          </m:r>
                        </m:sup>
                      </m:sSup>
                    </m:oMath>
                  </m:oMathPara>
                </a14:m>
                <a:endParaRPr lang="ru-RU" sz="1800" b="1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51" name="Прямоугольник 5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62440" y="3713803"/>
                <a:ext cx="761683" cy="375552"/>
              </a:xfrm>
              <a:prstGeom prst="rect">
                <a:avLst/>
              </a:prstGeom>
              <a:blipFill rotWithShape="1"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2" name="Прямоугольник 51"/>
              <p:cNvSpPr/>
              <p:nvPr/>
            </p:nvSpPr>
            <p:spPr>
              <a:xfrm>
                <a:off x="7454795" y="3617199"/>
                <a:ext cx="583814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i="1">
                          <a:latin typeface="Cambria Math"/>
                        </a:rPr>
                        <m:t>−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52" name="Прямоугольник 5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54795" y="3617199"/>
                <a:ext cx="583814" cy="584775"/>
              </a:xfrm>
              <a:prstGeom prst="rect">
                <a:avLst/>
              </a:prstGeom>
              <a:blipFill rotWithShape="1"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3" name="Прямоугольник 52"/>
              <p:cNvSpPr/>
              <p:nvPr/>
            </p:nvSpPr>
            <p:spPr>
              <a:xfrm>
                <a:off x="6676267" y="3041935"/>
                <a:ext cx="583814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i="1">
                          <a:latin typeface="Cambria Math"/>
                        </a:rPr>
                        <m:t>−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53" name="Прямоугольник 5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76267" y="3041935"/>
                <a:ext cx="583814" cy="584775"/>
              </a:xfrm>
              <a:prstGeom prst="rect">
                <a:avLst/>
              </a:prstGeom>
              <a:blipFill rotWithShape="1"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4" name="Прямоугольник 53"/>
              <p:cNvSpPr/>
              <p:nvPr/>
            </p:nvSpPr>
            <p:spPr>
              <a:xfrm>
                <a:off x="6676267" y="3651315"/>
                <a:ext cx="583814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latin typeface="Cambria Math"/>
                        </a:rPr>
                        <m:t>+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54" name="Прямоугольник 5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76267" y="3651315"/>
                <a:ext cx="583814" cy="584775"/>
              </a:xfrm>
              <a:prstGeom prst="rect">
                <a:avLst/>
              </a:prstGeom>
              <a:blipFill rotWithShape="1"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5" name="Прямоугольник 54"/>
              <p:cNvSpPr/>
              <p:nvPr/>
            </p:nvSpPr>
            <p:spPr>
              <a:xfrm>
                <a:off x="7454795" y="2989790"/>
                <a:ext cx="583814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latin typeface="Cambria Math"/>
                        </a:rPr>
                        <m:t>+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55" name="Прямоугольник 5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54795" y="2989790"/>
                <a:ext cx="583814" cy="584775"/>
              </a:xfrm>
              <a:prstGeom prst="rect">
                <a:avLst/>
              </a:prstGeom>
              <a:blipFill rotWithShape="1"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Прямоугольник 7"/>
              <p:cNvSpPr/>
              <p:nvPr/>
            </p:nvSpPr>
            <p:spPr>
              <a:xfrm>
                <a:off x="8174662" y="2339173"/>
                <a:ext cx="798617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solidFill>
                            <a:srgbClr val="0070C0"/>
                          </a:solidFill>
                          <a:latin typeface="Cambria Math"/>
                        </a:rPr>
                        <m:t>𝒕𝒈</m:t>
                      </m:r>
                      <m:r>
                        <a:rPr lang="en-US" sz="2400" b="1" i="1">
                          <a:solidFill>
                            <a:srgbClr val="0070C0"/>
                          </a:solidFill>
                          <a:latin typeface="Cambria Math"/>
                        </a:rPr>
                        <m:t>𝜶</m:t>
                      </m:r>
                    </m:oMath>
                  </m:oMathPara>
                </a14:m>
                <a:endParaRPr lang="ru-RU" sz="2400" b="1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8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74662" y="2339173"/>
                <a:ext cx="798617" cy="461665"/>
              </a:xfrm>
              <a:prstGeom prst="rect">
                <a:avLst/>
              </a:prstGeom>
              <a:blipFill rotWithShape="1">
                <a:blip r:embed="rId19"/>
                <a:stretch>
                  <a:fillRect l="-763" b="-16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6" name="Прямоугольник 55"/>
              <p:cNvSpPr/>
              <p:nvPr/>
            </p:nvSpPr>
            <p:spPr>
              <a:xfrm>
                <a:off x="218677" y="4062569"/>
                <a:ext cx="1993046" cy="100168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𝒄𝒐𝒔</m:t>
                      </m:r>
                      <m:r>
                        <a:rPr lang="en-US" sz="2000" b="1" i="1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𝜶</m:t>
                      </m:r>
                      <m:r>
                        <a:rPr lang="en-US" sz="2000" b="1" i="1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sz="2000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radPr>
                        <m:deg/>
                        <m:e>
                          <m:f>
                            <m:fPr>
                              <m:ctrlPr>
                                <a:rPr lang="en-US" sz="2000" b="1" i="1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fPr>
                            <m:num>
                              <m:r>
                                <a:rPr lang="en-US" sz="2000" b="1" i="1">
                                  <a:solidFill>
                                    <a:srgbClr val="0070C0"/>
                                  </a:solidFill>
                                  <a:latin typeface="Cambria Math"/>
                                  <a:ea typeface="Cambria Math"/>
                                </a:rPr>
                                <m:t>𝟏</m:t>
                              </m:r>
                            </m:num>
                            <m:den>
                              <m:r>
                                <a:rPr lang="en-US" sz="2000" b="1" i="1">
                                  <a:solidFill>
                                    <a:srgbClr val="0070C0"/>
                                  </a:solidFill>
                                  <a:latin typeface="Cambria Math"/>
                                  <a:ea typeface="Cambria Math"/>
                                </a:rPr>
                                <m:t>𝟗</m:t>
                              </m:r>
                            </m:den>
                          </m:f>
                        </m:e>
                      </m:rad>
                      <m:r>
                        <a:rPr lang="en-US" sz="2000" b="1" i="1" smtClean="0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en-US" sz="2000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2000" b="1" i="1">
                              <a:solidFill>
                                <a:srgbClr val="0070C0"/>
                              </a:solidFill>
                              <a:latin typeface="Cambria Math"/>
                              <a:ea typeface="Cambria Math"/>
                            </a:rPr>
                            <m:t>𝟏</m:t>
                          </m:r>
                        </m:num>
                        <m:den>
                          <m:r>
                            <a:rPr lang="en-US" sz="2000" b="1" i="1" smtClean="0">
                              <a:solidFill>
                                <a:srgbClr val="0070C0"/>
                              </a:solidFill>
                              <a:latin typeface="Cambria Math"/>
                              <a:ea typeface="Cambria Math"/>
                            </a:rPr>
                            <m:t>𝟑</m:t>
                          </m:r>
                        </m:den>
                      </m:f>
                    </m:oMath>
                  </m:oMathPara>
                </a14:m>
                <a:endParaRPr lang="ru-RU" sz="2000" b="1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56" name="Прямоугольник 5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8677" y="4062569"/>
                <a:ext cx="1993046" cy="1001684"/>
              </a:xfrm>
              <a:prstGeom prst="rect">
                <a:avLst/>
              </a:prstGeom>
              <a:blipFill rotWithShape="1">
                <a:blip r:embed="rId2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892563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8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3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8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3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6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8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1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3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6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8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1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2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3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6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8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>
                      <p:stCondLst>
                        <p:cond delay="indefinite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8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/>
      <p:bldP spid="2" grpId="0"/>
      <p:bldP spid="13" grpId="0" animBg="1"/>
      <p:bldP spid="3" grpId="0"/>
      <p:bldP spid="4" grpId="0" animBg="1"/>
      <p:bldP spid="16" grpId="0"/>
      <p:bldP spid="17" grpId="0"/>
      <p:bldP spid="18" grpId="0"/>
      <p:bldP spid="40" grpId="0"/>
      <p:bldP spid="41" grpId="0"/>
      <p:bldP spid="42" grpId="0" animBg="1"/>
      <p:bldP spid="43" grpId="0" animBg="1"/>
      <p:bldP spid="44" grpId="0" animBg="1"/>
      <p:bldP spid="45" grpId="0" animBg="1"/>
      <p:bldP spid="46" grpId="0" animBg="1"/>
      <p:bldP spid="47" grpId="0"/>
      <p:bldP spid="48" grpId="0"/>
      <p:bldP spid="49" grpId="0"/>
      <p:bldP spid="50" grpId="0"/>
      <p:bldP spid="51" grpId="0"/>
      <p:bldP spid="52" grpId="0"/>
      <p:bldP spid="53" grpId="0"/>
      <p:bldP spid="54" grpId="0"/>
      <p:bldP spid="55" grpId="0"/>
      <p:bldP spid="8" grpId="0"/>
      <p:bldP spid="5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1800" dirty="0"/>
          </a:p>
        </p:txBody>
      </p:sp>
      <p:sp>
        <p:nvSpPr>
          <p:cNvPr id="17" name="object 4"/>
          <p:cNvSpPr txBox="1">
            <a:spLocks/>
          </p:cNvSpPr>
          <p:nvPr/>
        </p:nvSpPr>
        <p:spPr>
          <a:xfrm>
            <a:off x="0" y="127308"/>
            <a:ext cx="9144000" cy="518869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en-US" sz="32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Misollar</a:t>
            </a:r>
            <a:r>
              <a:rPr lang="en-US" sz="3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yechish</a:t>
            </a:r>
            <a:endParaRPr lang="ru-RU" sz="32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Прямоугольник 22"/>
              <p:cNvSpPr/>
              <p:nvPr/>
            </p:nvSpPr>
            <p:spPr>
              <a:xfrm>
                <a:off x="326157" y="843558"/>
                <a:ext cx="8494315" cy="89255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2600" b="1" i="1" dirty="0" smtClean="0">
                    <a:solidFill>
                      <a:srgbClr val="00B050"/>
                    </a:solidFill>
                    <a:latin typeface="Arial" pitchFamily="34" charset="0"/>
                    <a:cs typeface="Arial" pitchFamily="34" charset="0"/>
                  </a:rPr>
                  <a:t>2-misol. </a:t>
                </a:r>
                <a14:m>
                  <m:oMath xmlns:m="http://schemas.openxmlformats.org/officeDocument/2006/math">
                    <m:r>
                      <a:rPr lang="en-US" sz="2600" i="1">
                        <a:latin typeface="Cambria Math"/>
                      </a:rPr>
                      <m:t>𝐴𝑔𝑎𝑟</m:t>
                    </m:r>
                    <m:r>
                      <a:rPr lang="en-US" sz="2600" i="1">
                        <a:latin typeface="Cambria Math"/>
                      </a:rPr>
                      <m:t> </m:t>
                    </m:r>
                    <m:r>
                      <a:rPr lang="en-US" sz="26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𝒔𝒊𝒏</m:t>
                    </m:r>
                    <m:r>
                      <a:rPr lang="en-US" sz="26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𝜶</m:t>
                    </m:r>
                    <m:r>
                      <a:rPr lang="en-US" sz="2600" b="1" i="1">
                        <a:solidFill>
                          <a:srgbClr val="FF0000"/>
                        </a:solidFill>
                        <a:latin typeface="Cambria Math"/>
                      </a:rPr>
                      <m:t>−</m:t>
                    </m:r>
                    <m:r>
                      <a:rPr lang="en-US" sz="2600" b="1" i="1">
                        <a:solidFill>
                          <a:srgbClr val="FF0000"/>
                        </a:solidFill>
                        <a:latin typeface="Cambria Math"/>
                      </a:rPr>
                      <m:t>𝒄𝒐𝒔</m:t>
                    </m:r>
                    <m:r>
                      <a:rPr lang="en-US" sz="2600" b="1" i="1">
                        <a:solidFill>
                          <a:srgbClr val="FF0000"/>
                        </a:solidFill>
                        <a:latin typeface="Cambria Math"/>
                      </a:rPr>
                      <m:t>𝜶</m:t>
                    </m:r>
                    <m:r>
                      <a:rPr lang="en-US" sz="2600" b="1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600" b="1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𝟎</m:t>
                    </m:r>
                    <m:r>
                      <a:rPr lang="en-US" sz="2600" b="1" i="1">
                        <a:solidFill>
                          <a:srgbClr val="FF0000"/>
                        </a:solidFill>
                        <a:latin typeface="Cambria Math"/>
                      </a:rPr>
                      <m:t>.</m:t>
                    </m:r>
                    <m:r>
                      <a:rPr lang="en-US" sz="2600" b="1" i="1" smtClean="0">
                        <a:solidFill>
                          <a:srgbClr val="FF0000"/>
                        </a:solidFill>
                        <a:latin typeface="Cambria Math"/>
                      </a:rPr>
                      <m:t>𝟖</m:t>
                    </m:r>
                    <m:r>
                      <a:rPr lang="en-US" sz="2600" b="1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 </m:t>
                    </m:r>
                  </m:oMath>
                </a14:m>
                <a:r>
                  <a:rPr lang="en-US" sz="2600" dirty="0">
                    <a:latin typeface="Arial" panose="020B0604020202020204" pitchFamily="34" charset="0"/>
                    <a:cs typeface="Arial" panose="020B0604020202020204" pitchFamily="34" charset="0"/>
                  </a:rPr>
                  <a:t>bo‘</a:t>
                </a:r>
                <a:r>
                  <a:rPr lang="en-US" sz="2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lsa</a:t>
                </a:r>
                <a:r>
                  <a:rPr lang="en-US" sz="2600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en-US" sz="2600" i="1" smtClean="0">
                        <a:solidFill>
                          <a:srgbClr val="002060"/>
                        </a:solidFill>
                        <a:latin typeface="Cambria Math"/>
                      </a:rPr>
                      <m:t>𝑠𝑖𝑛</m:t>
                    </m:r>
                    <m:r>
                      <a:rPr lang="en-US" sz="2600" i="1" smtClean="0">
                        <a:solidFill>
                          <a:srgbClr val="002060"/>
                        </a:solidFill>
                        <a:latin typeface="Cambria Math"/>
                      </a:rPr>
                      <m:t>𝛼</m:t>
                    </m:r>
                    <m:r>
                      <a:rPr lang="en-US" sz="2600" i="1" smtClean="0">
                        <a:solidFill>
                          <a:srgbClr val="002060"/>
                        </a:solidFill>
                        <a:latin typeface="Cambria Math"/>
                      </a:rPr>
                      <m:t>𝑐𝑜𝑠</m:t>
                    </m:r>
                    <m:r>
                      <a:rPr lang="en-US" sz="2600" i="1" smtClean="0">
                        <a:solidFill>
                          <a:srgbClr val="002060"/>
                        </a:solidFill>
                        <a:latin typeface="Cambria Math"/>
                      </a:rPr>
                      <m:t>𝛼</m:t>
                    </m:r>
                  </m:oMath>
                </a14:m>
                <a:r>
                  <a:rPr lang="en-US" sz="2600" dirty="0">
                    <a:latin typeface="Arial" panose="020B0604020202020204" pitchFamily="34" charset="0"/>
                    <a:cs typeface="Arial" panose="020B0604020202020204" pitchFamily="34" charset="0"/>
                  </a:rPr>
                  <a:t> ning </a:t>
                </a:r>
                <a:r>
                  <a:rPr lang="en-US" sz="2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qiymatini</a:t>
                </a:r>
                <a:r>
                  <a:rPr lang="en-US" sz="2600" dirty="0">
                    <a:latin typeface="Arial" panose="020B0604020202020204" pitchFamily="34" charset="0"/>
                    <a:cs typeface="Arial" panose="020B0604020202020204" pitchFamily="34" charset="0"/>
                  </a:rPr>
                  <a:t> toping</a:t>
                </a:r>
                <a:r>
                  <a:rPr lang="en-US" sz="2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ru-RU" sz="2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3" name="Прямоугольник 2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6157" y="843558"/>
                <a:ext cx="8494315" cy="892552"/>
              </a:xfrm>
              <a:prstGeom prst="rect">
                <a:avLst/>
              </a:prstGeom>
              <a:blipFill rotWithShape="1">
                <a:blip r:embed="rId2"/>
                <a:stretch>
                  <a:fillRect l="-1292" t="-6122" r="-1436" b="-1564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Прямоугольник 24"/>
              <p:cNvSpPr/>
              <p:nvPr/>
            </p:nvSpPr>
            <p:spPr>
              <a:xfrm>
                <a:off x="3662155" y="1776741"/>
                <a:ext cx="1757211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0" smtClean="0">
                          <a:solidFill>
                            <a:srgbClr val="00B050"/>
                          </a:solidFill>
                          <a:latin typeface="Cambria Math"/>
                        </a:rPr>
                        <m:t>𝐘𝐞𝐜𝐡𝐢𝐬𝐡</m:t>
                      </m:r>
                      <m:r>
                        <a:rPr lang="en-US" sz="2800" b="1" i="0" smtClean="0">
                          <a:solidFill>
                            <a:srgbClr val="00B050"/>
                          </a:solidFill>
                          <a:latin typeface="Cambria Math"/>
                        </a:rPr>
                        <m:t>: </m:t>
                      </m:r>
                    </m:oMath>
                  </m:oMathPara>
                </a14:m>
                <a:endParaRPr lang="ru-RU" sz="2800" b="1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25" name="Прямоугольник 2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62155" y="1776741"/>
                <a:ext cx="1757211" cy="523220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Прямоугольник 25"/>
              <p:cNvSpPr/>
              <p:nvPr/>
            </p:nvSpPr>
            <p:spPr>
              <a:xfrm>
                <a:off x="62848" y="2299961"/>
                <a:ext cx="3684470" cy="47000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2400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sz="2400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𝒂</m:t>
                          </m:r>
                          <m:r>
                            <a:rPr lang="en-US" sz="2400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2400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𝒃</m:t>
                          </m:r>
                          <m:r>
                            <a:rPr lang="en-US" sz="2400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  <m:sup>
                          <m:r>
                            <a:rPr lang="en-US" sz="2400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2400" b="1" i="1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ru-RU" sz="2400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𝒂</m:t>
                          </m:r>
                        </m:e>
                        <m:sup>
                          <m:r>
                            <a:rPr lang="en-US" sz="2400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2400" b="1" i="1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2400" b="1" i="1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US" sz="2400" b="1" i="1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𝒂𝒃</m:t>
                      </m:r>
                      <m:r>
                        <a:rPr lang="en-US" sz="2400" b="1" i="1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ru-RU" sz="2400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𝒃</m:t>
                          </m:r>
                        </m:e>
                        <m:sup>
                          <m:r>
                            <a:rPr lang="en-US" sz="2400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ru-RU" sz="2400" b="1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26" name="Прямоугольник 2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848" y="2299961"/>
                <a:ext cx="3684470" cy="470000"/>
              </a:xfrm>
              <a:prstGeom prst="rect">
                <a:avLst/>
              </a:prstGeom>
              <a:blipFill rotWithShape="1">
                <a:blip r:embed="rId4"/>
                <a:stretch>
                  <a:fillRect b="-1818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Прямоугольник 26"/>
              <p:cNvSpPr/>
              <p:nvPr/>
            </p:nvSpPr>
            <p:spPr>
              <a:xfrm>
                <a:off x="326157" y="2860500"/>
                <a:ext cx="8072168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240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sz="2400" i="1">
                              <a:latin typeface="Cambria Math"/>
                            </a:rPr>
                            <m:t>𝑠𝑖𝑛</m:t>
                          </m:r>
                          <m:r>
                            <a:rPr lang="en-US" sz="2400" i="1">
                              <a:latin typeface="Cambria Math"/>
                            </a:rPr>
                            <m:t>𝛼</m:t>
                          </m:r>
                          <m:r>
                            <a:rPr lang="en-US" sz="2400" b="0" i="1" smtClean="0">
                              <a:latin typeface="Cambria Math"/>
                            </a:rPr>
                            <m:t>−</m:t>
                          </m:r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𝑐𝑜𝑠</m:t>
                          </m:r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𝛼</m:t>
                          </m:r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  <m:sup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2400" i="1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ru-RU" sz="24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i="1">
                              <a:latin typeface="Cambria Math"/>
                            </a:rPr>
                            <m:t>𝑠𝑖𝑛</m:t>
                          </m:r>
                        </m:e>
                        <m:sup>
                          <m:r>
                            <a:rPr lang="en-US" sz="2400" i="1"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en-US" sz="2400" i="1">
                          <a:latin typeface="Cambria Math"/>
                        </a:rPr>
                        <m:t>𝛼</m:t>
                      </m:r>
                      <m:r>
                        <a:rPr lang="en-US" sz="2400" i="1">
                          <a:latin typeface="Cambria Math" panose="02040503050406030204" pitchFamily="18" charset="0"/>
                        </a:rPr>
                        <m:t>−2</m:t>
                      </m:r>
                      <m:r>
                        <a:rPr lang="en-US" sz="24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𝒔𝒊𝒏</m:t>
                      </m:r>
                      <m:r>
                        <a:rPr lang="en-US" sz="24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𝜶</m:t>
                      </m:r>
                      <m:r>
                        <a:rPr lang="en-US" sz="2400" b="1" i="1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𝒄𝒐𝒔</m:t>
                      </m:r>
                      <m:r>
                        <a:rPr lang="en-US" sz="2400" b="1" i="1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𝜶</m:t>
                      </m:r>
                      <m:r>
                        <a:rPr lang="en-US" sz="2400" i="1"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ru-RU" sz="24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b="0" i="1" smtClean="0">
                              <a:latin typeface="Cambria Math"/>
                            </a:rPr>
                            <m:t>𝑐𝑜𝑠</m:t>
                          </m:r>
                        </m:e>
                        <m:sup>
                          <m:r>
                            <a:rPr lang="en-US" sz="2400" i="1"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en-US" sz="2400" i="1">
                          <a:latin typeface="Cambria Math"/>
                        </a:rPr>
                        <m:t>𝛼</m:t>
                      </m:r>
                    </m:oMath>
                  </m:oMathPara>
                </a14:m>
                <a:endParaRPr lang="ru-RU" sz="2400" dirty="0"/>
              </a:p>
            </p:txBody>
          </p:sp>
        </mc:Choice>
        <mc:Fallback xmlns="">
          <p:sp>
            <p:nvSpPr>
              <p:cNvPr id="27" name="Прямоугольник 2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6157" y="2860500"/>
                <a:ext cx="8072168" cy="461665"/>
              </a:xfrm>
              <a:prstGeom prst="rect">
                <a:avLst/>
              </a:prstGeom>
              <a:blipFill rotWithShape="1">
                <a:blip r:embed="rId5"/>
                <a:stretch>
                  <a:fillRect b="-1710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Прямоугольник 27"/>
              <p:cNvSpPr/>
              <p:nvPr/>
            </p:nvSpPr>
            <p:spPr>
              <a:xfrm>
                <a:off x="423505" y="3507854"/>
                <a:ext cx="3442994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240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(0.</m:t>
                          </m:r>
                          <m:r>
                            <a:rPr lang="en-US" sz="2400" b="0" i="1" smtClean="0">
                              <a:latin typeface="Cambria Math"/>
                            </a:rPr>
                            <m:t>8</m:t>
                          </m:r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  <m:sup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2400" i="1">
                          <a:latin typeface="Cambria Math" panose="02040503050406030204" pitchFamily="18" charset="0"/>
                        </a:rPr>
                        <m:t>=1−2</m:t>
                      </m:r>
                      <m:r>
                        <a:rPr lang="en-US" sz="24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𝒔𝒊𝒏</m:t>
                      </m:r>
                      <m:r>
                        <a:rPr lang="en-US" sz="24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𝜶</m:t>
                      </m:r>
                      <m:r>
                        <a:rPr lang="en-US" sz="24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𝒄𝒐𝒔</m:t>
                      </m:r>
                      <m:r>
                        <a:rPr lang="en-US" sz="24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𝜶</m:t>
                      </m:r>
                    </m:oMath>
                  </m:oMathPara>
                </a14:m>
                <a:endParaRPr lang="ru-RU" sz="2400" b="1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28" name="Прямоугольник 2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3505" y="3507854"/>
                <a:ext cx="3442994" cy="461665"/>
              </a:xfrm>
              <a:prstGeom prst="rect">
                <a:avLst/>
              </a:prstGeom>
              <a:blipFill rotWithShape="1">
                <a:blip r:embed="rId6"/>
                <a:stretch>
                  <a:fillRect b="-1710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Прямоугольник 28"/>
              <p:cNvSpPr/>
              <p:nvPr/>
            </p:nvSpPr>
            <p:spPr>
              <a:xfrm>
                <a:off x="1475656" y="4155926"/>
                <a:ext cx="6310108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400" i="1" smtClean="0">
                        <a:latin typeface="Cambria Math"/>
                      </a:rPr>
                      <m:t>2</m:t>
                    </m:r>
                    <m:r>
                      <a:rPr lang="en-US" sz="2400" b="1" i="1" smtClean="0">
                        <a:solidFill>
                          <a:srgbClr val="002060"/>
                        </a:solidFill>
                        <a:latin typeface="Cambria Math"/>
                      </a:rPr>
                      <m:t>𝒔𝒊𝒏</m:t>
                    </m:r>
                    <m:r>
                      <a:rPr lang="en-US" sz="2400" b="1" i="1" smtClean="0">
                        <a:solidFill>
                          <a:srgbClr val="002060"/>
                        </a:solidFill>
                        <a:latin typeface="Cambria Math"/>
                      </a:rPr>
                      <m:t>𝜶</m:t>
                    </m:r>
                    <m:r>
                      <a:rPr lang="en-US" sz="2400" b="1" i="1" smtClean="0">
                        <a:solidFill>
                          <a:srgbClr val="002060"/>
                        </a:solidFill>
                        <a:latin typeface="Cambria Math"/>
                      </a:rPr>
                      <m:t>𝒄𝒐𝒔</m:t>
                    </m:r>
                    <m:r>
                      <a:rPr lang="en-US" sz="2400" b="1" i="1" smtClean="0">
                        <a:solidFill>
                          <a:srgbClr val="002060"/>
                        </a:solidFill>
                        <a:latin typeface="Cambria Math"/>
                      </a:rPr>
                      <m:t>𝜶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=1−0.</m:t>
                    </m:r>
                    <m:r>
                      <a:rPr lang="en-US" sz="2400" b="0" i="1" smtClean="0">
                        <a:latin typeface="Cambria Math"/>
                      </a:rPr>
                      <m:t>64</m:t>
                    </m:r>
                  </m:oMath>
                </a14:m>
                <a:r>
                  <a:rPr lang="en-US" sz="2400" dirty="0"/>
                  <a:t>    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</a:rPr>
                      <m:t>   </m:t>
                    </m:r>
                    <m:r>
                      <a:rPr lang="en-US" sz="2400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𝒔𝒊𝒏</m:t>
                    </m:r>
                    <m:r>
                      <a:rPr lang="en-US" sz="2400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𝜶</m:t>
                    </m:r>
                    <m:r>
                      <a:rPr lang="en-US" sz="2400" b="1" i="1">
                        <a:solidFill>
                          <a:srgbClr val="0070C0"/>
                        </a:solidFill>
                        <a:latin typeface="Cambria Math"/>
                      </a:rPr>
                      <m:t>𝒄𝒐𝒔</m:t>
                    </m:r>
                    <m:r>
                      <a:rPr lang="en-US" sz="2400" b="1" i="1">
                        <a:solidFill>
                          <a:srgbClr val="0070C0"/>
                        </a:solidFill>
                        <a:latin typeface="Cambria Math"/>
                      </a:rPr>
                      <m:t>𝜶</m:t>
                    </m:r>
                    <m:r>
                      <a:rPr lang="en-US" sz="2400" b="1" i="1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400" b="1" i="1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𝟎</m:t>
                    </m:r>
                    <m:r>
                      <a:rPr lang="en-US" sz="2400" b="1" i="1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.</m:t>
                    </m:r>
                  </m:oMath>
                </a14:m>
                <a:r>
                  <a:rPr lang="en-US" sz="2400" b="1" dirty="0" smtClean="0">
                    <a:solidFill>
                      <a:srgbClr val="0070C0"/>
                    </a:solidFill>
                  </a:rPr>
                  <a:t>16</a:t>
                </a:r>
                <a:endParaRPr lang="ru-RU" sz="2400" b="1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29" name="Прямоугольник 2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75656" y="4155926"/>
                <a:ext cx="6310108" cy="461665"/>
              </a:xfrm>
              <a:prstGeom prst="rect">
                <a:avLst/>
              </a:prstGeom>
              <a:blipFill rotWithShape="1">
                <a:blip r:embed="rId7"/>
                <a:stretch>
                  <a:fillRect l="-193" t="-10667" b="-306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9245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25" grpId="0"/>
      <p:bldP spid="26" grpId="0"/>
      <p:bldP spid="28" grpId="0"/>
      <p:bldP spid="2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1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object 4"/>
          <p:cNvSpPr txBox="1">
            <a:spLocks/>
          </p:cNvSpPr>
          <p:nvPr/>
        </p:nvSpPr>
        <p:spPr>
          <a:xfrm>
            <a:off x="0" y="127308"/>
            <a:ext cx="9144000" cy="518869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en-US" sz="32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Misollar</a:t>
            </a:r>
            <a:r>
              <a:rPr lang="en-US" sz="3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yechish</a:t>
            </a: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5" name="Прямоугольник 24"/>
              <p:cNvSpPr/>
              <p:nvPr/>
            </p:nvSpPr>
            <p:spPr>
              <a:xfrm>
                <a:off x="3410626" y="2073935"/>
                <a:ext cx="1774845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0" smtClean="0">
                          <a:solidFill>
                            <a:srgbClr val="00B050"/>
                          </a:solidFill>
                          <a:latin typeface="Cambria Math"/>
                        </a:rPr>
                        <m:t>𝐘𝐞𝐜𝐡𝐢𝐬𝐡</m:t>
                      </m:r>
                      <m:r>
                        <a:rPr lang="en-US" sz="2800" b="1" i="0" smtClean="0">
                          <a:solidFill>
                            <a:srgbClr val="00B050"/>
                          </a:solidFill>
                          <a:latin typeface="Cambria Math"/>
                        </a:rPr>
                        <m:t>: </m:t>
                      </m:r>
                    </m:oMath>
                  </m:oMathPara>
                </a14:m>
                <a:endParaRPr lang="ru-RU" sz="2800" b="1" dirty="0">
                  <a:solidFill>
                    <a:srgbClr val="00B05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5" name="Прямоугольник 2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10626" y="2073935"/>
                <a:ext cx="1774845" cy="523220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Прямоугольник 14"/>
          <p:cNvSpPr/>
          <p:nvPr/>
        </p:nvSpPr>
        <p:spPr>
          <a:xfrm>
            <a:off x="899592" y="833923"/>
            <a:ext cx="676875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i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3-misol.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Ifodani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soddalashtiring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:</a:t>
            </a:r>
            <a:endParaRPr lang="ru-RU" sz="2800" b="1" i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Прямоугольник 17"/>
              <p:cNvSpPr/>
              <p:nvPr/>
            </p:nvSpPr>
            <p:spPr>
              <a:xfrm>
                <a:off x="54027" y="1203598"/>
                <a:ext cx="9085652" cy="95250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20000"/>
                  </a:lnSpc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400" b="1" i="1" smtClean="0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  <a:cs typeface="Arial" pitchFamily="34" charset="0"/>
                        </a:rPr>
                        <m:t>𝟏</m:t>
                      </m:r>
                      <m:r>
                        <a:rPr lang="en-US" sz="2400" b="1" i="1" smtClean="0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  <a:cs typeface="Arial" pitchFamily="34" charset="0"/>
                        </a:rPr>
                        <m:t>) </m:t>
                      </m:r>
                      <m:r>
                        <a:rPr lang="en-US" sz="2400" b="1" i="1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  <a:cs typeface="Arial" pitchFamily="34" charset="0"/>
                        </a:rPr>
                        <m:t>𝒕𝒈</m:t>
                      </m:r>
                      <m:d>
                        <m:dPr>
                          <m:ctrlPr>
                            <a:rPr lang="en-US" sz="2400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Cambria Math"/>
                              <a:cs typeface="Arial" pitchFamily="34" charset="0"/>
                            </a:rPr>
                          </m:ctrlPr>
                        </m:dPr>
                        <m:e>
                          <m:r>
                            <a:rPr lang="en-US" sz="2400" b="1" i="1">
                              <a:solidFill>
                                <a:srgbClr val="0070C0"/>
                              </a:solidFill>
                              <a:latin typeface="Cambria Math"/>
                              <a:ea typeface="Cambria Math"/>
                              <a:cs typeface="Arial" pitchFamily="34" charset="0"/>
                            </a:rPr>
                            <m:t>−</m:t>
                          </m:r>
                          <m:r>
                            <a:rPr lang="en-US" sz="2400" b="1" i="1" smtClean="0">
                              <a:solidFill>
                                <a:srgbClr val="0070C0"/>
                              </a:solidFill>
                              <a:latin typeface="Cambria Math"/>
                              <a:ea typeface="Cambria Math"/>
                              <a:cs typeface="Arial" pitchFamily="34" charset="0"/>
                            </a:rPr>
                            <m:t>𝜶</m:t>
                          </m:r>
                        </m:e>
                      </m:d>
                      <m:r>
                        <a:rPr lang="en-US" sz="2400" b="1" i="1" smtClean="0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𝒄𝒐𝒔</m:t>
                      </m:r>
                      <m:r>
                        <a:rPr lang="en-US" sz="2400" b="1" i="1" smtClean="0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𝜶</m:t>
                      </m:r>
                      <m:r>
                        <a:rPr lang="en-US" sz="2400" b="1" i="1" smtClean="0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+</m:t>
                      </m:r>
                      <m:r>
                        <a:rPr lang="en-US" sz="2400" b="1" i="1" smtClean="0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𝒔𝒊𝒏</m:t>
                      </m:r>
                      <m:r>
                        <a:rPr lang="en-US" sz="2400" b="1" i="1" smtClean="0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𝜶</m:t>
                      </m:r>
                      <m:r>
                        <a:rPr lang="en-US" sz="2400" b="1" i="0" smtClean="0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;           </m:t>
                      </m:r>
                      <m:r>
                        <a:rPr lang="en-US" sz="2400" b="1" i="0" smtClean="0">
                          <a:solidFill>
                            <a:srgbClr val="7030A0"/>
                          </a:solidFill>
                          <a:latin typeface="Cambria Math"/>
                          <a:ea typeface="Cambria Math"/>
                        </a:rPr>
                        <m:t>𝟑</m:t>
                      </m:r>
                      <m:r>
                        <a:rPr lang="en-US" sz="2400" b="1" i="1">
                          <a:solidFill>
                            <a:srgbClr val="7030A0"/>
                          </a:solidFill>
                          <a:latin typeface="Cambria Math"/>
                          <a:ea typeface="Cambria Math"/>
                          <a:cs typeface="Arial" pitchFamily="34" charset="0"/>
                        </a:rPr>
                        <m:t>)</m:t>
                      </m:r>
                      <m:f>
                        <m:fPr>
                          <m:ctrlPr>
                            <a:rPr lang="en-US" sz="2400" b="1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func>
                            <m:funcPr>
                              <m:ctrlPr>
                                <a:rPr lang="en-US" sz="2400" b="1" i="1" smtClean="0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funcPr>
                            <m:fName>
                              <m:r>
                                <a:rPr lang="en-US" sz="2400" b="1" i="0" smtClean="0">
                                  <a:solidFill>
                                    <a:srgbClr val="7030A0"/>
                                  </a:solidFill>
                                  <a:latin typeface="Cambria Math"/>
                                  <a:ea typeface="Cambria Math"/>
                                </a:rPr>
                                <m:t>𝐜𝐨𝐬</m:t>
                              </m:r>
                            </m:fName>
                            <m:e>
                              <m:d>
                                <m:dPr>
                                  <m:ctrlPr>
                                    <a:rPr lang="en-US" sz="2400" b="1" i="1" smtClean="0">
                                      <a:solidFill>
                                        <a:srgbClr val="7030A0"/>
                                      </a:solidFill>
                                      <a:latin typeface="Cambria Math" panose="02040503050406030204" pitchFamily="18" charset="0"/>
                                      <a:ea typeface="Cambria Math"/>
                                    </a:rPr>
                                  </m:ctrlPr>
                                </m:dPr>
                                <m:e>
                                  <m:r>
                                    <a:rPr lang="en-US" sz="2400" b="1" i="1" smtClean="0">
                                      <a:solidFill>
                                        <a:srgbClr val="7030A0"/>
                                      </a:solidFill>
                                      <a:latin typeface="Cambria Math"/>
                                      <a:ea typeface="Cambria Math"/>
                                    </a:rPr>
                                    <m:t>−</m:t>
                                  </m:r>
                                  <m:r>
                                    <a:rPr lang="en-US" sz="2400" b="1" i="1" smtClean="0">
                                      <a:solidFill>
                                        <a:srgbClr val="7030A0"/>
                                      </a:solidFill>
                                      <a:latin typeface="Cambria Math"/>
                                      <a:ea typeface="Cambria Math"/>
                                    </a:rPr>
                                    <m:t>𝜶</m:t>
                                  </m:r>
                                </m:e>
                              </m:d>
                            </m:e>
                          </m:func>
                          <m:r>
                            <a:rPr lang="en-US" sz="2400" b="1" i="1" smtClean="0">
                              <a:solidFill>
                                <a:srgbClr val="7030A0"/>
                              </a:solidFill>
                              <a:latin typeface="Cambria Math"/>
                              <a:ea typeface="Cambria Math"/>
                            </a:rPr>
                            <m:t>+</m:t>
                          </m:r>
                          <m:r>
                            <a:rPr lang="en-US" sz="2400" b="1" i="1">
                              <a:solidFill>
                                <a:srgbClr val="7030A0"/>
                              </a:solidFill>
                              <a:latin typeface="Cambria Math"/>
                              <a:ea typeface="Cambria Math"/>
                            </a:rPr>
                            <m:t>𝒔𝒊𝒏</m:t>
                          </m:r>
                          <m:r>
                            <a:rPr lang="en-US" sz="2400" b="1" i="1">
                              <a:solidFill>
                                <a:srgbClr val="7030A0"/>
                              </a:solidFill>
                              <a:latin typeface="Cambria Math"/>
                              <a:ea typeface="Cambria Math"/>
                            </a:rPr>
                            <m:t>⁡(−</m:t>
                          </m:r>
                          <m:r>
                            <a:rPr lang="en-US" sz="2400" b="1" i="1">
                              <a:solidFill>
                                <a:srgbClr val="7030A0"/>
                              </a:solidFill>
                              <a:latin typeface="Cambria Math"/>
                              <a:ea typeface="Cambria Math"/>
                            </a:rPr>
                            <m:t>𝜶</m:t>
                          </m:r>
                          <m:r>
                            <a:rPr lang="en-US" sz="2400" b="1" i="1">
                              <a:solidFill>
                                <a:srgbClr val="7030A0"/>
                              </a:solidFill>
                              <a:latin typeface="Cambria Math"/>
                              <a:ea typeface="Cambria Math"/>
                            </a:rPr>
                            <m:t>)</m:t>
                          </m:r>
                        </m:num>
                        <m:den>
                          <m:sSup>
                            <m:sSupPr>
                              <m:ctrlPr>
                                <a:rPr lang="en-US" sz="2400" b="1" i="1" smtClean="0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sSupPr>
                            <m:e>
                              <m:r>
                                <a:rPr lang="en-US" sz="2400" b="1" i="1" smtClean="0">
                                  <a:solidFill>
                                    <a:srgbClr val="7030A0"/>
                                  </a:solidFill>
                                  <a:latin typeface="Cambria Math"/>
                                  <a:ea typeface="Cambria Math"/>
                                </a:rPr>
                                <m:t>𝒄𝒐𝒔</m:t>
                              </m:r>
                            </m:e>
                            <m:sup>
                              <m:r>
                                <a:rPr lang="en-US" sz="2400" b="1" i="1" smtClean="0">
                                  <a:solidFill>
                                    <a:srgbClr val="7030A0"/>
                                  </a:solidFill>
                                  <a:latin typeface="Cambria Math"/>
                                  <a:ea typeface="Cambria Math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sz="2400" b="1" i="1" smtClean="0">
                              <a:solidFill>
                                <a:srgbClr val="7030A0"/>
                              </a:solidFill>
                              <a:latin typeface="Cambria Math"/>
                              <a:ea typeface="Cambria Math"/>
                            </a:rPr>
                            <m:t>𝜶</m:t>
                          </m:r>
                          <m:r>
                            <a:rPr lang="en-US" sz="2400" b="1" i="1" smtClean="0">
                              <a:solidFill>
                                <a:srgbClr val="7030A0"/>
                              </a:solidFill>
                              <a:latin typeface="Cambria Math"/>
                              <a:ea typeface="Cambria Math"/>
                            </a:rPr>
                            <m:t>−</m:t>
                          </m:r>
                          <m:sSup>
                            <m:sSupPr>
                              <m:ctrlPr>
                                <a:rPr lang="en-US" sz="2400" b="1" i="1" smtClean="0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sSupPr>
                            <m:e>
                              <m:r>
                                <a:rPr lang="en-US" sz="2400" b="1" i="1" smtClean="0">
                                  <a:solidFill>
                                    <a:srgbClr val="7030A0"/>
                                  </a:solidFill>
                                  <a:latin typeface="Cambria Math"/>
                                  <a:ea typeface="Cambria Math"/>
                                </a:rPr>
                                <m:t>𝒔𝒊𝒏</m:t>
                              </m:r>
                            </m:e>
                            <m:sup>
                              <m:r>
                                <a:rPr lang="en-US" sz="2400" b="1" i="1" smtClean="0">
                                  <a:solidFill>
                                    <a:srgbClr val="7030A0"/>
                                  </a:solidFill>
                                  <a:latin typeface="Cambria Math"/>
                                  <a:ea typeface="Cambria Math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sz="2400" b="1" i="1" smtClean="0">
                              <a:solidFill>
                                <a:srgbClr val="7030A0"/>
                              </a:solidFill>
                              <a:latin typeface="Cambria Math"/>
                              <a:ea typeface="Cambria Math"/>
                            </a:rPr>
                            <m:t>𝜶</m:t>
                          </m:r>
                        </m:den>
                      </m:f>
                      <m:r>
                        <a:rPr lang="en-US" sz="2400" b="1" i="1" smtClean="0">
                          <a:solidFill>
                            <a:srgbClr val="7030A0"/>
                          </a:solidFill>
                          <a:latin typeface="Cambria Math"/>
                          <a:ea typeface="Cambria Math"/>
                        </a:rPr>
                        <m:t>.</m:t>
                      </m:r>
                    </m:oMath>
                  </m:oMathPara>
                </a14:m>
                <a:endParaRPr lang="ru-RU" sz="2400" b="1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8" name="Прямоугольник 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027" y="1203598"/>
                <a:ext cx="9085652" cy="952505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3" y="2427734"/>
                <a:ext cx="8971140" cy="140108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200" b="1" i="1" smtClean="0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  <a:cs typeface="Arial" pitchFamily="34" charset="0"/>
                        </a:rPr>
                        <m:t>𝟏</m:t>
                      </m:r>
                      <m:r>
                        <a:rPr lang="en-US" sz="2200" b="1" i="1" smtClean="0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  <a:cs typeface="Arial" pitchFamily="34" charset="0"/>
                        </a:rPr>
                        <m:t>) </m:t>
                      </m:r>
                      <m:r>
                        <a:rPr lang="en-US" sz="2200" b="1" i="1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  <a:cs typeface="Arial" pitchFamily="34" charset="0"/>
                        </a:rPr>
                        <m:t>𝒕𝒈</m:t>
                      </m:r>
                      <m:d>
                        <m:dPr>
                          <m:ctrlPr>
                            <a:rPr lang="en-US" sz="2200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Cambria Math"/>
                              <a:cs typeface="Arial" pitchFamily="34" charset="0"/>
                            </a:rPr>
                          </m:ctrlPr>
                        </m:dPr>
                        <m:e>
                          <m:r>
                            <a:rPr lang="en-US" sz="2200" b="1" i="1">
                              <a:solidFill>
                                <a:srgbClr val="0070C0"/>
                              </a:solidFill>
                              <a:latin typeface="Cambria Math"/>
                              <a:ea typeface="Cambria Math"/>
                              <a:cs typeface="Arial" pitchFamily="34" charset="0"/>
                            </a:rPr>
                            <m:t>−</m:t>
                          </m:r>
                          <m:r>
                            <a:rPr lang="en-US" sz="2200" b="1" i="1">
                              <a:solidFill>
                                <a:srgbClr val="0070C0"/>
                              </a:solidFill>
                              <a:latin typeface="Cambria Math"/>
                              <a:ea typeface="Cambria Math"/>
                              <a:cs typeface="Arial" pitchFamily="34" charset="0"/>
                            </a:rPr>
                            <m:t>𝜶</m:t>
                          </m:r>
                        </m:e>
                      </m:d>
                      <m:r>
                        <a:rPr lang="en-US" sz="2200" b="1" i="1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𝒄𝒐𝒔</m:t>
                      </m:r>
                      <m:r>
                        <a:rPr lang="en-US" sz="2200" b="1" i="1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𝜶</m:t>
                      </m:r>
                      <m:r>
                        <a:rPr lang="en-US" sz="2200" b="1" i="1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+</m:t>
                      </m:r>
                      <m:r>
                        <a:rPr lang="en-US" sz="2200" b="1" i="1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𝒔𝒊𝒏</m:t>
                      </m:r>
                      <m:r>
                        <a:rPr lang="en-US" sz="2200" b="1" i="1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𝜶</m:t>
                      </m:r>
                      <m:r>
                        <a:rPr lang="en-US" sz="2200" b="1" i="0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2200" b="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−</m:t>
                      </m:r>
                      <m:r>
                        <a:rPr lang="en-US" sz="2200" b="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𝑡𝑔</m:t>
                      </m:r>
                      <m:r>
                        <a:rPr lang="en-US" sz="2200" b="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𝛼</m:t>
                      </m:r>
                      <m:r>
                        <a:rPr lang="en-US" sz="2200" b="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en-US" sz="2200" b="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𝑐𝑜𝑠</m:t>
                      </m:r>
                      <m:r>
                        <a:rPr lang="en-US" sz="2200" b="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𝛼</m:t>
                      </m:r>
                      <m:r>
                        <a:rPr lang="en-US" sz="2200" b="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+</m:t>
                      </m:r>
                      <m:r>
                        <a:rPr lang="en-US" sz="2200" b="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𝑠𝑖𝑛</m:t>
                      </m:r>
                      <m:r>
                        <a:rPr lang="en-US" sz="2200" b="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𝛼</m:t>
                      </m:r>
                      <m:r>
                        <a:rPr lang="en-US" sz="2200" b="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=−</m:t>
                      </m:r>
                      <m:f>
                        <m:fPr>
                          <m:ctrlPr>
                            <a:rPr lang="en-US" sz="2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22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𝑠𝑖𝑛</m:t>
                          </m:r>
                          <m:r>
                            <a:rPr lang="en-US" sz="22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𝛼</m:t>
                          </m:r>
                        </m:num>
                        <m:den>
                          <m:r>
                            <a:rPr lang="en-US" sz="22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𝑐𝑜𝑠</m:t>
                          </m:r>
                          <m:r>
                            <a:rPr lang="en-US" sz="22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𝛼</m:t>
                          </m:r>
                        </m:den>
                      </m:f>
                      <m:r>
                        <a:rPr lang="en-US" sz="2200" b="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en-US" sz="2200" b="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𝑐𝑜𝑠</m:t>
                      </m:r>
                      <m:r>
                        <a:rPr lang="en-US" sz="2200" b="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𝛼</m:t>
                      </m:r>
                      <m:r>
                        <a:rPr lang="en-US" sz="2200" b="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+</m:t>
                      </m:r>
                      <m:r>
                        <a:rPr lang="en-US" sz="2200" b="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𝑠𝑖𝑛</m:t>
                      </m:r>
                      <m:r>
                        <a:rPr lang="en-US" sz="2200" b="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𝛼</m:t>
                      </m:r>
                      <m:r>
                        <a:rPr lang="en-US" sz="2200" b="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==−</m:t>
                      </m:r>
                      <m:r>
                        <a:rPr lang="en-US" sz="2200" b="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𝑠𝑖𝑛</m:t>
                      </m:r>
                      <m:r>
                        <a:rPr lang="en-US" sz="2200" b="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𝛼</m:t>
                      </m:r>
                      <m:r>
                        <a:rPr lang="en-US" sz="2200" b="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+</m:t>
                      </m:r>
                      <m:r>
                        <a:rPr lang="en-US" sz="2200" b="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𝑠𝑖𝑛</m:t>
                      </m:r>
                      <m:r>
                        <a:rPr lang="en-US" sz="2200" b="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𝛼</m:t>
                      </m:r>
                      <m:r>
                        <a:rPr lang="en-US" sz="2200" b="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2200" b="1" i="1" smtClean="0">
                          <a:solidFill>
                            <a:srgbClr val="FF0000"/>
                          </a:solidFill>
                          <a:latin typeface="Cambria Math"/>
                          <a:ea typeface="Cambria Math"/>
                        </a:rPr>
                        <m:t>𝟎</m:t>
                      </m:r>
                    </m:oMath>
                  </m:oMathPara>
                </a14:m>
                <a:endParaRPr lang="en-US" sz="2200" b="1" i="1" dirty="0" smtClean="0">
                  <a:solidFill>
                    <a:srgbClr val="FF0000"/>
                  </a:solidFill>
                  <a:latin typeface="Cambria Math"/>
                  <a:ea typeface="Cambria Math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200" b="0" i="1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 </m:t>
                      </m:r>
                    </m:oMath>
                  </m:oMathPara>
                </a14:m>
                <a:endParaRPr lang="ru-RU" sz="2200" i="1" dirty="0"/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" y="2427734"/>
                <a:ext cx="8971140" cy="1401089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Прямоугольник 9"/>
              <p:cNvSpPr/>
              <p:nvPr/>
            </p:nvSpPr>
            <p:spPr>
              <a:xfrm>
                <a:off x="29176" y="3530065"/>
                <a:ext cx="9085652" cy="163397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400" b="1" i="0" smtClean="0">
                          <a:solidFill>
                            <a:srgbClr val="7030A0"/>
                          </a:solidFill>
                          <a:latin typeface="Cambria Math"/>
                          <a:ea typeface="Cambria Math"/>
                        </a:rPr>
                        <m:t>𝟑</m:t>
                      </m:r>
                      <m:r>
                        <a:rPr lang="en-US" sz="2400" b="1" i="1">
                          <a:solidFill>
                            <a:srgbClr val="7030A0"/>
                          </a:solidFill>
                          <a:latin typeface="Cambria Math"/>
                          <a:ea typeface="Cambria Math"/>
                          <a:cs typeface="Arial" pitchFamily="34" charset="0"/>
                        </a:rPr>
                        <m:t>)</m:t>
                      </m:r>
                      <m:f>
                        <m:fPr>
                          <m:ctrlPr>
                            <a:rPr lang="en-US" sz="2400" b="1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func>
                            <m:funcPr>
                              <m:ctrlPr>
                                <a:rPr lang="en-US" sz="2400" b="1" i="1" smtClean="0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funcPr>
                            <m:fName>
                              <m:r>
                                <a:rPr lang="en-US" sz="2400" b="1" i="0" smtClean="0">
                                  <a:solidFill>
                                    <a:srgbClr val="7030A0"/>
                                  </a:solidFill>
                                  <a:latin typeface="Cambria Math"/>
                                  <a:ea typeface="Cambria Math"/>
                                </a:rPr>
                                <m:t>𝐜𝐨𝐬</m:t>
                              </m:r>
                            </m:fName>
                            <m:e>
                              <m:d>
                                <m:dPr>
                                  <m:ctrlPr>
                                    <a:rPr lang="en-US" sz="2400" b="1" i="1" smtClean="0">
                                      <a:solidFill>
                                        <a:srgbClr val="7030A0"/>
                                      </a:solidFill>
                                      <a:latin typeface="Cambria Math" panose="02040503050406030204" pitchFamily="18" charset="0"/>
                                      <a:ea typeface="Cambria Math"/>
                                    </a:rPr>
                                  </m:ctrlPr>
                                </m:dPr>
                                <m:e>
                                  <m:r>
                                    <a:rPr lang="en-US" sz="2400" b="1" i="1" smtClean="0">
                                      <a:solidFill>
                                        <a:srgbClr val="7030A0"/>
                                      </a:solidFill>
                                      <a:latin typeface="Cambria Math"/>
                                      <a:ea typeface="Cambria Math"/>
                                    </a:rPr>
                                    <m:t>−</m:t>
                                  </m:r>
                                  <m:r>
                                    <a:rPr lang="en-US" sz="2400" b="1" i="1" smtClean="0">
                                      <a:solidFill>
                                        <a:srgbClr val="7030A0"/>
                                      </a:solidFill>
                                      <a:latin typeface="Cambria Math"/>
                                      <a:ea typeface="Cambria Math"/>
                                    </a:rPr>
                                    <m:t>𝜶</m:t>
                                  </m:r>
                                </m:e>
                              </m:d>
                            </m:e>
                          </m:func>
                          <m:r>
                            <a:rPr lang="en-US" sz="2400" b="1" i="1" smtClean="0">
                              <a:solidFill>
                                <a:srgbClr val="7030A0"/>
                              </a:solidFill>
                              <a:latin typeface="Cambria Math"/>
                              <a:ea typeface="Cambria Math"/>
                            </a:rPr>
                            <m:t>+</m:t>
                          </m:r>
                          <m:r>
                            <a:rPr lang="en-US" sz="2400" b="1" i="1">
                              <a:solidFill>
                                <a:srgbClr val="7030A0"/>
                              </a:solidFill>
                              <a:latin typeface="Cambria Math"/>
                              <a:ea typeface="Cambria Math"/>
                            </a:rPr>
                            <m:t>𝒔𝒊𝒏</m:t>
                          </m:r>
                          <m:r>
                            <a:rPr lang="en-US" sz="2400" b="1" i="1">
                              <a:solidFill>
                                <a:srgbClr val="7030A0"/>
                              </a:solidFill>
                              <a:latin typeface="Cambria Math"/>
                              <a:ea typeface="Cambria Math"/>
                            </a:rPr>
                            <m:t>⁡(−</m:t>
                          </m:r>
                          <m:r>
                            <a:rPr lang="en-US" sz="2400" b="1" i="1">
                              <a:solidFill>
                                <a:srgbClr val="7030A0"/>
                              </a:solidFill>
                              <a:latin typeface="Cambria Math"/>
                              <a:ea typeface="Cambria Math"/>
                            </a:rPr>
                            <m:t>𝜶</m:t>
                          </m:r>
                          <m:r>
                            <a:rPr lang="en-US" sz="2400" b="1" i="1">
                              <a:solidFill>
                                <a:srgbClr val="7030A0"/>
                              </a:solidFill>
                              <a:latin typeface="Cambria Math"/>
                              <a:ea typeface="Cambria Math"/>
                            </a:rPr>
                            <m:t>)</m:t>
                          </m:r>
                        </m:num>
                        <m:den>
                          <m:sSup>
                            <m:sSupPr>
                              <m:ctrlPr>
                                <a:rPr lang="en-US" sz="2400" b="1" i="1" smtClean="0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sSupPr>
                            <m:e>
                              <m:r>
                                <a:rPr lang="en-US" sz="2400" b="1" i="1" smtClean="0">
                                  <a:solidFill>
                                    <a:srgbClr val="7030A0"/>
                                  </a:solidFill>
                                  <a:latin typeface="Cambria Math"/>
                                  <a:ea typeface="Cambria Math"/>
                                </a:rPr>
                                <m:t>𝒄𝒐𝒔</m:t>
                              </m:r>
                            </m:e>
                            <m:sup>
                              <m:r>
                                <a:rPr lang="en-US" sz="2400" b="1" i="1" smtClean="0">
                                  <a:solidFill>
                                    <a:srgbClr val="7030A0"/>
                                  </a:solidFill>
                                  <a:latin typeface="Cambria Math"/>
                                  <a:ea typeface="Cambria Math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sz="2400" b="1" i="1" smtClean="0">
                              <a:solidFill>
                                <a:srgbClr val="7030A0"/>
                              </a:solidFill>
                              <a:latin typeface="Cambria Math"/>
                              <a:ea typeface="Cambria Math"/>
                            </a:rPr>
                            <m:t>𝜶</m:t>
                          </m:r>
                          <m:r>
                            <a:rPr lang="en-US" sz="2400" b="1" i="1" smtClean="0">
                              <a:solidFill>
                                <a:srgbClr val="7030A0"/>
                              </a:solidFill>
                              <a:latin typeface="Cambria Math"/>
                              <a:ea typeface="Cambria Math"/>
                            </a:rPr>
                            <m:t>−</m:t>
                          </m:r>
                          <m:sSup>
                            <m:sSupPr>
                              <m:ctrlPr>
                                <a:rPr lang="en-US" sz="2400" b="1" i="1" smtClean="0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sSupPr>
                            <m:e>
                              <m:r>
                                <a:rPr lang="en-US" sz="2400" b="1" i="1" smtClean="0">
                                  <a:solidFill>
                                    <a:srgbClr val="7030A0"/>
                                  </a:solidFill>
                                  <a:latin typeface="Cambria Math"/>
                                  <a:ea typeface="Cambria Math"/>
                                </a:rPr>
                                <m:t>𝒔𝒊𝒏</m:t>
                              </m:r>
                            </m:e>
                            <m:sup>
                              <m:r>
                                <a:rPr lang="en-US" sz="2400" b="1" i="1" smtClean="0">
                                  <a:solidFill>
                                    <a:srgbClr val="7030A0"/>
                                  </a:solidFill>
                                  <a:latin typeface="Cambria Math"/>
                                  <a:ea typeface="Cambria Math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sz="2400" b="1" i="1" smtClean="0">
                              <a:solidFill>
                                <a:srgbClr val="7030A0"/>
                              </a:solidFill>
                              <a:latin typeface="Cambria Math"/>
                              <a:ea typeface="Cambria Math"/>
                            </a:rPr>
                            <m:t>𝜶</m:t>
                          </m:r>
                        </m:den>
                      </m:f>
                      <m:r>
                        <a:rPr lang="en-US" sz="2400" b="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en-US" sz="24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24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𝑐𝑜𝑠</m:t>
                          </m:r>
                          <m:r>
                            <a:rPr lang="en-US" sz="24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𝛼</m:t>
                          </m:r>
                          <m:r>
                            <a:rPr lang="en-US" sz="24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−</m:t>
                          </m:r>
                          <m:r>
                            <a:rPr lang="en-US" sz="24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𝑠𝑖𝑛</m:t>
                          </m:r>
                          <m:r>
                            <a:rPr lang="en-US" sz="24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𝛼</m:t>
                          </m:r>
                        </m:num>
                        <m:den>
                          <m:r>
                            <a:rPr lang="en-US" sz="24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(</m:t>
                          </m:r>
                          <m:r>
                            <a:rPr lang="en-US" sz="24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𝑐𝑜𝑠</m:t>
                          </m:r>
                          <m:r>
                            <a:rPr lang="en-US" sz="24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𝛼</m:t>
                          </m:r>
                          <m:r>
                            <a:rPr lang="en-US" sz="24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+</m:t>
                          </m:r>
                          <m:r>
                            <a:rPr lang="en-US" sz="24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𝑠𝑖𝑛</m:t>
                          </m:r>
                          <m:r>
                            <a:rPr lang="en-US" sz="24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𝛼</m:t>
                          </m:r>
                          <m:r>
                            <a:rPr lang="en-US" sz="24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)(</m:t>
                          </m:r>
                          <m:r>
                            <a:rPr lang="en-US" sz="24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𝑐𝑜𝑠</m:t>
                          </m:r>
                          <m:r>
                            <a:rPr lang="en-US" sz="24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𝛼</m:t>
                          </m:r>
                          <m:r>
                            <a:rPr lang="en-US" sz="24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−</m:t>
                          </m:r>
                          <m:r>
                            <a:rPr lang="en-US" sz="24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𝑠𝑖𝑛</m:t>
                          </m:r>
                          <m:r>
                            <a:rPr lang="en-US" sz="24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𝛼</m:t>
                          </m:r>
                          <m:r>
                            <a:rPr lang="en-US" sz="24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)</m:t>
                          </m:r>
                        </m:den>
                      </m:f>
                      <m:r>
                        <a:rPr lang="en-US" sz="2400" b="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==</m:t>
                      </m:r>
                      <m:f>
                        <m:fPr>
                          <m:ctrlPr>
                            <a:rPr lang="en-US" sz="24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2400" b="1" i="1" smtClean="0">
                              <a:solidFill>
                                <a:srgbClr val="FF0000"/>
                              </a:solidFill>
                              <a:latin typeface="Cambria Math"/>
                              <a:ea typeface="Cambria Math"/>
                            </a:rPr>
                            <m:t>𝟏</m:t>
                          </m:r>
                        </m:num>
                        <m:den>
                          <m:r>
                            <a:rPr lang="en-US" sz="2400" b="1" i="1">
                              <a:solidFill>
                                <a:srgbClr val="FF0000"/>
                              </a:solidFill>
                              <a:latin typeface="Cambria Math"/>
                              <a:ea typeface="Cambria Math"/>
                            </a:rPr>
                            <m:t>(</m:t>
                          </m:r>
                          <m:r>
                            <a:rPr lang="en-US" sz="2400" b="1" i="1">
                              <a:solidFill>
                                <a:srgbClr val="FF0000"/>
                              </a:solidFill>
                              <a:latin typeface="Cambria Math"/>
                              <a:ea typeface="Cambria Math"/>
                            </a:rPr>
                            <m:t>𝒄𝒐𝒔</m:t>
                          </m:r>
                          <m:r>
                            <a:rPr lang="en-US" sz="2400" b="1" i="1">
                              <a:solidFill>
                                <a:srgbClr val="FF0000"/>
                              </a:solidFill>
                              <a:latin typeface="Cambria Math"/>
                              <a:ea typeface="Cambria Math"/>
                            </a:rPr>
                            <m:t>𝜶</m:t>
                          </m:r>
                          <m:r>
                            <a:rPr lang="en-US" sz="2400" b="1" i="1">
                              <a:solidFill>
                                <a:srgbClr val="FF0000"/>
                              </a:solidFill>
                              <a:latin typeface="Cambria Math"/>
                              <a:ea typeface="Cambria Math"/>
                            </a:rPr>
                            <m:t>+</m:t>
                          </m:r>
                          <m:r>
                            <a:rPr lang="en-US" sz="2400" b="1" i="1">
                              <a:solidFill>
                                <a:srgbClr val="FF0000"/>
                              </a:solidFill>
                              <a:latin typeface="Cambria Math"/>
                              <a:ea typeface="Cambria Math"/>
                            </a:rPr>
                            <m:t>𝒔𝒊𝒏</m:t>
                          </m:r>
                          <m:r>
                            <a:rPr lang="en-US" sz="2400" b="1" i="1">
                              <a:solidFill>
                                <a:srgbClr val="FF0000"/>
                              </a:solidFill>
                              <a:latin typeface="Cambria Math"/>
                              <a:ea typeface="Cambria Math"/>
                            </a:rPr>
                            <m:t>𝜶</m:t>
                          </m:r>
                          <m:r>
                            <a:rPr lang="en-US" sz="2400" b="1" i="1">
                              <a:solidFill>
                                <a:srgbClr val="FF0000"/>
                              </a:solidFill>
                              <a:latin typeface="Cambria Math"/>
                              <a:ea typeface="Cambria Math"/>
                            </a:rPr>
                            <m:t>)</m:t>
                          </m:r>
                        </m:den>
                      </m:f>
                    </m:oMath>
                  </m:oMathPara>
                </a14:m>
                <a:endParaRPr lang="ru-RU" sz="2400" b="1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0" name="Прямоугольник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176" y="3530065"/>
                <a:ext cx="9085652" cy="1633973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839013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18" grpId="0"/>
      <p:bldP spid="2" grpId="0"/>
      <p:bldP spid="1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1800" dirty="0">
              <a:latin typeface="Arial" panose="020B0604020202020204" pitchFamily="34" charset="0"/>
              <a:cs typeface="Arial" pitchFamily="34" charset="0"/>
            </a:endParaRPr>
          </a:p>
        </p:txBody>
      </p:sp>
      <p:sp>
        <p:nvSpPr>
          <p:cNvPr id="5" name="object 4"/>
          <p:cNvSpPr txBox="1">
            <a:spLocks/>
          </p:cNvSpPr>
          <p:nvPr/>
        </p:nvSpPr>
        <p:spPr>
          <a:xfrm>
            <a:off x="0" y="69579"/>
            <a:ext cx="9144000" cy="543043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marL="20131" algn="ctr">
              <a:lnSpc>
                <a:spcPts val="4431"/>
              </a:lnSpc>
            </a:pPr>
            <a:r>
              <a:rPr lang="en-US" sz="3200" dirty="0" err="1">
                <a:solidFill>
                  <a:schemeClr val="bg1"/>
                </a:solidFill>
                <a:latin typeface="Arial" panose="020B0604020202020204" pitchFamily="34" charset="0"/>
                <a:cs typeface="Arial" pitchFamily="34" charset="0"/>
              </a:rPr>
              <a:t>Misollar</a:t>
            </a:r>
            <a:r>
              <a:rPr lang="en-US" sz="3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yechish</a:t>
            </a:r>
            <a:endParaRPr lang="en-US" sz="32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170881" y="720017"/>
                <a:ext cx="8784976" cy="71910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>
                  <a:tabLst>
                    <a:tab pos="1980565" algn="l"/>
                  </a:tabLst>
                </a:pPr>
                <a:r>
                  <a:rPr lang="en-US" sz="2800" b="1" i="1" dirty="0">
                    <a:solidFill>
                      <a:srgbClr val="00B050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4-misol. </a:t>
                </a:r>
                <a:r>
                  <a:rPr lang="en-US" sz="2800" b="1" i="1" dirty="0" smtClean="0">
                    <a:solidFill>
                      <a:srgbClr val="00B050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2800" dirty="0" err="1" smtClean="0"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Ifodani</a:t>
                </a:r>
                <a:r>
                  <a:rPr lang="en-US" sz="2800" dirty="0" smtClean="0"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2800" dirty="0" err="1"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soddalashtiring</a:t>
                </a:r>
                <a:r>
                  <a:rPr lang="en-US" sz="2800" dirty="0"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:   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28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28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𝑠𝑖𝑛</m:t>
                        </m:r>
                        <m:r>
                          <a:rPr lang="en-US" sz="28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𝛼</m:t>
                        </m:r>
                        <m:r>
                          <a:rPr lang="en-US" sz="28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𝑐𝑜𝑠</m:t>
                        </m:r>
                        <m:r>
                          <a:rPr lang="en-US" sz="28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𝛼</m:t>
                        </m:r>
                      </m:num>
                      <m:den>
                        <m:r>
                          <a:rPr lang="en-US" sz="28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1−2</m:t>
                        </m:r>
                        <m:sSup>
                          <m:sSupPr>
                            <m:ctrlPr>
                              <a:rPr lang="ru-RU" sz="28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sz="28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𝑠𝑖𝑛</m:t>
                            </m:r>
                          </m:e>
                          <m:sup>
                            <m:r>
                              <a:rPr lang="en-US" sz="28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sz="28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𝛼</m:t>
                        </m:r>
                      </m:den>
                    </m:f>
                    <m:r>
                      <a:rPr lang="en-US" sz="28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 </m:t>
                    </m:r>
                  </m:oMath>
                </a14:m>
                <a:r>
                  <a:rPr lang="en-US" sz="28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endParaRPr lang="ru-RU" sz="28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0881" y="720017"/>
                <a:ext cx="8784976" cy="719108"/>
              </a:xfrm>
              <a:prstGeom prst="rect">
                <a:avLst/>
              </a:prstGeom>
              <a:blipFill rotWithShape="1">
                <a:blip r:embed="rId2"/>
                <a:stretch>
                  <a:fillRect b="-847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/>
              <p:cNvSpPr/>
              <p:nvPr/>
            </p:nvSpPr>
            <p:spPr>
              <a:xfrm>
                <a:off x="223629" y="1349711"/>
                <a:ext cx="8821488" cy="140057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20000"/>
                  </a:lnSpc>
                  <a:spcAft>
                    <a:spcPts val="1000"/>
                  </a:spcAft>
                  <a:tabLst>
                    <a:tab pos="1980565" algn="l"/>
                  </a:tabLst>
                </a:pPr>
                <a14:m>
                  <m:oMath xmlns:m="http://schemas.openxmlformats.org/officeDocument/2006/math">
                    <m:f>
                      <m:fPr>
                        <m:ctrlPr>
                          <a:rPr lang="ru-RU" sz="2400" i="1" smtClean="0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2400" i="1" smtClean="0">
                            <a:solidFill>
                              <a:srgbClr val="7030A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𝑠𝑖𝑛</m:t>
                        </m:r>
                        <m:r>
                          <a:rPr lang="en-US" sz="2400" i="1" smtClean="0">
                            <a:solidFill>
                              <a:srgbClr val="7030A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𝛼</m:t>
                        </m:r>
                        <m:r>
                          <a:rPr lang="en-US" sz="2400" i="1" smtClean="0">
                            <a:solidFill>
                              <a:srgbClr val="7030A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𝑐𝑜𝑠</m:t>
                        </m:r>
                        <m:r>
                          <a:rPr lang="en-US" sz="2400" i="1" smtClean="0">
                            <a:solidFill>
                              <a:srgbClr val="7030A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𝛼</m:t>
                        </m:r>
                      </m:num>
                      <m:den>
                        <m:r>
                          <a:rPr lang="en-US" sz="2400" i="1" smtClean="0">
                            <a:solidFill>
                              <a:srgbClr val="0070C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  <m:r>
                          <a:rPr lang="en-US" sz="24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−2</m:t>
                        </m:r>
                        <m:sSup>
                          <m:sSupPr>
                            <m:ctrlPr>
                              <a:rPr lang="ru-RU" sz="24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sz="24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𝑠𝑖𝑛</m:t>
                            </m:r>
                          </m:e>
                          <m:sup>
                            <m:r>
                              <a:rPr lang="en-US" sz="24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sz="24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𝛼</m:t>
                        </m:r>
                      </m:den>
                    </m:f>
                    <m:r>
                      <a:rPr lang="en-US" sz="24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ru-RU" sz="24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2400" i="1" smtClean="0">
                            <a:solidFill>
                              <a:srgbClr val="7030A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𝑠𝑖𝑛</m:t>
                        </m:r>
                        <m:r>
                          <a:rPr lang="en-US" sz="2400" i="1" smtClean="0">
                            <a:solidFill>
                              <a:srgbClr val="7030A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𝛼</m:t>
                        </m:r>
                        <m:r>
                          <a:rPr lang="en-US" sz="2400" i="1" smtClean="0">
                            <a:solidFill>
                              <a:srgbClr val="7030A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𝑐𝑜𝑠</m:t>
                        </m:r>
                        <m:r>
                          <a:rPr lang="en-US" sz="2400" i="1" smtClean="0">
                            <a:solidFill>
                              <a:srgbClr val="7030A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𝛼</m:t>
                        </m:r>
                      </m:num>
                      <m:den>
                        <m:sSup>
                          <m:sSupPr>
                            <m:ctrlPr>
                              <a:rPr lang="ru-RU" sz="2400" i="1" smtClean="0">
                                <a:solidFill>
                                  <a:srgbClr val="0070C0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sz="2400" i="1">
                                <a:solidFill>
                                  <a:srgbClr val="0070C0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𝑠𝑖𝑛</m:t>
                            </m:r>
                          </m:e>
                          <m:sup>
                            <m:r>
                              <a:rPr lang="en-US" sz="2400" i="1">
                                <a:solidFill>
                                  <a:srgbClr val="0070C0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sz="2400" i="1">
                            <a:solidFill>
                              <a:srgbClr val="0070C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𝛼</m:t>
                        </m:r>
                        <m:r>
                          <a:rPr lang="en-US" sz="2400" i="1">
                            <a:solidFill>
                              <a:srgbClr val="0070C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+</m:t>
                        </m:r>
                        <m:sSup>
                          <m:sSupPr>
                            <m:ctrlPr>
                              <a:rPr lang="ru-RU" sz="2400" i="1">
                                <a:solidFill>
                                  <a:srgbClr val="0070C0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sz="2400" i="1">
                                <a:solidFill>
                                  <a:srgbClr val="0070C0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𝑐𝑜𝑠</m:t>
                            </m:r>
                          </m:e>
                          <m:sup>
                            <m:r>
                              <a:rPr lang="en-US" sz="2400" i="1">
                                <a:solidFill>
                                  <a:srgbClr val="0070C0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sz="2400" i="1">
                            <a:solidFill>
                              <a:srgbClr val="0070C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𝛼</m:t>
                        </m:r>
                        <m:r>
                          <a:rPr lang="en-US" sz="24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−2</m:t>
                        </m:r>
                        <m:sSup>
                          <m:sSupPr>
                            <m:ctrlPr>
                              <a:rPr lang="ru-RU" sz="24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sz="24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𝑠𝑖𝑛</m:t>
                            </m:r>
                          </m:e>
                          <m:sup>
                            <m:r>
                              <a:rPr lang="en-US" sz="24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sz="24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𝛼</m:t>
                        </m:r>
                      </m:den>
                    </m:f>
                    <m:r>
                      <a:rPr lang="en-US" sz="24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ru-RU" sz="24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2400" i="1" smtClean="0">
                            <a:solidFill>
                              <a:srgbClr val="7030A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𝑠𝑖𝑛</m:t>
                        </m:r>
                        <m:r>
                          <a:rPr lang="en-US" sz="2400" i="1" smtClean="0">
                            <a:solidFill>
                              <a:srgbClr val="7030A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𝛼</m:t>
                        </m:r>
                        <m:r>
                          <a:rPr lang="en-US" sz="2400" i="1" smtClean="0">
                            <a:solidFill>
                              <a:srgbClr val="7030A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𝑐𝑜𝑠</m:t>
                        </m:r>
                        <m:r>
                          <a:rPr lang="en-US" sz="2400" i="1" smtClean="0">
                            <a:solidFill>
                              <a:srgbClr val="7030A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𝛼</m:t>
                        </m:r>
                      </m:num>
                      <m:den>
                        <m:sSup>
                          <m:sSupPr>
                            <m:ctrlPr>
                              <a:rPr lang="ru-RU" sz="24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sz="24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𝑐𝑜𝑠</m:t>
                            </m:r>
                          </m:e>
                          <m:sup>
                            <m:r>
                              <a:rPr lang="en-US" sz="24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sz="24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𝛼</m:t>
                        </m:r>
                        <m:r>
                          <a:rPr lang="en-US" sz="24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−</m:t>
                        </m:r>
                        <m:sSup>
                          <m:sSupPr>
                            <m:ctrlPr>
                              <a:rPr lang="ru-RU" sz="24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sz="24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𝑠𝑖𝑛</m:t>
                            </m:r>
                          </m:e>
                          <m:sup>
                            <m:r>
                              <a:rPr lang="en-US" sz="24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sz="24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𝛼</m:t>
                        </m:r>
                      </m:den>
                    </m:f>
                    <m:r>
                      <a:rPr lang="en-US" sz="24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 </m:t>
                    </m:r>
                    <m:f>
                      <m:fPr>
                        <m:ctrlPr>
                          <a:rPr lang="ru-RU" sz="24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2400" i="1" smtClean="0">
                            <a:solidFill>
                              <a:srgbClr val="7030A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  <m:r>
                          <a:rPr lang="en-US" sz="2400" i="1" smtClean="0">
                            <a:solidFill>
                              <a:srgbClr val="7030A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𝑠𝑖𝑛</m:t>
                        </m:r>
                        <m:r>
                          <a:rPr lang="en-US" sz="2400" i="1" smtClean="0">
                            <a:solidFill>
                              <a:srgbClr val="7030A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𝛼</m:t>
                        </m:r>
                        <m:r>
                          <a:rPr lang="en-US" sz="2400" i="1" smtClean="0">
                            <a:solidFill>
                              <a:srgbClr val="7030A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𝑐𝑜𝑠</m:t>
                        </m:r>
                        <m:r>
                          <a:rPr lang="en-US" sz="2400" i="1" smtClean="0">
                            <a:solidFill>
                              <a:srgbClr val="7030A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𝛼</m:t>
                        </m:r>
                      </m:num>
                      <m:den>
                        <m:r>
                          <a:rPr lang="en-US" sz="24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  <m:d>
                          <m:dPr>
                            <m:ctrlPr>
                              <a:rPr lang="ru-RU" sz="24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sSup>
                              <m:sSupPr>
                                <m:ctrlPr>
                                  <a:rPr lang="ru-RU" sz="2400" i="1"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2400" i="1"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𝑐𝑜𝑠</m:t>
                                </m:r>
                              </m:e>
                              <m:sup>
                                <m:r>
                                  <a:rPr lang="en-US" sz="2400" i="1"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2</m:t>
                                </m:r>
                              </m:sup>
                            </m:sSup>
                            <m:r>
                              <a:rPr lang="en-US" sz="24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𝛼</m:t>
                            </m:r>
                            <m:r>
                              <a:rPr lang="en-US" sz="24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−</m:t>
                            </m:r>
                            <m:sSup>
                              <m:sSupPr>
                                <m:ctrlPr>
                                  <a:rPr lang="ru-RU" sz="2400" i="1"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2400" i="1"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𝑠𝑖𝑛</m:t>
                                </m:r>
                              </m:e>
                              <m:sup>
                                <m:r>
                                  <a:rPr lang="en-US" sz="2400" i="1"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2</m:t>
                                </m:r>
                              </m:sup>
                            </m:sSup>
                            <m:r>
                              <a:rPr lang="en-US" sz="24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𝛼</m:t>
                            </m:r>
                          </m:e>
                        </m:d>
                      </m:den>
                    </m:f>
                    <m:r>
                      <a:rPr lang="en-US" sz="24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sz="2400" b="0" i="1" smtClean="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            =</m:t>
                    </m:r>
                    <m:f>
                      <m:fPr>
                        <m:ctrlPr>
                          <a:rPr lang="ru-RU" sz="24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2400" i="1" smtClean="0">
                            <a:solidFill>
                              <a:srgbClr val="7030A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𝑠𝑖𝑛</m:t>
                        </m:r>
                        <m:r>
                          <a:rPr lang="en-US" sz="2400" i="1" smtClean="0">
                            <a:solidFill>
                              <a:srgbClr val="7030A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  <m:r>
                          <a:rPr lang="en-US" sz="2400" i="1" smtClean="0">
                            <a:solidFill>
                              <a:srgbClr val="7030A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𝛼</m:t>
                        </m:r>
                      </m:num>
                      <m:den>
                        <m:r>
                          <a:rPr lang="en-US" sz="24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  <m:r>
                          <a:rPr lang="en-US" sz="2400" i="1" smtClean="0">
                            <a:solidFill>
                              <a:srgbClr val="0070C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𝑐𝑜𝑠</m:t>
                        </m:r>
                        <m:r>
                          <a:rPr lang="en-US" sz="2400" i="1" smtClean="0">
                            <a:solidFill>
                              <a:srgbClr val="0070C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  <m:r>
                          <a:rPr lang="en-US" sz="2400" i="1" smtClean="0">
                            <a:solidFill>
                              <a:srgbClr val="0070C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𝛼</m:t>
                        </m:r>
                      </m:den>
                    </m:f>
                    <m:r>
                      <a:rPr lang="en-US" sz="24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ru-RU" sz="2400" i="1" smtClean="0">
                            <a:solidFill>
                              <a:srgbClr val="C0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2400" i="1">
                            <a:solidFill>
                              <a:srgbClr val="C0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2400" i="1">
                            <a:solidFill>
                              <a:srgbClr val="C0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den>
                    </m:f>
                    <m:r>
                      <a:rPr lang="en-US" sz="2400" i="1">
                        <a:solidFill>
                          <a:srgbClr val="C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𝑡𝑔</m:t>
                    </m:r>
                    <m:r>
                      <a:rPr lang="en-US" sz="2400" i="1">
                        <a:solidFill>
                          <a:srgbClr val="C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2</m:t>
                    </m:r>
                    <m:r>
                      <a:rPr lang="en-US" sz="2400" i="1">
                        <a:solidFill>
                          <a:srgbClr val="C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𝛼</m:t>
                    </m:r>
                  </m:oMath>
                </a14:m>
                <a:r>
                  <a:rPr lang="en-US" sz="2400" dirty="0">
                    <a:solidFill>
                      <a:srgbClr val="C00000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endParaRPr lang="ru-RU" sz="2400" dirty="0">
                  <a:solidFill>
                    <a:srgbClr val="C0000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6" name="Прямоугольник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3629" y="1349711"/>
                <a:ext cx="8821488" cy="1400576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 6"/>
              <p:cNvSpPr/>
              <p:nvPr/>
            </p:nvSpPr>
            <p:spPr>
              <a:xfrm>
                <a:off x="197770" y="2801757"/>
                <a:ext cx="8748464" cy="69211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15000"/>
                  </a:lnSpc>
                  <a:spcAft>
                    <a:spcPts val="1000"/>
                  </a:spcAft>
                  <a:tabLst>
                    <a:tab pos="1980565" algn="l"/>
                  </a:tabLst>
                </a:pPr>
                <a:r>
                  <a:rPr lang="en-US" sz="2400" b="1" i="1" dirty="0">
                    <a:solidFill>
                      <a:srgbClr val="00B050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5-misol. </a:t>
                </a:r>
                <a:r>
                  <a:rPr lang="en-US" sz="2400" b="1" i="1" dirty="0" smtClean="0">
                    <a:solidFill>
                      <a:srgbClr val="00B050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smtClean="0"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Agar </a:t>
                </a:r>
                <a14:m>
                  <m:oMath xmlns:m="http://schemas.openxmlformats.org/officeDocument/2006/math">
                    <m:r>
                      <a:rPr lang="en-US" sz="2400" i="1" smtClean="0">
                        <a:solidFill>
                          <a:srgbClr val="0070C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𝑡𝑔</m:t>
                    </m:r>
                    <m:r>
                      <a:rPr lang="en-US" sz="2400" i="1" smtClean="0">
                        <a:solidFill>
                          <a:srgbClr val="0070C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𝛼</m:t>
                    </m:r>
                    <m:r>
                      <a:rPr lang="en-US" sz="2400" i="1" smtClean="0">
                        <a:solidFill>
                          <a:srgbClr val="0070C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ru-RU" sz="2400" i="1">
                            <a:solidFill>
                              <a:srgbClr val="0070C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2400" i="1">
                            <a:solidFill>
                              <a:srgbClr val="0070C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2400" i="1">
                            <a:solidFill>
                              <a:srgbClr val="0070C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sz="24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bo‘lsa</a:t>
                </a:r>
                <a:r>
                  <a:rPr lang="en-US" sz="24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en-US" sz="24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𝑡𝑔</m:t>
                    </m:r>
                    <m:r>
                      <a:rPr lang="en-US" sz="24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2</m:t>
                    </m:r>
                    <m:r>
                      <a:rPr lang="en-US" sz="24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𝛼</m:t>
                    </m:r>
                  </m:oMath>
                </a14:m>
                <a:r>
                  <a:rPr lang="en-US" sz="24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ni</a:t>
                </a:r>
                <a:r>
                  <a:rPr lang="en-US" sz="24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hisoblang</a:t>
                </a:r>
                <a:r>
                  <a:rPr lang="en-US" sz="24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. </a:t>
                </a:r>
                <a:endParaRPr lang="ru-RU" sz="24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7" name="Прямоугольник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7770" y="2801757"/>
                <a:ext cx="8748464" cy="692113"/>
              </a:xfrm>
              <a:prstGeom prst="rect">
                <a:avLst/>
              </a:prstGeom>
              <a:blipFill rotWithShape="1">
                <a:blip r:embed="rId4"/>
                <a:stretch>
                  <a:fillRect b="-796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Прямоугольник 9"/>
              <p:cNvSpPr/>
              <p:nvPr/>
            </p:nvSpPr>
            <p:spPr>
              <a:xfrm>
                <a:off x="467544" y="3493870"/>
                <a:ext cx="8208912" cy="14050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 smtClean="0"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𝑡𝑔</m:t>
                      </m:r>
                      <m:r>
                        <a:rPr lang="en-US" sz="2400" i="1" smtClean="0"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2</m:t>
                      </m:r>
                      <m:r>
                        <a:rPr lang="en-US" sz="2400" i="1" smtClean="0"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𝛼</m:t>
                      </m:r>
                      <m:r>
                        <a:rPr lang="en-US" sz="2400" i="1" smtClean="0"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lang="ru-RU" sz="2400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sz="2400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2</m:t>
                          </m:r>
                          <m:r>
                            <a:rPr lang="en-US" sz="240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𝑡𝑔</m:t>
                          </m:r>
                          <m:r>
                            <a:rPr lang="en-US" sz="240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𝛼</m:t>
                          </m:r>
                        </m:num>
                        <m:den>
                          <m:r>
                            <a:rPr lang="en-US" sz="2400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1−</m:t>
                          </m:r>
                          <m:sSup>
                            <m:sSupPr>
                              <m:ctrlPr>
                                <a:rPr lang="ru-RU" sz="2400" i="1" smtClean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400" i="1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𝑡𝑔</m:t>
                              </m:r>
                            </m:e>
                            <m:sup>
                              <m:r>
                                <a:rPr lang="en-US" sz="2400" i="1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sz="2400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𝛼</m:t>
                          </m:r>
                        </m:den>
                      </m:f>
                      <m:r>
                        <a:rPr lang="en-US" sz="2400" i="1"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lang="ru-RU" sz="2400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sz="2400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2∙</m:t>
                          </m:r>
                          <m:f>
                            <m:fPr>
                              <m:ctrlPr>
                                <a:rPr lang="ru-RU" sz="2400" i="1" smtClean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2400" i="1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US" sz="2400" i="1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den>
                          </m:f>
                        </m:num>
                        <m:den>
                          <m:r>
                            <a:rPr lang="en-US" sz="2400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1−</m:t>
                          </m:r>
                          <m:sSup>
                            <m:sSupPr>
                              <m:ctrlPr>
                                <a:rPr lang="ru-RU" sz="2400" i="1" smtClean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ru-RU" sz="2400" i="1">
                                      <a:solidFill>
                                        <a:srgbClr val="0070C0"/>
                                      </a:solidFill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dPr>
                                <m:e>
                                  <m:f>
                                    <m:fPr>
                                      <m:ctrlPr>
                                        <a:rPr lang="ru-RU" sz="2400" i="1">
                                          <a:solidFill>
                                            <a:srgbClr val="0070C0"/>
                                          </a:solidFill>
                                          <a:latin typeface="Cambria Math" panose="02040503050406030204" pitchFamily="18" charset="0"/>
                                          <a:ea typeface="Times New Roman" panose="02020603050405020304" pitchFamily="18" charset="0"/>
                                          <a:cs typeface="Times New Roman" panose="020206030504050203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US" sz="2400" i="1">
                                          <a:solidFill>
                                            <a:srgbClr val="0070C0"/>
                                          </a:solidFill>
                                          <a:latin typeface="Cambria Math" panose="02040503050406030204" pitchFamily="18" charset="0"/>
                                          <a:ea typeface="Times New Roman" panose="02020603050405020304" pitchFamily="18" charset="0"/>
                                          <a:cs typeface="Times New Roman" panose="02020603050405020304" pitchFamily="18" charset="0"/>
                                        </a:rPr>
                                        <m:t>1</m:t>
                                      </m:r>
                                    </m:num>
                                    <m:den>
                                      <m:r>
                                        <a:rPr lang="en-US" sz="2400" i="1">
                                          <a:solidFill>
                                            <a:srgbClr val="0070C0"/>
                                          </a:solidFill>
                                          <a:latin typeface="Cambria Math" panose="02040503050406030204" pitchFamily="18" charset="0"/>
                                          <a:ea typeface="Times New Roman" panose="02020603050405020304" pitchFamily="18" charset="0"/>
                                          <a:cs typeface="Times New Roman" panose="02020603050405020304" pitchFamily="18" charset="0"/>
                                        </a:rPr>
                                        <m:t>2</m:t>
                                      </m:r>
                                    </m:den>
                                  </m:f>
                                </m:e>
                              </m:d>
                            </m:e>
                            <m:sup>
                              <m:r>
                                <a:rPr lang="en-US" sz="2400" i="1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  <m:r>
                        <a:rPr lang="en-US" sz="2400" i="1"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lang="ru-RU" sz="2400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sz="2400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2400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1−</m:t>
                          </m:r>
                          <m:f>
                            <m:fPr>
                              <m:ctrlPr>
                                <a:rPr lang="ru-RU" sz="2400" i="1"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2400" i="1"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US" sz="2400" i="1"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4</m:t>
                              </m:r>
                            </m:den>
                          </m:f>
                        </m:den>
                      </m:f>
                      <m:r>
                        <a:rPr lang="en-US" sz="2400" i="1"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lang="ru-RU" sz="2400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sz="2400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1</m:t>
                          </m:r>
                        </m:num>
                        <m:den>
                          <m:f>
                            <m:fPr>
                              <m:ctrlPr>
                                <a:rPr lang="ru-RU" sz="2400" i="1"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2400" i="1"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3</m:t>
                              </m:r>
                            </m:num>
                            <m:den>
                              <m:r>
                                <a:rPr lang="en-US" sz="2400" i="1"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4</m:t>
                              </m:r>
                            </m:den>
                          </m:f>
                        </m:den>
                      </m:f>
                      <m:r>
                        <a:rPr lang="en-US" sz="2400" i="1"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lang="ru-RU" sz="24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sz="24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𝟒</m:t>
                          </m:r>
                        </m:num>
                        <m:den>
                          <m:r>
                            <a:rPr lang="en-US" sz="24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𝟑</m:t>
                          </m:r>
                        </m:den>
                      </m:f>
                      <m:r>
                        <a:rPr lang="en-US" sz="2400" b="1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=</m:t>
                      </m:r>
                      <m:r>
                        <a:rPr lang="en-US" sz="2400" b="1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𝟏</m:t>
                      </m:r>
                      <m:f>
                        <m:fPr>
                          <m:ctrlPr>
                            <a:rPr lang="en-US" sz="24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sz="24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24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𝟑</m:t>
                          </m:r>
                        </m:den>
                      </m:f>
                    </m:oMath>
                  </m:oMathPara>
                </a14:m>
                <a:endParaRPr lang="ru-RU" sz="24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0" name="Прямоугольник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7544" y="3493870"/>
                <a:ext cx="8208912" cy="1405065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2720903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1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1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object 4"/>
          <p:cNvSpPr txBox="1">
            <a:spLocks/>
          </p:cNvSpPr>
          <p:nvPr/>
        </p:nvSpPr>
        <p:spPr>
          <a:xfrm>
            <a:off x="-11266" y="99234"/>
            <a:ext cx="9144000" cy="590684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marL="20131" algn="ctr">
              <a:lnSpc>
                <a:spcPts val="4431"/>
              </a:lnSpc>
            </a:pPr>
            <a:r>
              <a:rPr lang="en-US" sz="2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Misollar</a:t>
            </a:r>
            <a:r>
              <a:rPr lang="en-US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yechish</a:t>
            </a:r>
            <a:endParaRPr lang="en-US" sz="2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79512" y="767073"/>
            <a:ext cx="863760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70510">
              <a:spcAft>
                <a:spcPts val="1000"/>
              </a:spcAft>
              <a:tabLst>
                <a:tab pos="1980565" algn="l"/>
              </a:tabLst>
            </a:pPr>
            <a:r>
              <a:rPr lang="en-US" sz="2400" b="1" i="1" dirty="0" smtClean="0">
                <a:solidFill>
                  <a:srgbClr val="00B05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6-misol. </a:t>
            </a:r>
            <a:r>
              <a:rPr lang="en-US" sz="2400" dirty="0" err="1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Uchburchakning</a:t>
            </a:r>
            <a:r>
              <a:rPr lang="en-US" sz="24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ikkita</a:t>
            </a:r>
            <a:r>
              <a:rPr lang="en-US" sz="24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burchagi</a:t>
            </a:r>
            <a:r>
              <a:rPr lang="en-US" sz="24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yig‘indisining</a:t>
            </a:r>
            <a:r>
              <a:rPr lang="en-US" sz="24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sinusi</a:t>
            </a:r>
            <a:r>
              <a:rPr lang="en-US" sz="24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uchinchi</a:t>
            </a:r>
            <a:r>
              <a:rPr lang="en-US" sz="24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burchagining</a:t>
            </a:r>
            <a:r>
              <a:rPr lang="en-US" sz="24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sinusiga</a:t>
            </a:r>
            <a:r>
              <a:rPr lang="en-US" sz="24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tengligini</a:t>
            </a:r>
            <a:r>
              <a:rPr lang="en-US" sz="24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isbotlang</a:t>
            </a:r>
            <a:r>
              <a:rPr lang="en-US" sz="24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</a:t>
            </a:r>
          </a:p>
        </p:txBody>
      </p:sp>
      <p:sp>
        <p:nvSpPr>
          <p:cNvPr id="25" name="Прямоугольник 24"/>
          <p:cNvSpPr/>
          <p:nvPr/>
        </p:nvSpPr>
        <p:spPr>
          <a:xfrm>
            <a:off x="3687361" y="1560102"/>
            <a:ext cx="143802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i="1" dirty="0" err="1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Yechish</a:t>
            </a:r>
            <a:r>
              <a:rPr lang="en-US" sz="2400" b="1" i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Равнобедренный треугольник 2"/>
          <p:cNvSpPr/>
          <p:nvPr/>
        </p:nvSpPr>
        <p:spPr>
          <a:xfrm>
            <a:off x="323528" y="1857772"/>
            <a:ext cx="3075801" cy="1918135"/>
          </a:xfrm>
          <a:prstGeom prst="triangle">
            <a:avLst>
              <a:gd name="adj" fmla="val 15929"/>
            </a:avLst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Прямоугольник 14"/>
              <p:cNvSpPr/>
              <p:nvPr/>
            </p:nvSpPr>
            <p:spPr>
              <a:xfrm>
                <a:off x="787476" y="2021767"/>
                <a:ext cx="389850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l-GR" sz="2000" b="0" i="1" smtClean="0">
                          <a:latin typeface="Cambria Math"/>
                          <a:ea typeface="Cambria Math"/>
                        </a:rPr>
                        <m:t>α</m:t>
                      </m:r>
                    </m:oMath>
                  </m:oMathPara>
                </a14:m>
                <a:endParaRPr lang="ru-RU" sz="2000" dirty="0"/>
              </a:p>
            </p:txBody>
          </p:sp>
        </mc:Choice>
        <mc:Fallback xmlns="">
          <p:sp>
            <p:nvSpPr>
              <p:cNvPr id="15" name="Прямоугольник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7476" y="2021767"/>
                <a:ext cx="389850" cy="400110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Дуга 4"/>
          <p:cNvSpPr/>
          <p:nvPr/>
        </p:nvSpPr>
        <p:spPr>
          <a:xfrm rot="7713864">
            <a:off x="721988" y="1745300"/>
            <a:ext cx="288032" cy="360040"/>
          </a:xfrm>
          <a:prstGeom prst="arc">
            <a:avLst>
              <a:gd name="adj1" fmla="val 15656157"/>
              <a:gd name="adj2" fmla="val 0"/>
            </a:avLst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Дуга 17"/>
          <p:cNvSpPr/>
          <p:nvPr/>
        </p:nvSpPr>
        <p:spPr>
          <a:xfrm rot="21368569">
            <a:off x="263304" y="3595887"/>
            <a:ext cx="288032" cy="360040"/>
          </a:xfrm>
          <a:prstGeom prst="arc">
            <a:avLst/>
          </a:prstGeom>
          <a:ln>
            <a:solidFill>
              <a:srgbClr val="00B05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Прямоугольник 18"/>
              <p:cNvSpPr/>
              <p:nvPr/>
            </p:nvSpPr>
            <p:spPr>
              <a:xfrm>
                <a:off x="520852" y="3291830"/>
                <a:ext cx="405624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l-GR" sz="2000" b="0" i="1" smtClean="0">
                          <a:latin typeface="Cambria Math"/>
                          <a:ea typeface="Cambria Math"/>
                        </a:rPr>
                        <m:t>𝛽</m:t>
                      </m:r>
                    </m:oMath>
                  </m:oMathPara>
                </a14:m>
                <a:endParaRPr lang="ru-RU" sz="2000" dirty="0"/>
              </a:p>
            </p:txBody>
          </p:sp>
        </mc:Choice>
        <mc:Fallback xmlns="">
          <p:sp>
            <p:nvSpPr>
              <p:cNvPr id="19" name="Прямоугольник 1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0852" y="3291830"/>
                <a:ext cx="405624" cy="400110"/>
              </a:xfrm>
              <a:prstGeom prst="rect">
                <a:avLst/>
              </a:prstGeom>
              <a:blipFill rotWithShape="1">
                <a:blip r:embed="rId3"/>
                <a:stretch>
                  <a:fillRect b="-1363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" name="Дуга 19"/>
          <p:cNvSpPr/>
          <p:nvPr/>
        </p:nvSpPr>
        <p:spPr>
          <a:xfrm rot="14532236">
            <a:off x="2996813" y="3507403"/>
            <a:ext cx="228851" cy="321187"/>
          </a:xfrm>
          <a:prstGeom prst="arc">
            <a:avLst>
              <a:gd name="adj1" fmla="val 15656157"/>
              <a:gd name="adj2" fmla="val 0"/>
            </a:avLst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Прямоугольник 20"/>
              <p:cNvSpPr/>
              <p:nvPr/>
            </p:nvSpPr>
            <p:spPr>
              <a:xfrm>
                <a:off x="2555776" y="3375797"/>
                <a:ext cx="383888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l-GR" sz="2000" b="0" i="1" smtClean="0">
                          <a:latin typeface="Cambria Math"/>
                          <a:ea typeface="Cambria Math"/>
                        </a:rPr>
                        <m:t>𝛾</m:t>
                      </m:r>
                    </m:oMath>
                  </m:oMathPara>
                </a14:m>
                <a:endParaRPr lang="ru-RU" sz="2000" dirty="0"/>
              </a:p>
            </p:txBody>
          </p:sp>
        </mc:Choice>
        <mc:Fallback xmlns="">
          <p:sp>
            <p:nvSpPr>
              <p:cNvPr id="21" name="Прямоугольник 2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55776" y="3375797"/>
                <a:ext cx="383888" cy="400110"/>
              </a:xfrm>
              <a:prstGeom prst="rect">
                <a:avLst/>
              </a:prstGeom>
              <a:blipFill rotWithShape="1">
                <a:blip r:embed="rId4"/>
                <a:stretch>
                  <a:fillRect b="-615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/>
              <p:cNvSpPr/>
              <p:nvPr/>
            </p:nvSpPr>
            <p:spPr>
              <a:xfrm>
                <a:off x="2555776" y="2098711"/>
                <a:ext cx="2809359" cy="64633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sz="2400" b="1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  <a:ea typeface="Cambria Math"/>
                              <a:cs typeface="Times New Roman" panose="02020603050405020304" pitchFamily="18" charset="0"/>
                            </a:rPr>
                          </m:ctrlPr>
                        </m:funcPr>
                        <m:fName>
                          <m:r>
                            <a:rPr lang="en-US" sz="2400" b="1" i="1">
                              <a:solidFill>
                                <a:srgbClr val="7030A0"/>
                              </a:solidFill>
                              <a:latin typeface="Cambria Math"/>
                              <a:ea typeface="Cambria Math"/>
                              <a:cs typeface="Times New Roman" panose="02020603050405020304" pitchFamily="18" charset="0"/>
                            </a:rPr>
                            <m:t>𝒔𝒊𝒏</m:t>
                          </m:r>
                        </m:fName>
                        <m:e>
                          <m:d>
                            <m:dPr>
                              <m:ctrlPr>
                                <a:rPr lang="en-US" sz="2400" b="1" i="1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  <a:ea typeface="Cambria Math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400" b="1" i="1" smtClean="0">
                                  <a:solidFill>
                                    <a:srgbClr val="7030A0"/>
                                  </a:solidFill>
                                  <a:latin typeface="Cambria Math"/>
                                  <a:ea typeface="Cambria Math"/>
                                  <a:cs typeface="Times New Roman" panose="02020603050405020304" pitchFamily="18" charset="0"/>
                                </a:rPr>
                                <m:t>𝜶</m:t>
                              </m:r>
                              <m:r>
                                <a:rPr lang="en-US" sz="2400" b="1" i="1" smtClean="0">
                                  <a:solidFill>
                                    <a:srgbClr val="7030A0"/>
                                  </a:solidFill>
                                  <a:latin typeface="Cambria Math"/>
                                  <a:ea typeface="Cambria Math"/>
                                  <a:cs typeface="Times New Roman" panose="02020603050405020304" pitchFamily="18" charset="0"/>
                                </a:rPr>
                                <m:t>+</m:t>
                              </m:r>
                              <m:r>
                                <a:rPr lang="en-US" sz="2400" b="1" i="1" smtClean="0">
                                  <a:solidFill>
                                    <a:srgbClr val="7030A0"/>
                                  </a:solidFill>
                                  <a:latin typeface="Cambria Math"/>
                                  <a:ea typeface="Cambria Math"/>
                                  <a:cs typeface="Times New Roman" panose="02020603050405020304" pitchFamily="18" charset="0"/>
                                </a:rPr>
                                <m:t>𝜷</m:t>
                              </m:r>
                            </m:e>
                          </m:d>
                        </m:e>
                      </m:func>
                      <m:r>
                        <a:rPr lang="en-US" sz="2400" b="1" i="1">
                          <a:solidFill>
                            <a:srgbClr val="7030A0"/>
                          </a:solidFill>
                          <a:latin typeface="Cambria Math"/>
                          <a:ea typeface="Cambria Math"/>
                          <a:cs typeface="Times New Roman" panose="02020603050405020304" pitchFamily="18" charset="0"/>
                        </a:rPr>
                        <m:t>=</m:t>
                      </m:r>
                      <m:r>
                        <a:rPr lang="en-US" sz="2400" b="1" i="1">
                          <a:solidFill>
                            <a:srgbClr val="7030A0"/>
                          </a:solidFill>
                          <a:latin typeface="Cambria Math"/>
                          <a:ea typeface="Cambria Math"/>
                          <a:cs typeface="Times New Roman" panose="02020603050405020304" pitchFamily="18" charset="0"/>
                        </a:rPr>
                        <m:t>𝒔𝒊𝒏</m:t>
                      </m:r>
                      <m:r>
                        <a:rPr lang="en-US" sz="2400" b="1" i="1" smtClean="0">
                          <a:solidFill>
                            <a:srgbClr val="7030A0"/>
                          </a:solidFill>
                          <a:latin typeface="Cambria Math"/>
                          <a:ea typeface="Cambria Math"/>
                          <a:cs typeface="Times New Roman" panose="02020603050405020304" pitchFamily="18" charset="0"/>
                        </a:rPr>
                        <m:t>𝜸</m:t>
                      </m:r>
                    </m:oMath>
                  </m:oMathPara>
                </a14:m>
                <a:endParaRPr lang="en-US" sz="2400" b="1" i="1" dirty="0">
                  <a:solidFill>
                    <a:srgbClr val="7030A0"/>
                  </a:solidFill>
                </a:endParaRPr>
              </a:p>
            </p:txBody>
          </p:sp>
        </mc:Choice>
        <mc:Fallback xmlns="">
          <p:sp>
            <p:nvSpPr>
              <p:cNvPr id="6" name="Прямоугольник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55776" y="2098711"/>
                <a:ext cx="2809359" cy="646331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 6"/>
              <p:cNvSpPr/>
              <p:nvPr/>
            </p:nvSpPr>
            <p:spPr>
              <a:xfrm>
                <a:off x="5796136" y="2195421"/>
                <a:ext cx="2687467" cy="47000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rgbClr val="FF0000"/>
                          </a:solidFill>
                          <a:latin typeface="Cambria Math"/>
                          <a:ea typeface="Cambria Math"/>
                          <a:cs typeface="Times New Roman" panose="02020603050405020304" pitchFamily="18" charset="0"/>
                        </a:rPr>
                        <m:t>𝛼</m:t>
                      </m:r>
                      <m:r>
                        <a:rPr lang="en-US" sz="2400" b="0" i="1" smtClean="0">
                          <a:solidFill>
                            <a:srgbClr val="FF0000"/>
                          </a:solidFill>
                          <a:latin typeface="Cambria Math"/>
                          <a:ea typeface="Cambria Math"/>
                          <a:cs typeface="Times New Roman" panose="02020603050405020304" pitchFamily="18" charset="0"/>
                        </a:rPr>
                        <m:t>+</m:t>
                      </m:r>
                      <m:r>
                        <a:rPr lang="en-US" sz="2400" b="0" i="1" smtClean="0">
                          <a:solidFill>
                            <a:srgbClr val="FF0000"/>
                          </a:solidFill>
                          <a:latin typeface="Cambria Math"/>
                          <a:ea typeface="Cambria Math"/>
                          <a:cs typeface="Times New Roman" panose="02020603050405020304" pitchFamily="18" charset="0"/>
                        </a:rPr>
                        <m:t>𝛽</m:t>
                      </m:r>
                      <m:r>
                        <a:rPr lang="en-US" sz="2400" b="0" i="0" smtClean="0">
                          <a:solidFill>
                            <a:srgbClr val="FF0000"/>
                          </a:solidFill>
                          <a:latin typeface="Cambria Math"/>
                          <a:ea typeface="Cambria Math"/>
                          <a:cs typeface="Times New Roman" panose="02020603050405020304" pitchFamily="18" charset="0"/>
                        </a:rPr>
                        <m:t>+</m:t>
                      </m:r>
                      <m:r>
                        <a:rPr lang="el-GR" sz="2400" b="0" i="1" smtClean="0">
                          <a:solidFill>
                            <a:srgbClr val="FF0000"/>
                          </a:solidFill>
                          <a:latin typeface="Cambria Math"/>
                          <a:ea typeface="Cambria Math"/>
                          <a:cs typeface="Times New Roman" panose="02020603050405020304" pitchFamily="18" charset="0"/>
                        </a:rPr>
                        <m:t>𝛾</m:t>
                      </m:r>
                      <m:r>
                        <a:rPr lang="en-US" sz="2400" b="0" i="1" smtClean="0">
                          <a:solidFill>
                            <a:srgbClr val="FF0000"/>
                          </a:solidFill>
                          <a:latin typeface="Cambria Math"/>
                          <a:ea typeface="Cambria Math"/>
                          <a:cs typeface="Times New Roman" panose="020206030504050203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240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US" sz="2400" b="0" i="1" smtClean="0">
                              <a:solidFill>
                                <a:srgbClr val="FF0000"/>
                              </a:solidFill>
                              <a:latin typeface="Cambria Math"/>
                              <a:ea typeface="Cambria Math"/>
                              <a:cs typeface="Times New Roman" panose="02020603050405020304" pitchFamily="18" charset="0"/>
                            </a:rPr>
                            <m:t>180</m:t>
                          </m:r>
                        </m:e>
                        <m:sup>
                          <m:r>
                            <a:rPr lang="en-US" sz="2400" b="0" i="1" smtClean="0">
                              <a:solidFill>
                                <a:srgbClr val="FF0000"/>
                              </a:solidFill>
                              <a:latin typeface="Cambria Math"/>
                              <a:ea typeface="Cambria Math"/>
                              <a:cs typeface="Times New Roman" panose="02020603050405020304" pitchFamily="18" charset="0"/>
                            </a:rPr>
                            <m:t>0</m:t>
                          </m:r>
                        </m:sup>
                      </m:sSup>
                    </m:oMath>
                  </m:oMathPara>
                </a14:m>
                <a:endParaRPr lang="ru-RU" sz="2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7" name="Прямоугольник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96136" y="2195421"/>
                <a:ext cx="2687467" cy="470000"/>
              </a:xfrm>
              <a:prstGeom prst="rect">
                <a:avLst/>
              </a:prstGeom>
              <a:blipFill rotWithShape="1">
                <a:blip r:embed="rId6"/>
                <a:stretch>
                  <a:fillRect b="-1558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Прямоугольник 21"/>
              <p:cNvSpPr/>
              <p:nvPr/>
            </p:nvSpPr>
            <p:spPr>
              <a:xfrm>
                <a:off x="5913427" y="2741679"/>
                <a:ext cx="2687467" cy="47000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solidFill>
                            <a:srgbClr val="00B050"/>
                          </a:solidFill>
                          <a:latin typeface="Cambria Math"/>
                          <a:ea typeface="Cambria Math"/>
                          <a:cs typeface="Times New Roman" panose="02020603050405020304" pitchFamily="18" charset="0"/>
                        </a:rPr>
                        <m:t>𝜶</m:t>
                      </m:r>
                      <m:r>
                        <a:rPr lang="en-US" sz="2400" b="1" i="1" smtClean="0">
                          <a:solidFill>
                            <a:srgbClr val="00B050"/>
                          </a:solidFill>
                          <a:latin typeface="Cambria Math"/>
                          <a:ea typeface="Cambria Math"/>
                          <a:cs typeface="Times New Roman" panose="02020603050405020304" pitchFamily="18" charset="0"/>
                        </a:rPr>
                        <m:t>+</m:t>
                      </m:r>
                      <m:r>
                        <a:rPr lang="en-US" sz="2400" b="1" i="1" smtClean="0">
                          <a:solidFill>
                            <a:srgbClr val="00B050"/>
                          </a:solidFill>
                          <a:latin typeface="Cambria Math"/>
                          <a:ea typeface="Cambria Math"/>
                          <a:cs typeface="Times New Roman" panose="02020603050405020304" pitchFamily="18" charset="0"/>
                        </a:rPr>
                        <m:t>𝜷</m:t>
                      </m:r>
                      <m:r>
                        <a:rPr lang="en-US" sz="2400" b="1" i="1" smtClean="0">
                          <a:solidFill>
                            <a:srgbClr val="00B050"/>
                          </a:solidFill>
                          <a:latin typeface="Cambria Math"/>
                          <a:ea typeface="Cambria Math"/>
                          <a:cs typeface="Times New Roman" panose="020206030504050203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2400" b="1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Cambria Math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US" sz="2400" b="1" i="1" smtClean="0">
                              <a:solidFill>
                                <a:srgbClr val="00B050"/>
                              </a:solidFill>
                              <a:latin typeface="Cambria Math"/>
                              <a:ea typeface="Cambria Math"/>
                              <a:cs typeface="Times New Roman" panose="02020603050405020304" pitchFamily="18" charset="0"/>
                            </a:rPr>
                            <m:t>𝟏𝟖𝟎</m:t>
                          </m:r>
                        </m:e>
                        <m:sup>
                          <m:r>
                            <a:rPr lang="en-US" sz="2400" b="1" i="1" smtClean="0">
                              <a:solidFill>
                                <a:srgbClr val="00B050"/>
                              </a:solidFill>
                              <a:latin typeface="Cambria Math"/>
                              <a:ea typeface="Cambria Math"/>
                              <a:cs typeface="Times New Roman" panose="02020603050405020304" pitchFamily="18" charset="0"/>
                            </a:rPr>
                            <m:t>𝟎</m:t>
                          </m:r>
                        </m:sup>
                      </m:sSup>
                      <m:r>
                        <a:rPr lang="en-US" sz="2400" b="1" i="1" smtClean="0">
                          <a:solidFill>
                            <a:srgbClr val="00B050"/>
                          </a:solidFill>
                          <a:latin typeface="Cambria Math"/>
                          <a:ea typeface="Cambria Math"/>
                          <a:cs typeface="Times New Roman" panose="02020603050405020304" pitchFamily="18" charset="0"/>
                        </a:rPr>
                        <m:t>−</m:t>
                      </m:r>
                      <m:r>
                        <a:rPr lang="el-GR" sz="2400" b="1" i="1">
                          <a:solidFill>
                            <a:srgbClr val="00B050"/>
                          </a:solidFill>
                          <a:latin typeface="Cambria Math"/>
                          <a:ea typeface="Cambria Math"/>
                          <a:cs typeface="Times New Roman" panose="02020603050405020304" pitchFamily="18" charset="0"/>
                        </a:rPr>
                        <m:t>𝜸</m:t>
                      </m:r>
                    </m:oMath>
                  </m:oMathPara>
                </a14:m>
                <a:endParaRPr lang="ru-RU" sz="2400" b="1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22" name="Прямоугольник 2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13427" y="2741679"/>
                <a:ext cx="2687467" cy="470000"/>
              </a:xfrm>
              <a:prstGeom prst="rect">
                <a:avLst/>
              </a:prstGeom>
              <a:blipFill rotWithShape="1">
                <a:blip r:embed="rId7"/>
                <a:stretch>
                  <a:fillRect b="-1818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Прямоугольник 22"/>
              <p:cNvSpPr/>
              <p:nvPr/>
            </p:nvSpPr>
            <p:spPr>
              <a:xfrm>
                <a:off x="5271490" y="3821606"/>
                <a:ext cx="3238259" cy="69166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sz="23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/>
                              <a:cs typeface="Times New Roman" panose="02020603050405020304" pitchFamily="18" charset="0"/>
                            </a:rPr>
                          </m:ctrlPr>
                        </m:funcPr>
                        <m:fName>
                          <m:r>
                            <a:rPr lang="en-US" sz="2300" b="1" i="1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  <a:cs typeface="Times New Roman" panose="02020603050405020304" pitchFamily="18" charset="0"/>
                            </a:rPr>
                            <m:t>𝒔𝒊𝒏</m:t>
                          </m:r>
                        </m:fName>
                        <m:e>
                          <m:d>
                            <m:dPr>
                              <m:ctrlPr>
                                <a:rPr lang="en-US" sz="2300" b="1" i="1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  <a:ea typeface="Cambria Math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en-US" sz="2300" b="1" i="1">
                                      <a:solidFill>
                                        <a:srgbClr val="002060"/>
                                      </a:solidFill>
                                      <a:latin typeface="Cambria Math" panose="02040503050406030204" pitchFamily="18" charset="0"/>
                                      <a:ea typeface="Cambria Math"/>
                                      <a:cs typeface="Times New Roman" panose="020206030504050203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2300" b="1" i="1">
                                      <a:solidFill>
                                        <a:srgbClr val="002060"/>
                                      </a:solidFill>
                                      <a:latin typeface="Cambria Math"/>
                                      <a:ea typeface="Cambria Math"/>
                                      <a:cs typeface="Times New Roman" panose="02020603050405020304" pitchFamily="18" charset="0"/>
                                    </a:rPr>
                                    <m:t>𝟏𝟖𝟎</m:t>
                                  </m:r>
                                </m:e>
                                <m:sup>
                                  <m:r>
                                    <a:rPr lang="en-US" sz="2300" b="1" i="1">
                                      <a:solidFill>
                                        <a:srgbClr val="002060"/>
                                      </a:solidFill>
                                      <a:latin typeface="Cambria Math"/>
                                      <a:ea typeface="Cambria Math"/>
                                      <a:cs typeface="Times New Roman" panose="02020603050405020304" pitchFamily="18" charset="0"/>
                                    </a:rPr>
                                    <m:t>𝟎</m:t>
                                  </m:r>
                                </m:sup>
                              </m:sSup>
                              <m:r>
                                <a:rPr lang="en-US" sz="2300" b="1" i="1">
                                  <a:solidFill>
                                    <a:srgbClr val="002060"/>
                                  </a:solidFill>
                                  <a:latin typeface="Cambria Math"/>
                                  <a:ea typeface="Cambria Math"/>
                                  <a:cs typeface="Times New Roman" panose="02020603050405020304" pitchFamily="18" charset="0"/>
                                </a:rPr>
                                <m:t>−</m:t>
                              </m:r>
                              <m:r>
                                <a:rPr lang="el-GR" sz="2300" b="1" i="1">
                                  <a:solidFill>
                                    <a:srgbClr val="002060"/>
                                  </a:solidFill>
                                  <a:latin typeface="Cambria Math"/>
                                  <a:ea typeface="Cambria Math"/>
                                  <a:cs typeface="Times New Roman" panose="02020603050405020304" pitchFamily="18" charset="0"/>
                                </a:rPr>
                                <m:t>𝜸</m:t>
                              </m:r>
                              <m:r>
                                <m:rPr>
                                  <m:nor/>
                                </m:rPr>
                                <a:rPr lang="ru-RU" sz="2300" b="1" dirty="0">
                                  <a:solidFill>
                                    <a:srgbClr val="002060"/>
                                  </a:solidFill>
                                </a:rPr>
                                <m:t> </m:t>
                              </m:r>
                            </m:e>
                          </m:d>
                        </m:e>
                      </m:func>
                      <m:r>
                        <a:rPr lang="en-US" sz="2300" b="1" i="1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  <a:cs typeface="Times New Roman" panose="02020603050405020304" pitchFamily="18" charset="0"/>
                        </a:rPr>
                        <m:t>=</m:t>
                      </m:r>
                      <m:r>
                        <a:rPr lang="en-US" sz="2300" b="1" i="1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  <a:cs typeface="Times New Roman" panose="02020603050405020304" pitchFamily="18" charset="0"/>
                        </a:rPr>
                        <m:t>𝒔𝒊𝒏</m:t>
                      </m:r>
                      <m:r>
                        <a:rPr lang="en-US" sz="23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  <a:cs typeface="Times New Roman" panose="02020603050405020304" pitchFamily="18" charset="0"/>
                        </a:rPr>
                        <m:t>𝜸</m:t>
                      </m:r>
                    </m:oMath>
                  </m:oMathPara>
                </a14:m>
                <a:endParaRPr lang="en-US" sz="2300" b="1" i="1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23" name="Прямоугольник 2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71490" y="3821606"/>
                <a:ext cx="3238259" cy="691664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Прямоугольник 25"/>
              <p:cNvSpPr/>
              <p:nvPr/>
            </p:nvSpPr>
            <p:spPr>
              <a:xfrm>
                <a:off x="4139952" y="3317547"/>
                <a:ext cx="4133376" cy="47000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  <a:cs typeface="Times New Roman" panose="02020603050405020304" pitchFamily="18" charset="0"/>
                        </a:rPr>
                        <m:t>𝒔𝒊𝒏</m:t>
                      </m:r>
                      <m:r>
                        <a:rPr lang="en-US" sz="2400" b="1" i="1" smtClean="0">
                          <a:solidFill>
                            <a:srgbClr val="00B050"/>
                          </a:solidFill>
                          <a:latin typeface="Cambria Math"/>
                          <a:ea typeface="Cambria Math"/>
                          <a:cs typeface="Times New Roman" panose="02020603050405020304" pitchFamily="18" charset="0"/>
                        </a:rPr>
                        <m:t>(</m:t>
                      </m:r>
                      <m:r>
                        <a:rPr lang="en-US" sz="2400" b="1" i="1" smtClean="0">
                          <a:solidFill>
                            <a:srgbClr val="00B050"/>
                          </a:solidFill>
                          <a:latin typeface="Cambria Math"/>
                          <a:ea typeface="Cambria Math"/>
                          <a:cs typeface="Times New Roman" panose="02020603050405020304" pitchFamily="18" charset="0"/>
                        </a:rPr>
                        <m:t>𝜶</m:t>
                      </m:r>
                      <m:r>
                        <a:rPr lang="en-US" sz="2400" b="1" i="1" smtClean="0">
                          <a:solidFill>
                            <a:srgbClr val="00B050"/>
                          </a:solidFill>
                          <a:latin typeface="Cambria Math"/>
                          <a:ea typeface="Cambria Math"/>
                          <a:cs typeface="Times New Roman" panose="02020603050405020304" pitchFamily="18" charset="0"/>
                        </a:rPr>
                        <m:t>+</m:t>
                      </m:r>
                      <m:r>
                        <a:rPr lang="en-US" sz="2400" b="1" i="1" smtClean="0">
                          <a:solidFill>
                            <a:srgbClr val="00B050"/>
                          </a:solidFill>
                          <a:latin typeface="Cambria Math"/>
                          <a:ea typeface="Cambria Math"/>
                          <a:cs typeface="Times New Roman" panose="02020603050405020304" pitchFamily="18" charset="0"/>
                        </a:rPr>
                        <m:t>𝜷</m:t>
                      </m:r>
                      <m:r>
                        <a:rPr lang="en-US" sz="2400" b="1" i="1" smtClean="0">
                          <a:solidFill>
                            <a:srgbClr val="00B050"/>
                          </a:solidFill>
                          <a:latin typeface="Cambria Math"/>
                          <a:ea typeface="Cambria Math"/>
                          <a:cs typeface="Times New Roman" panose="02020603050405020304" pitchFamily="18" charset="0"/>
                        </a:rPr>
                        <m:t>)=</m:t>
                      </m:r>
                      <m:r>
                        <a:rPr lang="en-US" sz="24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  <a:cs typeface="Times New Roman" panose="02020603050405020304" pitchFamily="18" charset="0"/>
                        </a:rPr>
                        <m:t>𝒔𝒊𝒏</m:t>
                      </m:r>
                      <m:r>
                        <a:rPr lang="en-US" sz="2400" b="1" i="1" smtClean="0">
                          <a:solidFill>
                            <a:srgbClr val="00B050"/>
                          </a:solidFill>
                          <a:latin typeface="Cambria Math"/>
                          <a:ea typeface="Cambria Math"/>
                          <a:cs typeface="Times New Roman" panose="02020603050405020304" pitchFamily="18" charset="0"/>
                        </a:rPr>
                        <m:t>(</m:t>
                      </m:r>
                      <m:sSup>
                        <m:sSupPr>
                          <m:ctrlPr>
                            <a:rPr lang="en-US" sz="2400" b="1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Cambria Math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US" sz="2400" b="1" i="1" smtClean="0">
                              <a:solidFill>
                                <a:srgbClr val="00B050"/>
                              </a:solidFill>
                              <a:latin typeface="Cambria Math"/>
                              <a:ea typeface="Cambria Math"/>
                              <a:cs typeface="Times New Roman" panose="02020603050405020304" pitchFamily="18" charset="0"/>
                            </a:rPr>
                            <m:t>𝟏𝟖𝟎</m:t>
                          </m:r>
                        </m:e>
                        <m:sup>
                          <m:r>
                            <a:rPr lang="en-US" sz="2400" b="1" i="1" smtClean="0">
                              <a:solidFill>
                                <a:srgbClr val="00B050"/>
                              </a:solidFill>
                              <a:latin typeface="Cambria Math"/>
                              <a:ea typeface="Cambria Math"/>
                              <a:cs typeface="Times New Roman" panose="02020603050405020304" pitchFamily="18" charset="0"/>
                            </a:rPr>
                            <m:t>𝟎</m:t>
                          </m:r>
                        </m:sup>
                      </m:sSup>
                      <m:r>
                        <a:rPr lang="en-US" sz="2400" b="1" i="1" smtClean="0">
                          <a:solidFill>
                            <a:srgbClr val="00B050"/>
                          </a:solidFill>
                          <a:latin typeface="Cambria Math"/>
                          <a:ea typeface="Cambria Math"/>
                          <a:cs typeface="Times New Roman" panose="02020603050405020304" pitchFamily="18" charset="0"/>
                        </a:rPr>
                        <m:t>−</m:t>
                      </m:r>
                      <m:r>
                        <a:rPr lang="el-GR" sz="2400" b="1" i="1">
                          <a:solidFill>
                            <a:srgbClr val="00B050"/>
                          </a:solidFill>
                          <a:latin typeface="Cambria Math"/>
                          <a:ea typeface="Cambria Math"/>
                          <a:cs typeface="Times New Roman" panose="02020603050405020304" pitchFamily="18" charset="0"/>
                        </a:rPr>
                        <m:t>𝜸</m:t>
                      </m:r>
                      <m:r>
                        <a:rPr lang="en-US" sz="2400" b="1" i="1" smtClean="0">
                          <a:solidFill>
                            <a:srgbClr val="00B050"/>
                          </a:solidFill>
                          <a:latin typeface="Cambria Math"/>
                          <a:ea typeface="Cambria Math"/>
                          <a:cs typeface="Times New Roman" panose="02020603050405020304" pitchFamily="18" charset="0"/>
                        </a:rPr>
                        <m:t>)</m:t>
                      </m:r>
                    </m:oMath>
                  </m:oMathPara>
                </a14:m>
                <a:endParaRPr lang="ru-RU" sz="2400" b="1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26" name="Прямоугольник 2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39952" y="3317547"/>
                <a:ext cx="4133376" cy="470000"/>
              </a:xfrm>
              <a:prstGeom prst="rect">
                <a:avLst/>
              </a:prstGeom>
              <a:blipFill rotWithShape="1">
                <a:blip r:embed="rId9"/>
                <a:stretch>
                  <a:fillRect b="-1818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Прямоугольник 26"/>
              <p:cNvSpPr/>
              <p:nvPr/>
            </p:nvSpPr>
            <p:spPr>
              <a:xfrm>
                <a:off x="1861428" y="4443958"/>
                <a:ext cx="2810385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  <a:cs typeface="Times New Roman" panose="02020603050405020304" pitchFamily="18" charset="0"/>
                        </a:rPr>
                        <m:t>𝒔𝒊𝒏</m:t>
                      </m:r>
                      <m:r>
                        <a:rPr lang="en-US" sz="2400" b="1" i="1" smtClean="0">
                          <a:solidFill>
                            <a:srgbClr val="00B050"/>
                          </a:solidFill>
                          <a:latin typeface="Cambria Math"/>
                          <a:ea typeface="Cambria Math"/>
                          <a:cs typeface="Times New Roman" panose="02020603050405020304" pitchFamily="18" charset="0"/>
                        </a:rPr>
                        <m:t>(</m:t>
                      </m:r>
                      <m:r>
                        <a:rPr lang="en-US" sz="2400" b="1" i="1" smtClean="0">
                          <a:solidFill>
                            <a:srgbClr val="00B050"/>
                          </a:solidFill>
                          <a:latin typeface="Cambria Math"/>
                          <a:ea typeface="Cambria Math"/>
                          <a:cs typeface="Times New Roman" panose="02020603050405020304" pitchFamily="18" charset="0"/>
                        </a:rPr>
                        <m:t>𝜶</m:t>
                      </m:r>
                      <m:r>
                        <a:rPr lang="en-US" sz="2400" b="1" i="1" smtClean="0">
                          <a:solidFill>
                            <a:srgbClr val="00B050"/>
                          </a:solidFill>
                          <a:latin typeface="Cambria Math"/>
                          <a:ea typeface="Cambria Math"/>
                          <a:cs typeface="Times New Roman" panose="02020603050405020304" pitchFamily="18" charset="0"/>
                        </a:rPr>
                        <m:t>+</m:t>
                      </m:r>
                      <m:r>
                        <a:rPr lang="en-US" sz="2400" b="1" i="1" smtClean="0">
                          <a:solidFill>
                            <a:srgbClr val="00B050"/>
                          </a:solidFill>
                          <a:latin typeface="Cambria Math"/>
                          <a:ea typeface="Cambria Math"/>
                          <a:cs typeface="Times New Roman" panose="02020603050405020304" pitchFamily="18" charset="0"/>
                        </a:rPr>
                        <m:t>𝜷</m:t>
                      </m:r>
                      <m:r>
                        <a:rPr lang="en-US" sz="2400" b="1" i="1" smtClean="0">
                          <a:solidFill>
                            <a:srgbClr val="00B050"/>
                          </a:solidFill>
                          <a:latin typeface="Cambria Math"/>
                          <a:ea typeface="Cambria Math"/>
                          <a:cs typeface="Times New Roman" panose="02020603050405020304" pitchFamily="18" charset="0"/>
                        </a:rPr>
                        <m:t>)=</m:t>
                      </m:r>
                      <m:r>
                        <a:rPr lang="en-US" sz="24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  <a:cs typeface="Times New Roman" panose="02020603050405020304" pitchFamily="18" charset="0"/>
                        </a:rPr>
                        <m:t>𝒔𝒊𝒏</m:t>
                      </m:r>
                      <m:r>
                        <a:rPr lang="el-GR" sz="2400" b="1" i="1">
                          <a:solidFill>
                            <a:srgbClr val="00B050"/>
                          </a:solidFill>
                          <a:latin typeface="Cambria Math"/>
                          <a:ea typeface="Cambria Math"/>
                          <a:cs typeface="Times New Roman" panose="02020603050405020304" pitchFamily="18" charset="0"/>
                        </a:rPr>
                        <m:t>𝜸</m:t>
                      </m:r>
                    </m:oMath>
                  </m:oMathPara>
                </a14:m>
                <a:endParaRPr lang="ru-RU" sz="2400" b="1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27" name="Прямоугольник 2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61428" y="4443958"/>
                <a:ext cx="2810385" cy="461665"/>
              </a:xfrm>
              <a:prstGeom prst="rect">
                <a:avLst/>
              </a:prstGeom>
              <a:blipFill rotWithShape="1">
                <a:blip r:embed="rId10"/>
                <a:stretch>
                  <a:fillRect b="-1710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774537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3" grpId="0" animBg="1"/>
      <p:bldP spid="15" grpId="0"/>
      <p:bldP spid="5" grpId="0" animBg="1"/>
      <p:bldP spid="18" grpId="0" animBg="1"/>
      <p:bldP spid="19" grpId="0"/>
      <p:bldP spid="20" grpId="0" animBg="1"/>
      <p:bldP spid="21" grpId="0"/>
      <p:bldP spid="6" grpId="0"/>
      <p:bldP spid="7" grpId="0"/>
      <p:bldP spid="22" grpId="0"/>
      <p:bldP spid="23" grpId="0"/>
      <p:bldP spid="26" grpId="0"/>
      <p:bldP spid="27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fa6bbbb55cb81a38516099dac32f985d2592ace1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19635</TotalTime>
  <Words>578</Words>
  <Application>Microsoft Office PowerPoint</Application>
  <PresentationFormat>Экран (16:9)</PresentationFormat>
  <Paragraphs>206</Paragraphs>
  <Slides>20</Slides>
  <Notes>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5" baseType="lpstr">
      <vt:lpstr>Arial</vt:lpstr>
      <vt:lpstr>Calibri</vt:lpstr>
      <vt:lpstr>Cambria Math</vt:lpstr>
      <vt:lpstr>Times New Roman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Komlov Mirodil</dc:creator>
  <cp:lastModifiedBy>Teacher</cp:lastModifiedBy>
  <cp:revision>1555</cp:revision>
  <dcterms:created xsi:type="dcterms:W3CDTF">2020-04-09T07:32:19Z</dcterms:created>
  <dcterms:modified xsi:type="dcterms:W3CDTF">2021-02-16T13:11:52Z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