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1381" r:id="rId2"/>
    <p:sldId id="1663" r:id="rId3"/>
    <p:sldId id="1664" r:id="rId4"/>
    <p:sldId id="1650" r:id="rId5"/>
    <p:sldId id="1670" r:id="rId6"/>
    <p:sldId id="1672" r:id="rId7"/>
    <p:sldId id="1659" r:id="rId8"/>
    <p:sldId id="1649" r:id="rId9"/>
    <p:sldId id="1647" r:id="rId10"/>
    <p:sldId id="1669" r:id="rId11"/>
    <p:sldId id="1639" r:id="rId12"/>
  </p:sldIdLst>
  <p:sldSz cx="9144000" cy="5143500" type="screen16x9"/>
  <p:notesSz cx="5765800" cy="3244850"/>
  <p:custDataLst>
    <p:tags r:id="rId14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3" autoAdjust="0"/>
    <p:restoredTop sz="92895" autoAdjust="0"/>
  </p:normalViewPr>
  <p:slideViewPr>
    <p:cSldViewPr>
      <p:cViewPr varScale="1">
        <p:scale>
          <a:sx n="99" d="100"/>
          <a:sy n="99" d="100"/>
        </p:scale>
        <p:origin x="-522" y="-84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48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3108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96789AA7-9596-4F83-89FD-AEC28EE179F1}"/>
              </a:ext>
            </a:extLst>
          </p:cNvPr>
          <p:cNvSpPr txBox="1"/>
          <p:nvPr/>
        </p:nvSpPr>
        <p:spPr>
          <a:xfrm>
            <a:off x="888723" y="2643758"/>
            <a:ext cx="4464496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5306" y="2206887"/>
            <a:ext cx="545553" cy="166100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1836643"/>
            <a:ext cx="3427581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-11266" y="99234"/>
            <a:ext cx="9144000" cy="53137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143508" y="1275606"/>
                <a:ext cx="8856984" cy="1120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/>
                        <m:t>1)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29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31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</m:num>
                        <m:den>
                          <m:r>
                            <a:rPr lang="en-US" sz="2000" i="1"/>
                            <m:t>1−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29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31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;       </m:t>
                      </m:r>
                      <m:r>
                        <a:rPr lang="en-US" sz="2000" i="1"/>
                        <m:t>2)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7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16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𝑡𝑔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3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16</m:t>
                              </m:r>
                            </m:den>
                          </m:f>
                        </m:num>
                        <m:den>
                          <m:r>
                            <a:rPr lang="en-US" sz="2000" i="1"/>
                            <m:t>1+</m:t>
                          </m:r>
                          <m:r>
                            <a:rPr lang="en-US" sz="2000" i="1"/>
                            <m:t>𝑡𝑔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7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16</m:t>
                              </m:r>
                            </m:den>
                          </m:f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3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16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08" y="1275606"/>
                <a:ext cx="8856984" cy="112030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6800" y="843558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</a:rPr>
              <a:t>292-mashq. </a:t>
            </a:r>
            <a:r>
              <a:rPr lang="en-US" sz="2400" dirty="0" err="1"/>
              <a:t>Ifodani</a:t>
            </a:r>
            <a:r>
              <a:rPr lang="en-US" sz="2400" dirty="0"/>
              <a:t> </a:t>
            </a:r>
            <a:r>
              <a:rPr lang="en-US" sz="2400" dirty="0" err="1"/>
              <a:t>soddalashtiring</a:t>
            </a:r>
            <a:r>
              <a:rPr lang="en-US" sz="2400" dirty="0" smtClean="0"/>
              <a:t>.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132242" y="2979033"/>
                <a:ext cx="8856984" cy="830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/>
                        <m:t>1)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29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31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</m:num>
                        <m:den>
                          <m:r>
                            <a:rPr lang="en-US" sz="2000" i="1"/>
                            <m:t>1−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29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31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2000" i="1"/>
                        <m:t>=</m:t>
                      </m:r>
                      <m:r>
                        <a:rPr lang="en-US" sz="2000" i="1"/>
                        <m:t>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29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  <m:r>
                            <a:rPr lang="en-US" sz="2000" i="1"/>
                            <m:t>+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31</m:t>
                              </m:r>
                            </m:e>
                            <m:sup>
                              <m:r>
                                <a:rPr lang="en-US" sz="2000" i="1"/>
                                <m:t>0</m:t>
                              </m:r>
                            </m:sup>
                          </m:sSup>
                        </m:e>
                      </m:d>
                      <m:r>
                        <a:rPr lang="en-US" sz="2000"/>
                        <m:t>=</m:t>
                      </m:r>
                      <m:r>
                        <a:rPr lang="en-US" sz="2000" i="1"/>
                        <m:t>𝑡𝑔</m:t>
                      </m:r>
                      <m:sSup>
                        <m:sSupPr>
                          <m:ctrlPr>
                            <a:rPr lang="ru-RU" sz="2000" i="1"/>
                          </m:ctrlPr>
                        </m:sSupPr>
                        <m:e>
                          <m:r>
                            <a:rPr lang="en-US" sz="2000" i="1"/>
                            <m:t>60</m:t>
                          </m:r>
                        </m:e>
                        <m:sup>
                          <m:r>
                            <a:rPr lang="en-US" sz="2000" i="1"/>
                            <m:t>0</m:t>
                          </m:r>
                        </m:sup>
                      </m:sSup>
                      <m:r>
                        <a:rPr lang="en-US" sz="2000" i="1"/>
                        <m:t>=</m:t>
                      </m:r>
                      <m:rad>
                        <m:radPr>
                          <m:degHide m:val="on"/>
                          <m:ctrlPr>
                            <a:rPr lang="ru-RU" sz="2000" i="1"/>
                          </m:ctrlPr>
                        </m:radPr>
                        <m:deg/>
                        <m:e>
                          <m:r>
                            <a:rPr lang="en-US" sz="2000" i="1"/>
                            <m:t>3</m:t>
                          </m:r>
                        </m:e>
                      </m:rad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42" y="2979033"/>
                <a:ext cx="8856984" cy="8308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43508" y="3899084"/>
                <a:ext cx="8172908" cy="11203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2) 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𝑡𝑔</m:t>
                          </m:r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r>
                            <a:rPr lang="en-US" sz="2000" i="1">
                              <a:latin typeface="Cambria Math"/>
                            </a:rPr>
                            <m:t>𝑡𝑔</m:t>
                          </m:r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1+</m:t>
                          </m:r>
                          <m:r>
                            <a:rPr lang="en-US" sz="2000" i="1">
                              <a:latin typeface="Cambria Math"/>
                            </a:rPr>
                            <m:t>𝑡𝑔</m:t>
                          </m:r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  <m:r>
                            <a:rPr lang="en-US" sz="2000" i="1">
                              <a:latin typeface="Cambria Math"/>
                            </a:rPr>
                            <m:t>∙</m:t>
                          </m:r>
                          <m:r>
                            <a:rPr lang="en-US" sz="2000" i="1">
                              <a:latin typeface="Cambria Math"/>
                            </a:rPr>
                            <m:t>𝑡𝑔</m:t>
                          </m:r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𝑡𝑔</m:t>
                      </m:r>
                      <m:d>
                        <m:dPr>
                          <m:ctrlPr>
                            <a:rPr lang="ru-RU" sz="20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</a:rPr>
                                <m:t>16</m:t>
                              </m:r>
                            </m:den>
                          </m:f>
                        </m:e>
                      </m:d>
                      <m:r>
                        <a:rPr lang="en-US" sz="2000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𝑡𝑔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4</m:t>
                          </m:r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latin typeface="Cambria Math"/>
                        </a:rPr>
                        <m:t>𝑡𝑔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08" y="3899084"/>
                <a:ext cx="8172908" cy="11203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3049720" y="2517368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5909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topshiriqlar</a:t>
            </a:r>
            <a:endParaRPr lang="ru-RU" sz="3800" b="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987574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sahifasidagi 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283-285-286-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mashqning 2-tartibdagi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-2903" y="2355726"/>
                <a:ext cx="9110679" cy="11993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2)  </m:t>
                      </m:r>
                      <m:r>
                        <a:rPr lang="en-US" sz="2200" i="1" smtClean="0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120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2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90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30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200" i="1">
                          <a:latin typeface="Cambria Math"/>
                        </a:rPr>
                        <m:t>=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r>
                        <a:rPr lang="en-US" sz="2200" i="1">
                          <a:latin typeface="Cambria Math"/>
                        </a:rPr>
                        <m:t>=0∙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−1∙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=0−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03" y="2355726"/>
                <a:ext cx="9110679" cy="1199367"/>
              </a:xfrm>
              <a:prstGeom prst="rect">
                <a:avLst/>
              </a:prstGeom>
              <a:blipFill rotWithShape="1">
                <a:blip r:embed="rId2"/>
                <a:stretch>
                  <a:fillRect l="-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2709" y="1322814"/>
                <a:ext cx="8919454" cy="4621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/>
                  <a:t>  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2)  </m:t>
                    </m:r>
                    <m:r>
                      <a:rPr lang="en-US" sz="2200" i="1">
                        <a:latin typeface="Cambria Math"/>
                      </a:rPr>
                      <m:t>𝑐𝑜𝑠</m:t>
                    </m:r>
                    <m:sSup>
                      <m:sSupPr>
                        <m:ctrlPr>
                          <a:rPr lang="ru-RU" sz="2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latin typeface="Cambria Math"/>
                      </a:rPr>
                      <m:t>;</m:t>
                    </m:r>
                    <m:r>
                      <a:rPr lang="en-US" sz="2200" b="0" i="0" smtClean="0">
                        <a:latin typeface="Cambria Math"/>
                      </a:rPr>
                      <m:t>           </m:t>
                    </m:r>
                    <m:r>
                      <a:rPr lang="en-US" sz="2200" i="1">
                        <a:latin typeface="Cambria Math"/>
                      </a:rPr>
                      <m:t>4) </m:t>
                    </m:r>
                    <m:r>
                      <a:rPr lang="en-US" sz="2200" i="1">
                        <a:latin typeface="Cambria Math"/>
                      </a:rPr>
                      <m:t>𝑐𝑜𝑠</m:t>
                    </m:r>
                    <m:sSup>
                      <m:sSupPr>
                        <m:ctrlPr>
                          <a:rPr lang="ru-RU" sz="2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/>
                          </a:rPr>
                          <m:t>240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latin typeface="Cambria Math"/>
                      </a:rPr>
                      <m:t>;</m:t>
                    </m:r>
                  </m:oMath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9" y="1322814"/>
                <a:ext cx="8919454" cy="462178"/>
              </a:xfrm>
              <a:prstGeom prst="rect">
                <a:avLst/>
              </a:prstGeom>
              <a:blipFill rotWithShape="1">
                <a:blip r:embed="rId3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2710" y="3723878"/>
                <a:ext cx="9051290" cy="11993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4) </m:t>
                      </m:r>
                      <m:r>
                        <a:rPr lang="en-US" sz="2200" i="1" smtClean="0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240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2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180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60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200" i="1">
                          <a:latin typeface="Cambria Math"/>
                        </a:rPr>
                        <m:t>=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r>
                        <a:rPr lang="en-US" sz="2200" i="1">
                          <a:latin typeface="Cambria Math"/>
                        </a:rPr>
                        <m:t>=−1∙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−0∙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−0=−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10" y="3723878"/>
                <a:ext cx="9051290" cy="11993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92709" y="843558"/>
            <a:ext cx="65229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280-mashq.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Qo‘shish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formulalari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hisoblang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4827" y="1764111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2410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709" y="843558"/>
            <a:ext cx="65229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281-mashq.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Qo‘shish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formulalari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hisoblang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" y="2931790"/>
                <a:ext cx="9051291" cy="1219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2) 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19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19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2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19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30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2200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25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ru-RU" sz="2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30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200" i="1">
                          <a:latin typeface="Cambria Math"/>
                        </a:rPr>
                        <m:t>=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45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" y="2931790"/>
                <a:ext cx="9051291" cy="12192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7614" y="4046367"/>
                <a:ext cx="8860062" cy="8530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4) 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8</m:t>
                          </m:r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8</m:t>
                          </m:r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i="1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ru-RU" sz="22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/>
                                </a:rPr>
                                <m:t>8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200" i="1">
                                  <a:latin typeface="Cambria Math"/>
                                </a:rPr>
                                <m:t>7</m:t>
                              </m:r>
                            </m:den>
                          </m:f>
                          <m:r>
                            <a:rPr lang="ru-RU" sz="22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2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200" i="1">
                                  <a:latin typeface="Cambria Math"/>
                                </a:rPr>
                                <m:t>7</m:t>
                              </m:r>
                            </m:den>
                          </m:f>
                        </m:e>
                      </m:d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i="1">
                          <a:latin typeface="Cambria Math"/>
                        </a:rPr>
                        <m:t>𝑐𝑜𝑠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i="1">
                          <a:latin typeface="Cambria Math"/>
                        </a:rPr>
                        <m:t>𝑐𝑜𝑠</m:t>
                      </m:r>
                      <m:r>
                        <a:rPr lang="en-US" sz="2200" i="1">
                          <a:latin typeface="Cambria Math"/>
                        </a:rPr>
                        <m:t>𝜋</m:t>
                      </m:r>
                      <m:r>
                        <a:rPr lang="en-US" sz="2200" i="1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4" y="4046367"/>
                <a:ext cx="8860062" cy="8530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92709" y="1297794"/>
                <a:ext cx="8865695" cy="13090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2) 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19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19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2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200" dirty="0" smtClean="0"/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4) </m:t>
                      </m:r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8</m:t>
                          </m:r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𝑐𝑜𝑠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8</m:t>
                          </m:r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𝑠𝑖𝑛</m:t>
                      </m:r>
                      <m:f>
                        <m:fPr>
                          <m:ctrlPr>
                            <a:rPr lang="ru-RU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9" y="1297794"/>
                <a:ext cx="8865695" cy="13090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910397" y="2375974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3765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69579"/>
            <a:ext cx="9144000" cy="54304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709" y="843558"/>
            <a:ext cx="69990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282-mashq</a:t>
            </a:r>
            <a:r>
              <a:rPr lang="en-US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Qo‘shish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formulalari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hisoblang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92708" y="1274445"/>
                <a:ext cx="8943787" cy="5990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 smtClean="0"/>
                      <m:t>𝑐𝑜𝑠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f>
                          <m:fPr>
                            <m:ctrlPr>
                              <a:rPr lang="ru-RU" sz="2200" i="1"/>
                            </m:ctrlPr>
                          </m:fPr>
                          <m:num>
                            <m:r>
                              <a:rPr lang="en-US" sz="2200" i="1"/>
                              <m:t>𝜋</m:t>
                            </m:r>
                          </m:num>
                          <m:den>
                            <m:r>
                              <a:rPr lang="en-US" sz="2200" i="1"/>
                              <m:t>3</m:t>
                            </m:r>
                          </m:den>
                        </m:f>
                        <m:r>
                          <a:rPr lang="en-US" sz="2200" i="1"/>
                          <m:t>+</m:t>
                        </m:r>
                        <m:r>
                          <a:rPr lang="ru-RU" sz="2200" i="1"/>
                          <m:t>𝛼</m:t>
                        </m:r>
                      </m:e>
                    </m:d>
                    <m:r>
                      <a:rPr lang="en-US" sz="2200" i="1"/>
                      <m:t>, 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 err="1"/>
                  <a:t>bunda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/>
                      <m:t> </m:t>
                    </m:r>
                    <m:r>
                      <a:rPr lang="en-US" sz="2200" i="1"/>
                      <m:t>𝑠𝑖𝑛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=</m:t>
                    </m:r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2200" i="1"/>
                            </m:ctrlPr>
                          </m:radPr>
                          <m:deg/>
                          <m:e>
                            <m:r>
                              <a:rPr lang="en-US" sz="2200" i="1"/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200" dirty="0"/>
                  <a:t>  </a:t>
                </a:r>
                <a:r>
                  <a:rPr lang="en-US" sz="2200" dirty="0" err="1"/>
                  <a:t>va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/>
                      <m:t>0&lt;</m:t>
                    </m:r>
                    <m:r>
                      <a:rPr lang="ru-RU" sz="2200" i="1"/>
                      <m:t>𝛼</m:t>
                    </m:r>
                    <m:r>
                      <a:rPr lang="en-US" sz="2200" i="1"/>
                      <m:t>&lt;</m:t>
                    </m:r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𝜋</m:t>
                        </m:r>
                      </m:num>
                      <m:den>
                        <m:r>
                          <a:rPr lang="en-US" sz="2200" i="1"/>
                          <m:t>2</m:t>
                        </m:r>
                      </m:den>
                    </m:f>
                    <m:r>
                      <a:rPr lang="en-US" sz="2200" b="0" i="1" smtClean="0">
                        <a:latin typeface="Cambria Math"/>
                      </a:rPr>
                      <m:t>.</m:t>
                    </m:r>
                  </m:oMath>
                </a14:m>
                <a:endParaRPr lang="ru-RU" sz="22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8" y="1274445"/>
                <a:ext cx="8943787" cy="599010"/>
              </a:xfrm>
              <a:prstGeom prst="rect">
                <a:avLst/>
              </a:prstGeom>
              <a:blipFill rotWithShape="1">
                <a:blip r:embed="rId2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06779" y="2650186"/>
                <a:ext cx="8943787" cy="10016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/>
                        <m:t>𝑐𝑜𝑠</m:t>
                      </m:r>
                      <m:r>
                        <a:rPr lang="ru-RU" sz="2000" i="1"/>
                        <m:t>𝛼</m:t>
                      </m:r>
                      <m:r>
                        <a:rPr lang="en-US" sz="2000" i="1"/>
                        <m:t>=</m:t>
                      </m:r>
                      <m:rad>
                        <m:radPr>
                          <m:degHide m:val="on"/>
                          <m:ctrlPr>
                            <a:rPr lang="ru-RU" sz="2000" i="1"/>
                          </m:ctrlPr>
                        </m:radPr>
                        <m:deg/>
                        <m:e>
                          <m:r>
                            <a:rPr lang="en-US" sz="2000" i="1"/>
                            <m:t>1−</m:t>
                          </m:r>
                          <m:sSup>
                            <m:sSupPr>
                              <m:ctrlPr>
                                <a:rPr lang="ru-RU" sz="2000" i="1"/>
                              </m:ctrlPr>
                            </m:sSupPr>
                            <m:e>
                              <m:r>
                                <a:rPr lang="en-US" sz="2000" i="1"/>
                                <m:t>𝑠𝑖𝑛</m:t>
                              </m:r>
                            </m:e>
                            <m:sup>
                              <m:r>
                                <a:rPr lang="en-US" sz="2000" i="1"/>
                                <m:t>2</m:t>
                              </m:r>
                            </m:sup>
                          </m:sSup>
                          <m:r>
                            <a:rPr lang="en-US" sz="2000" i="1"/>
                            <m:t>𝛼</m:t>
                          </m:r>
                        </m:e>
                      </m:rad>
                      <m:r>
                        <a:rPr lang="en-US" sz="2000" i="1"/>
                        <m:t>=</m:t>
                      </m:r>
                      <m:rad>
                        <m:radPr>
                          <m:degHide m:val="on"/>
                          <m:ctrlPr>
                            <a:rPr lang="ru-RU" sz="2000" i="1"/>
                          </m:ctrlPr>
                        </m:radPr>
                        <m:deg/>
                        <m:e>
                          <m:r>
                            <a:rPr lang="en-US" sz="2000" i="1"/>
                            <m:t>1−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1</m:t>
                              </m:r>
                            </m:num>
                            <m:den>
                              <m:r>
                                <a:rPr lang="en-US" sz="2000" i="1"/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79" y="2650186"/>
                <a:ext cx="8943787" cy="10016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6449" y="3730306"/>
                <a:ext cx="8943787" cy="7983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  <m:r>
                        <a:rPr lang="en-US" sz="2000" i="1"/>
                        <m:t>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3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r>
                            <a:rPr lang="ru-RU" sz="2000" i="1"/>
                            <m:t>𝛼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r>
                        <a:rPr lang="en-US" sz="2000" i="1"/>
                        <m:t>𝑐𝑜𝑠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𝜋</m:t>
                          </m:r>
                        </m:num>
                        <m:den>
                          <m:r>
                            <a:rPr lang="en-US" sz="2000" i="1"/>
                            <m:t>3</m:t>
                          </m:r>
                        </m:den>
                      </m:f>
                      <m:r>
                        <a:rPr lang="ru-RU" sz="2000" i="1"/>
                        <m:t>𝑐𝑜𝑠</m:t>
                      </m:r>
                      <m:r>
                        <a:rPr lang="ru-RU" sz="2000" i="1"/>
                        <m:t>𝛼</m:t>
                      </m:r>
                      <m:r>
                        <a:rPr lang="en-US" sz="2000" i="1"/>
                        <m:t>−</m:t>
                      </m:r>
                      <m:r>
                        <a:rPr lang="ru-RU" sz="2000" i="1"/>
                        <m:t>𝑠𝑖𝑛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𝜋</m:t>
                          </m:r>
                        </m:num>
                        <m:den>
                          <m:r>
                            <a:rPr lang="en-US" sz="2000" i="1"/>
                            <m:t>3</m:t>
                          </m:r>
                        </m:den>
                      </m:f>
                      <m:r>
                        <a:rPr lang="ru-RU" sz="2000" i="1"/>
                        <m:t>𝑠𝑖𝑛</m:t>
                      </m:r>
                      <m:r>
                        <a:rPr lang="ru-RU" sz="2000" i="1"/>
                        <m:t>𝛼</m:t>
                      </m:r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  <m:r>
                        <a:rPr lang="en-US" sz="2000" i="1"/>
                        <m:t>∙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000" i="1"/>
                        <m:t>−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  <m:r>
                        <a:rPr lang="en-US" sz="2000" i="1"/>
                        <m:t>∙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  <m:r>
                        <a:rPr lang="en-US" sz="2000" i="1"/>
                        <m:t>−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1</m:t>
                          </m:r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/>
                              </m:ctrlPr>
                            </m:radPr>
                            <m:deg/>
                            <m:e>
                              <m:r>
                                <a:rPr lang="en-US" sz="2000" i="1"/>
                                <m:t>2</m:t>
                              </m:r>
                            </m:e>
                          </m:rad>
                          <m:r>
                            <a:rPr lang="en-US" sz="2000" i="1"/>
                            <m:t>−1</m:t>
                          </m:r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" y="3730306"/>
                <a:ext cx="8943787" cy="7983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859661" y="2067694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69579"/>
            <a:ext cx="9144000" cy="53137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6" y="748892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</a:rPr>
              <a:t>283-mashq. </a:t>
            </a:r>
            <a:r>
              <a:rPr lang="en-US" sz="2400" dirty="0" err="1"/>
              <a:t>Ifodani</a:t>
            </a:r>
            <a:r>
              <a:rPr lang="en-US" sz="2400" dirty="0"/>
              <a:t> </a:t>
            </a:r>
            <a:r>
              <a:rPr lang="en-US" sz="2400" dirty="0" err="1"/>
              <a:t>soddalashtiring</a:t>
            </a:r>
            <a:r>
              <a:rPr lang="en-US" sz="2400" dirty="0" smtClean="0"/>
              <a:t>.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Прямоугольник 55"/>
              <p:cNvSpPr/>
              <p:nvPr/>
            </p:nvSpPr>
            <p:spPr>
              <a:xfrm>
                <a:off x="67348" y="3022458"/>
                <a:ext cx="8928992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/>
                      <m:t>1) </m:t>
                    </m:r>
                    <m:r>
                      <a:rPr lang="en-US" sz="2200" i="1"/>
                      <m:t>𝑐𝑜𝑠</m:t>
                    </m:r>
                    <m:r>
                      <a:rPr lang="en-US" sz="2200" i="1"/>
                      <m:t>3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𝑐𝑜𝑠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−</m:t>
                    </m:r>
                    <m:r>
                      <a:rPr lang="en-US" sz="2200" i="1"/>
                      <m:t>𝑠𝑖𝑛</m:t>
                    </m:r>
                    <m:r>
                      <a:rPr lang="en-US" sz="2200" i="1"/>
                      <m:t>3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𝑠𝑖𝑛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=</m:t>
                    </m:r>
                    <m:func>
                      <m:funcPr>
                        <m:ctrlPr>
                          <a:rPr lang="ru-RU" sz="22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/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ru-RU" sz="2200" i="1"/>
                            </m:ctrlPr>
                          </m:dPr>
                          <m:e>
                            <m:r>
                              <a:rPr lang="en-US" sz="2200" i="1"/>
                              <m:t>3</m:t>
                            </m:r>
                            <m:r>
                              <a:rPr lang="en-US" sz="2200" i="1"/>
                              <m:t>𝛼</m:t>
                            </m:r>
                            <m:r>
                              <a:rPr lang="en-US" sz="2200" i="1"/>
                              <m:t>+</m:t>
                            </m:r>
                            <m:r>
                              <a:rPr lang="en-US" sz="2200" i="1"/>
                              <m:t>𝛼</m:t>
                            </m:r>
                          </m:e>
                        </m:d>
                      </m:e>
                    </m:func>
                    <m:r>
                      <a:rPr lang="en-US" sz="2200" i="1"/>
                      <m:t>=</m:t>
                    </m:r>
                    <m:r>
                      <a:rPr lang="en-US" sz="2200" i="1"/>
                      <m:t>𝑐𝑜𝑠</m:t>
                    </m:r>
                    <m:r>
                      <a:rPr lang="en-US" sz="2200" i="1"/>
                      <m:t>4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;</m:t>
                    </m:r>
                  </m:oMath>
                </a14:m>
                <a:r>
                  <a:rPr lang="en-US" sz="2200" dirty="0"/>
                  <a:t> </a:t>
                </a:r>
                <a:endParaRPr lang="ru-RU" sz="2200" dirty="0"/>
              </a:p>
            </p:txBody>
          </p:sp>
        </mc:Choice>
        <mc:Fallback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8" y="3022458"/>
                <a:ext cx="8928992" cy="430887"/>
              </a:xfrm>
              <a:prstGeom prst="rect">
                <a:avLst/>
              </a:prstGeom>
              <a:blipFill rotWithShape="1">
                <a:blip r:embed="rId2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Прямоугольник 58"/>
              <p:cNvSpPr/>
              <p:nvPr/>
            </p:nvSpPr>
            <p:spPr>
              <a:xfrm>
                <a:off x="107506" y="1210557"/>
                <a:ext cx="8928992" cy="11172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:r>
                  <a:rPr lang="en-US" sz="2200" dirty="0" smtClean="0"/>
                  <a:t>1)    </a:t>
                </a:r>
                <a14:m>
                  <m:oMath xmlns:m="http://schemas.openxmlformats.org/officeDocument/2006/math">
                    <m:r>
                      <a:rPr lang="en-US" sz="2200" i="1" smtClean="0"/>
                      <m:t>𝑐𝑜𝑠</m:t>
                    </m:r>
                    <m:r>
                      <a:rPr lang="en-US" sz="2200" i="1" smtClean="0"/>
                      <m:t>3</m:t>
                    </m:r>
                    <m:r>
                      <a:rPr lang="en-US" sz="2200" i="1" smtClean="0"/>
                      <m:t>𝛼</m:t>
                    </m:r>
                    <m:r>
                      <a:rPr lang="en-US" sz="2200" i="1" smtClean="0"/>
                      <m:t>𝑐𝑜𝑠</m:t>
                    </m:r>
                    <m:r>
                      <a:rPr lang="en-US" sz="2200" i="1" smtClean="0"/>
                      <m:t>𝛼</m:t>
                    </m:r>
                    <m:r>
                      <a:rPr lang="en-US" sz="2200" i="1" smtClean="0"/>
                      <m:t>−</m:t>
                    </m:r>
                    <m:r>
                      <a:rPr lang="en-US" sz="2200" i="1" smtClean="0"/>
                      <m:t>𝑠𝑖𝑛</m:t>
                    </m:r>
                    <m:r>
                      <a:rPr lang="en-US" sz="2200" i="1" smtClean="0"/>
                      <m:t>3</m:t>
                    </m:r>
                    <m:r>
                      <a:rPr lang="en-US" sz="2200" i="1" smtClean="0"/>
                      <m:t>𝛼</m:t>
                    </m:r>
                    <m:r>
                      <a:rPr lang="en-US" sz="2200" i="1" smtClean="0"/>
                      <m:t>𝑠𝑖𝑛</m:t>
                    </m:r>
                    <m:r>
                      <a:rPr lang="en-US" sz="2200" i="1" smtClean="0"/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; </m:t>
                    </m:r>
                  </m:oMath>
                </a14:m>
                <a:endParaRPr lang="en-US" sz="2200" b="0" i="1" dirty="0" smtClean="0">
                  <a:latin typeface="Cambria Math"/>
                </a:endParaRPr>
              </a:p>
              <a:p>
                <a:pPr>
                  <a:lnSpc>
                    <a:spcPct val="125000"/>
                  </a:lnSpc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3</m:t>
                    </m:r>
                    <m:r>
                      <a:rPr lang="en-US" sz="2200" i="1"/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  </m:t>
                    </m:r>
                    <m:r>
                      <a:rPr lang="en-US" sz="2200" i="1"/>
                      <m:t>𝑐𝑜𝑠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f>
                          <m:fPr>
                            <m:ctrlPr>
                              <a:rPr lang="ru-RU" sz="2200" i="1"/>
                            </m:ctrlPr>
                          </m:fPr>
                          <m:num>
                            <m:r>
                              <a:rPr lang="en-US" sz="2200" i="1"/>
                              <m:t>𝜋</m:t>
                            </m:r>
                          </m:num>
                          <m:den>
                            <m:r>
                              <a:rPr lang="en-US" sz="2200" i="1"/>
                              <m:t>7</m:t>
                            </m:r>
                          </m:den>
                        </m:f>
                        <m:r>
                          <a:rPr lang="en-US" sz="2200" i="1"/>
                          <m:t>+</m:t>
                        </m:r>
                        <m:r>
                          <a:rPr lang="en-US" sz="2200" i="1"/>
                          <m:t>𝛼</m:t>
                        </m:r>
                      </m:e>
                    </m:d>
                    <m:r>
                      <a:rPr lang="en-US" sz="2200" i="1"/>
                      <m:t>𝑐𝑜𝑠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f>
                          <m:fPr>
                            <m:ctrlPr>
                              <a:rPr lang="ru-RU" sz="2200" i="1"/>
                            </m:ctrlPr>
                          </m:fPr>
                          <m:num>
                            <m:r>
                              <a:rPr lang="en-US" sz="2200" i="1"/>
                              <m:t>5</m:t>
                            </m:r>
                            <m:r>
                              <a:rPr lang="en-US" sz="2200" i="1"/>
                              <m:t>𝜋</m:t>
                            </m:r>
                          </m:num>
                          <m:den>
                            <m:r>
                              <a:rPr lang="en-US" sz="2200" i="1"/>
                              <m:t>14</m:t>
                            </m:r>
                          </m:den>
                        </m:f>
                        <m:r>
                          <a:rPr lang="en-US" sz="2200" i="1"/>
                          <m:t>−</m:t>
                        </m:r>
                        <m:r>
                          <a:rPr lang="en-US" sz="2200" i="1"/>
                          <m:t>𝛼</m:t>
                        </m:r>
                      </m:e>
                    </m:d>
                    <m:r>
                      <a:rPr lang="en-US" sz="2200" i="1"/>
                      <m:t>−</m:t>
                    </m:r>
                    <m:r>
                      <a:rPr lang="en-US" sz="2200" i="1"/>
                      <m:t>𝑠𝑖𝑛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f>
                          <m:fPr>
                            <m:ctrlPr>
                              <a:rPr lang="ru-RU" sz="2200" i="1"/>
                            </m:ctrlPr>
                          </m:fPr>
                          <m:num>
                            <m:r>
                              <a:rPr lang="en-US" sz="2200" i="1"/>
                              <m:t>𝜋</m:t>
                            </m:r>
                          </m:num>
                          <m:den>
                            <m:r>
                              <a:rPr lang="en-US" sz="2200" i="1"/>
                              <m:t>7</m:t>
                            </m:r>
                          </m:den>
                        </m:f>
                        <m:r>
                          <a:rPr lang="en-US" sz="2200" i="1"/>
                          <m:t>+</m:t>
                        </m:r>
                        <m:r>
                          <a:rPr lang="en-US" sz="2200" i="1"/>
                          <m:t>𝛼</m:t>
                        </m:r>
                      </m:e>
                    </m:d>
                    <m:r>
                      <a:rPr lang="en-US" sz="2200" i="1"/>
                      <m:t>𝑠𝑖𝑛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f>
                          <m:fPr>
                            <m:ctrlPr>
                              <a:rPr lang="ru-RU" sz="2200" i="1"/>
                            </m:ctrlPr>
                          </m:fPr>
                          <m:num>
                            <m:r>
                              <a:rPr lang="en-US" sz="2200" i="1"/>
                              <m:t>5</m:t>
                            </m:r>
                            <m:r>
                              <a:rPr lang="en-US" sz="2200" i="1"/>
                              <m:t>𝜋</m:t>
                            </m:r>
                          </m:num>
                          <m:den>
                            <m:r>
                              <a:rPr lang="en-US" sz="2200" i="1"/>
                              <m:t>14</m:t>
                            </m:r>
                          </m:den>
                        </m:f>
                        <m:r>
                          <a:rPr lang="en-US" sz="2200" i="1"/>
                          <m:t>−</m:t>
                        </m:r>
                        <m:r>
                          <a:rPr lang="en-US" sz="2200" i="1"/>
                          <m:t>𝛼</m:t>
                        </m:r>
                      </m:e>
                    </m:d>
                  </m:oMath>
                </a14:m>
                <a:r>
                  <a:rPr lang="en-US" sz="2200" dirty="0" smtClean="0"/>
                  <a:t>.</a:t>
                </a:r>
                <a:endParaRPr lang="ru-RU" sz="2200" dirty="0"/>
              </a:p>
            </p:txBody>
          </p:sp>
        </mc:Choice>
        <mc:Fallback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6" y="1210557"/>
                <a:ext cx="8928992" cy="1117229"/>
              </a:xfrm>
              <a:prstGeom prst="rect">
                <a:avLst/>
              </a:prstGeom>
              <a:blipFill rotWithShape="1">
                <a:blip r:embed="rId3"/>
                <a:stretch>
                  <a:fillRect l="-888" b="-3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Прямоугольник 65"/>
              <p:cNvSpPr/>
              <p:nvPr/>
            </p:nvSpPr>
            <p:spPr>
              <a:xfrm>
                <a:off x="87426" y="3526514"/>
                <a:ext cx="9036496" cy="14754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/>
                        <m:t>3) </m:t>
                      </m:r>
                      <m:r>
                        <a:rPr lang="en-US" sz="2000" i="1" smtClean="0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7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5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14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i="1"/>
                        <m:t>−</m:t>
                      </m:r>
                      <m:r>
                        <a:rPr lang="en-US" sz="2000" i="1"/>
                        <m:t>𝑠𝑖𝑛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7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i="1"/>
                        <m:t>𝑠𝑖𝑛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5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14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i="1"/>
                        <m:t>=</m:t>
                      </m:r>
                      <m:func>
                        <m:funcPr>
                          <m:ctrlPr>
                            <a:rPr lang="ru-RU" sz="2000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/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𝜋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7</m:t>
                                  </m:r>
                                </m:den>
                              </m:f>
                              <m:r>
                                <a:rPr lang="en-US" sz="2000" i="1"/>
                                <m:t>+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+</m:t>
                              </m:r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5</m:t>
                                  </m:r>
                                  <m:r>
                                    <a:rPr lang="en-US" sz="2000" i="1"/>
                                    <m:t>𝜋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14</m:t>
                                  </m:r>
                                </m:den>
                              </m:f>
                              <m:r>
                                <a:rPr lang="en-US" sz="2000" i="1"/>
                                <m:t>−</m:t>
                              </m:r>
                              <m:r>
                                <a:rPr lang="en-US" sz="2000" i="1"/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en-US" sz="2000" i="1"/>
                        <m:t>=</m:t>
                      </m:r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7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5</m:t>
                              </m:r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14</m:t>
                              </m:r>
                            </m:den>
                          </m:f>
                        </m:e>
                      </m:d>
                      <m:r>
                        <a:rPr lang="en-US" sz="2000" i="1"/>
                        <m:t>=</m:t>
                      </m:r>
                      <m:r>
                        <a:rPr lang="en-US" sz="2000" i="1"/>
                        <m:t>𝑐𝑜𝑠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7</m:t>
                          </m:r>
                          <m:r>
                            <a:rPr lang="en-US" sz="2000" i="1"/>
                            <m:t>𝜋</m:t>
                          </m:r>
                        </m:num>
                        <m:den>
                          <m:r>
                            <a:rPr lang="en-US" sz="2000" i="1"/>
                            <m:t>14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r>
                        <a:rPr lang="en-US" sz="2000" i="1"/>
                        <m:t>𝑐𝑜𝑠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𝜋</m:t>
                          </m:r>
                        </m:num>
                        <m:den>
                          <m:r>
                            <a:rPr lang="en-US" sz="2000" i="1"/>
                            <m:t>2</m:t>
                          </m:r>
                        </m:den>
                      </m:f>
                      <m:r>
                        <a:rPr lang="en-US" sz="2000" i="1"/>
                        <m:t>=0;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6" y="3526514"/>
                <a:ext cx="9036496" cy="14754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Прямоугольник 68"/>
          <p:cNvSpPr/>
          <p:nvPr/>
        </p:nvSpPr>
        <p:spPr>
          <a:xfrm>
            <a:off x="3347864" y="2383786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090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69579"/>
            <a:ext cx="9144000" cy="53137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800" y="843558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</a:rPr>
              <a:t>284-mashq. </a:t>
            </a:r>
            <a:r>
              <a:rPr lang="en-US" sz="2400" dirty="0" err="1"/>
              <a:t>Ifodani</a:t>
            </a:r>
            <a:r>
              <a:rPr lang="en-US" sz="2400" dirty="0"/>
              <a:t> </a:t>
            </a:r>
            <a:r>
              <a:rPr lang="en-US" sz="2400" dirty="0" err="1"/>
              <a:t>soddalashtiring</a:t>
            </a:r>
            <a:r>
              <a:rPr lang="en-US" sz="2400" dirty="0" smtClean="0"/>
              <a:t>.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6150" y="1305223"/>
                <a:ext cx="9091704" cy="6152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000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/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+</m:t>
                              </m:r>
                              <m:r>
                                <a:rPr lang="en-US" sz="2000" i="1"/>
                                <m:t>𝛽</m:t>
                              </m:r>
                            </m:e>
                          </m:d>
                        </m:e>
                      </m:func>
                      <m:r>
                        <a:rPr lang="en-US" sz="2000" i="1"/>
                        <m:t>+ </m:t>
                      </m:r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2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2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0" y="1305223"/>
                <a:ext cx="9091704" cy="6152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26150" y="2499742"/>
                <a:ext cx="9091704" cy="20823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000" i="1" smtClean="0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/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+</m:t>
                              </m:r>
                              <m:r>
                                <a:rPr lang="en-US" sz="2000" i="1"/>
                                <m:t>𝛽</m:t>
                              </m:r>
                            </m:e>
                          </m:d>
                        </m:e>
                      </m:func>
                      <m:r>
                        <a:rPr lang="en-US" sz="2000" i="1"/>
                        <m:t>+ </m:t>
                      </m:r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2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𝛼</m:t>
                          </m:r>
                        </m:e>
                      </m:d>
                      <m:r>
                        <a:rPr lang="en-US" sz="2000" i="1"/>
                        <m:t>𝑐𝑜𝑠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𝜋</m:t>
                              </m:r>
                            </m:num>
                            <m:den>
                              <m:r>
                                <a:rPr lang="en-US" sz="2000" i="1"/>
                                <m:t>2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</m:oMath>
                  </m:oMathPara>
                </a14:m>
                <a:endParaRPr lang="en-US" sz="2000" i="1" dirty="0" smtClean="0"/>
              </a:p>
              <a:p>
                <a:pPr algn="ctr">
                  <a:lnSpc>
                    <a:spcPct val="125000"/>
                  </a:lnSpc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−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+</m:t>
                    </m:r>
                    <m:d>
                      <m:dPr>
                        <m:ctrlPr>
                          <a:rPr lang="ru-RU" sz="2000" i="1"/>
                        </m:ctrlPr>
                      </m:dPr>
                      <m:e>
                        <m:r>
                          <a:rPr lang="en-US" sz="2000" i="1"/>
                          <m:t>𝑐𝑜𝑠</m:t>
                        </m:r>
                        <m:f>
                          <m:fPr>
                            <m:ctrlPr>
                              <a:rPr lang="ru-RU" sz="2000" i="1"/>
                            </m:ctrlPr>
                          </m:fPr>
                          <m:num>
                            <m:r>
                              <a:rPr lang="en-US" sz="2000" i="1"/>
                              <m:t>𝜋</m:t>
                            </m:r>
                          </m:num>
                          <m:den>
                            <m:r>
                              <a:rPr lang="en-US" sz="2000" i="1"/>
                              <m:t>2</m:t>
                            </m:r>
                          </m:den>
                        </m:f>
                        <m:r>
                          <a:rPr lang="en-US" sz="2000" i="1"/>
                          <m:t>𝑐𝑜𝑠</m:t>
                        </m:r>
                        <m:r>
                          <a:rPr lang="en-US" sz="2000" i="1"/>
                          <m:t>𝛼</m:t>
                        </m:r>
                        <m:r>
                          <a:rPr lang="en-US" sz="2000" i="1"/>
                          <m:t>+</m:t>
                        </m:r>
                        <m:r>
                          <a:rPr lang="en-US" sz="2000" i="1"/>
                          <m:t>𝑠𝑖𝑛</m:t>
                        </m:r>
                        <m:f>
                          <m:fPr>
                            <m:ctrlPr>
                              <a:rPr lang="ru-RU" sz="2000" i="1"/>
                            </m:ctrlPr>
                          </m:fPr>
                          <m:num>
                            <m:r>
                              <a:rPr lang="en-US" sz="2000" i="1"/>
                              <m:t>𝜋</m:t>
                            </m:r>
                          </m:num>
                          <m:den>
                            <m:r>
                              <a:rPr lang="en-US" sz="2000" i="1"/>
                              <m:t>2</m:t>
                            </m:r>
                          </m:den>
                        </m:f>
                        <m:r>
                          <a:rPr lang="en-US" sz="2000" i="1"/>
                          <m:t>𝑠𝑖𝑛</m:t>
                        </m:r>
                        <m:r>
                          <a:rPr lang="en-US" sz="2000" i="1"/>
                          <m:t>𝛼</m:t>
                        </m:r>
                      </m:e>
                    </m:d>
                    <m:d>
                      <m:dPr>
                        <m:ctrlPr>
                          <a:rPr lang="ru-RU" sz="2000" i="1"/>
                        </m:ctrlPr>
                      </m:dPr>
                      <m:e>
                        <m:r>
                          <a:rPr lang="en-US" sz="2000" i="1"/>
                          <m:t>𝑐𝑜𝑠</m:t>
                        </m:r>
                        <m:f>
                          <m:fPr>
                            <m:ctrlPr>
                              <a:rPr lang="ru-RU" sz="2000" i="1"/>
                            </m:ctrlPr>
                          </m:fPr>
                          <m:num>
                            <m:r>
                              <a:rPr lang="en-US" sz="2000" i="1"/>
                              <m:t>𝜋</m:t>
                            </m:r>
                          </m:num>
                          <m:den>
                            <m:r>
                              <a:rPr lang="en-US" sz="2000" i="1"/>
                              <m:t>2</m:t>
                            </m:r>
                          </m:den>
                        </m:f>
                        <m:r>
                          <a:rPr lang="en-US" sz="2000" i="1"/>
                          <m:t>𝑐𝑜𝑠</m:t>
                        </m:r>
                        <m:r>
                          <a:rPr lang="en-US" sz="2000" i="1"/>
                          <m:t>𝛽</m:t>
                        </m:r>
                        <m:r>
                          <a:rPr lang="en-US" sz="2000" i="1"/>
                          <m:t>+</m:t>
                        </m:r>
                        <m:r>
                          <a:rPr lang="en-US" sz="2000" i="1"/>
                          <m:t>𝑠𝑖𝑛</m:t>
                        </m:r>
                        <m:f>
                          <m:fPr>
                            <m:ctrlPr>
                              <a:rPr lang="ru-RU" sz="2000" i="1"/>
                            </m:ctrlPr>
                          </m:fPr>
                          <m:num>
                            <m:r>
                              <a:rPr lang="en-US" sz="2000" i="1"/>
                              <m:t>𝜋</m:t>
                            </m:r>
                          </m:num>
                          <m:den>
                            <m:r>
                              <a:rPr lang="en-US" sz="2000" i="1"/>
                              <m:t>2</m:t>
                            </m:r>
                          </m:den>
                        </m:f>
                        <m:r>
                          <a:rPr lang="en-US" sz="2000" i="1"/>
                          <m:t>𝑠𝑖𝑛</m:t>
                        </m:r>
                        <m:r>
                          <a:rPr lang="en-US" sz="2000" i="1"/>
                          <m:t>𝛽</m:t>
                        </m:r>
                      </m:e>
                    </m:d>
                    <m:r>
                      <a:rPr lang="en-US" sz="2000" i="1"/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        =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−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+</m:t>
                    </m:r>
                    <m:d>
                      <m:dPr>
                        <m:ctrlPr>
                          <a:rPr lang="ru-RU" sz="2000" i="1"/>
                        </m:ctrlPr>
                      </m:dPr>
                      <m:e>
                        <m:r>
                          <a:rPr lang="en-US" sz="2000" i="1"/>
                          <m:t>0∙</m:t>
                        </m:r>
                        <m:r>
                          <a:rPr lang="en-US" sz="2000" i="1"/>
                          <m:t>𝑐𝑜𝑠</m:t>
                        </m:r>
                        <m:r>
                          <a:rPr lang="en-US" sz="2000" i="1"/>
                          <m:t>𝛼</m:t>
                        </m:r>
                        <m:r>
                          <a:rPr lang="en-US" sz="2000" i="1"/>
                          <m:t>+1∙</m:t>
                        </m:r>
                        <m:r>
                          <a:rPr lang="en-US" sz="2000" i="1"/>
                          <m:t>𝑠𝑖𝑛</m:t>
                        </m:r>
                        <m:r>
                          <a:rPr lang="en-US" sz="2000" i="1"/>
                          <m:t>𝛼</m:t>
                        </m:r>
                      </m:e>
                    </m:d>
                    <m:d>
                      <m:dPr>
                        <m:ctrlPr>
                          <a:rPr lang="ru-RU" sz="2000" i="1"/>
                        </m:ctrlPr>
                      </m:dPr>
                      <m:e>
                        <m:r>
                          <a:rPr lang="en-US" sz="2000" i="1"/>
                          <m:t>0∙</m:t>
                        </m:r>
                        <m:r>
                          <a:rPr lang="en-US" sz="2000" i="1"/>
                          <m:t>𝑐𝑜𝑠</m:t>
                        </m:r>
                        <m:r>
                          <a:rPr lang="en-US" sz="2000" i="1"/>
                          <m:t>𝛽</m:t>
                        </m:r>
                        <m:r>
                          <a:rPr lang="en-US" sz="2000" i="1"/>
                          <m:t>+1∙</m:t>
                        </m:r>
                        <m:r>
                          <a:rPr lang="en-US" sz="2000" i="1"/>
                          <m:t>𝑠𝑖𝑛</m:t>
                        </m:r>
                        <m:r>
                          <a:rPr lang="en-US" sz="2000" i="1"/>
                          <m:t>𝛽</m:t>
                        </m:r>
                      </m:e>
                    </m:d>
                    <m:r>
                      <a:rPr lang="en-US" sz="2000" i="1"/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                    =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−</m:t>
                    </m:r>
                    <m:r>
                      <a:rPr lang="en-US" sz="2000" b="0" i="1" smtClean="0">
                        <a:latin typeface="Cambria Math"/>
                      </a:rPr>
                      <m:t>−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+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𝑠𝑖𝑛</m:t>
                    </m:r>
                    <m:r>
                      <a:rPr lang="en-US" sz="2000" i="1"/>
                      <m:t>𝛽</m:t>
                    </m:r>
                    <m:r>
                      <a:rPr lang="en-US" sz="2000" i="1"/>
                      <m:t>=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𝛼</m:t>
                    </m:r>
                    <m:r>
                      <a:rPr lang="en-US" sz="2000" i="1"/>
                      <m:t>𝑐𝑜𝑠</m:t>
                    </m:r>
                    <m:r>
                      <a:rPr lang="en-US" sz="2000" i="1"/>
                      <m:t>𝛽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0" y="2499742"/>
                <a:ext cx="9091704" cy="2082365"/>
              </a:xfrm>
              <a:prstGeom prst="rect">
                <a:avLst/>
              </a:prstGeom>
              <a:blipFill rotWithShape="1">
                <a:blip r:embed="rId3"/>
                <a:stretch>
                  <a:fillRect b="-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3347864" y="1965367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760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ject 4"/>
          <p:cNvSpPr txBox="1">
            <a:spLocks/>
          </p:cNvSpPr>
          <p:nvPr/>
        </p:nvSpPr>
        <p:spPr>
          <a:xfrm>
            <a:off x="0" y="69579"/>
            <a:ext cx="9144000" cy="53137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794" y="833297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</a:rPr>
              <a:t>288-mashq. 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1794" y="1201886"/>
                <a:ext cx="9019696" cy="919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2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200" i="1"/>
                      <m:t>𝑠𝑖𝑛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=−</m:t>
                    </m:r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3</m:t>
                        </m:r>
                      </m:num>
                      <m:den>
                        <m:r>
                          <a:rPr lang="en-US" sz="2200" i="1"/>
                          <m:t>5</m:t>
                        </m:r>
                      </m:den>
                    </m:f>
                  </m:oMath>
                </a14:m>
                <a:r>
                  <a:rPr lang="en-US" sz="2200" dirty="0" smtClean="0"/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3</m:t>
                        </m:r>
                        <m:r>
                          <a:rPr lang="en-US" sz="2200" i="1"/>
                          <m:t>𝜋</m:t>
                        </m:r>
                      </m:num>
                      <m:den>
                        <m:r>
                          <a:rPr lang="en-US" sz="2200" i="1"/>
                          <m:t>2</m:t>
                        </m:r>
                      </m:den>
                    </m:f>
                    <m:r>
                      <a:rPr lang="en-US" sz="2200" i="1"/>
                      <m:t>&lt;</m:t>
                    </m:r>
                    <m:r>
                      <a:rPr lang="en-US" sz="2200" i="1"/>
                      <m:t>𝛼</m:t>
                    </m:r>
                    <m:r>
                      <a:rPr lang="en-US" sz="2200" i="1"/>
                      <m:t>&lt;2</m:t>
                    </m:r>
                    <m:r>
                      <a:rPr lang="en-US" sz="2200" i="1"/>
                      <m:t>𝜋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 smtClean="0"/>
                  <a:t> va  </a:t>
                </a:r>
                <a14:m>
                  <m:oMath xmlns:m="http://schemas.openxmlformats.org/officeDocument/2006/math">
                    <m:r>
                      <a:rPr lang="en-US" sz="2200" i="1"/>
                      <m:t>𝑠𝑖𝑛</m:t>
                    </m:r>
                    <m:r>
                      <a:rPr lang="en-US" sz="2200" i="1"/>
                      <m:t>𝛽</m:t>
                    </m:r>
                    <m:r>
                      <a:rPr lang="en-US" sz="2200" i="1"/>
                      <m:t>=</m:t>
                    </m:r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8</m:t>
                        </m:r>
                      </m:num>
                      <m:den>
                        <m:r>
                          <a:rPr lang="en-US" sz="2200" i="1"/>
                          <m:t>17</m:t>
                        </m:r>
                      </m:den>
                    </m:f>
                  </m:oMath>
                </a14:m>
                <a:r>
                  <a:rPr lang="en-US" sz="2200" dirty="0"/>
                  <a:t>,  </a:t>
                </a:r>
                <a14:m>
                  <m:oMath xmlns:m="http://schemas.openxmlformats.org/officeDocument/2006/math">
                    <m:r>
                      <a:rPr lang="en-US" sz="2200" i="1"/>
                      <m:t>0&lt;</m:t>
                    </m:r>
                    <m:r>
                      <a:rPr lang="en-US" sz="2200" i="1">
                        <a:latin typeface="Cambria Math"/>
                      </a:rPr>
                      <m:t>𝛽</m:t>
                    </m:r>
                    <m:r>
                      <a:rPr lang="en-US" sz="2200" i="1"/>
                      <m:t>&lt;</m:t>
                    </m:r>
                    <m:f>
                      <m:fPr>
                        <m:ctrlPr>
                          <a:rPr lang="ru-RU" sz="2200" i="1"/>
                        </m:ctrlPr>
                      </m:fPr>
                      <m:num>
                        <m:r>
                          <a:rPr lang="en-US" sz="2200" i="1"/>
                          <m:t>𝜋</m:t>
                        </m:r>
                      </m:num>
                      <m:den>
                        <m:r>
                          <a:rPr lang="en-US" sz="2200" i="1"/>
                          <m:t>2</m:t>
                        </m:r>
                      </m:den>
                    </m:f>
                  </m:oMath>
                </a14:m>
                <a:r>
                  <a:rPr lang="en-US" sz="2200" dirty="0"/>
                  <a:t> </a:t>
                </a:r>
                <a:r>
                  <a:rPr lang="en-US" sz="2200" dirty="0" err="1"/>
                  <a:t>bo‘lsa</a:t>
                </a:r>
                <a:r>
                  <a:rPr lang="en-US" sz="2200" dirty="0"/>
                  <a:t>,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2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/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ru-RU" sz="2200" i="1"/>
                            </m:ctrlPr>
                          </m:dPr>
                          <m:e>
                            <m:r>
                              <a:rPr lang="en-US" sz="2200" i="1"/>
                              <m:t>𝛼</m:t>
                            </m:r>
                            <m:r>
                              <a:rPr lang="en-US" sz="2200" i="1"/>
                              <m:t>+</m:t>
                            </m:r>
                            <m:r>
                              <a:rPr lang="en-US" sz="2200" i="1"/>
                              <m:t>𝛽</m:t>
                            </m:r>
                          </m:e>
                        </m:d>
                      </m:e>
                    </m:func>
                    <m:r>
                      <a:rPr lang="en-US" sz="2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i="0" dirty="0" smtClean="0">
                    <a:latin typeface="+mj-lt"/>
                  </a:rPr>
                  <a:t> va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2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/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ru-RU" sz="2200" i="1"/>
                            </m:ctrlPr>
                          </m:dPr>
                          <m:e>
                            <m:r>
                              <a:rPr lang="en-US" sz="2200" i="1"/>
                              <m:t>𝛼</m:t>
                            </m:r>
                            <m:r>
                              <a:rPr lang="en-US" sz="2200" i="1"/>
                              <m:t>−</m:t>
                            </m:r>
                            <m:r>
                              <a:rPr lang="en-US" sz="2200" i="1"/>
                              <m:t>𝛽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200" dirty="0"/>
                  <a:t> </a:t>
                </a:r>
                <a:r>
                  <a:rPr lang="en-US" sz="2200" dirty="0" err="1"/>
                  <a:t>ni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hisoblang</a:t>
                </a:r>
                <a:r>
                  <a:rPr lang="en-US" sz="2200" dirty="0"/>
                  <a:t>.</a:t>
                </a:r>
                <a:endParaRPr lang="ru-RU" sz="22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4" y="1201886"/>
                <a:ext cx="9019696" cy="919932"/>
              </a:xfrm>
              <a:prstGeom prst="rect">
                <a:avLst/>
              </a:prstGeom>
              <a:blipFill rotWithShape="1">
                <a:blip r:embed="rId2"/>
                <a:stretch>
                  <a:fillRect l="-879" r="-879" b="-11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51224" y="2643758"/>
                <a:ext cx="4752528" cy="6873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1900" i="1"/>
                      <m:t>𝑐𝑜𝑠</m:t>
                    </m:r>
                    <m:r>
                      <a:rPr lang="ru-RU" sz="1900" i="1"/>
                      <m:t>𝛼</m:t>
                    </m:r>
                    <m:r>
                      <a:rPr lang="en-US" sz="1900" i="1"/>
                      <m:t>=</m:t>
                    </m:r>
                    <m:rad>
                      <m:radPr>
                        <m:degHide m:val="on"/>
                        <m:ctrlPr>
                          <a:rPr lang="ru-RU" sz="1900" i="1"/>
                        </m:ctrlPr>
                      </m:radPr>
                      <m:deg/>
                      <m:e>
                        <m:r>
                          <a:rPr lang="en-US" sz="1900" i="1"/>
                          <m:t>1−</m:t>
                        </m:r>
                        <m:sSup>
                          <m:sSupPr>
                            <m:ctrlPr>
                              <a:rPr lang="ru-RU" sz="1900" i="1"/>
                            </m:ctrlPr>
                          </m:sSupPr>
                          <m:e>
                            <m:r>
                              <a:rPr lang="en-US" sz="1900" i="1"/>
                              <m:t>𝑠𝑖𝑛</m:t>
                            </m:r>
                          </m:e>
                          <m:sup>
                            <m:r>
                              <a:rPr lang="en-US" sz="1900" i="1"/>
                              <m:t>2</m:t>
                            </m:r>
                          </m:sup>
                        </m:sSup>
                        <m:r>
                          <a:rPr lang="en-US" sz="1900" i="1"/>
                          <m:t>𝛼</m:t>
                        </m:r>
                      </m:e>
                    </m:rad>
                    <m:r>
                      <a:rPr lang="en-US" sz="1900" i="1"/>
                      <m:t>=</m:t>
                    </m:r>
                    <m:rad>
                      <m:radPr>
                        <m:degHide m:val="on"/>
                        <m:ctrlPr>
                          <a:rPr lang="ru-RU" sz="1900" i="1"/>
                        </m:ctrlPr>
                      </m:radPr>
                      <m:deg/>
                      <m:e>
                        <m:r>
                          <a:rPr lang="en-US" sz="1900" i="1"/>
                          <m:t>1−</m:t>
                        </m:r>
                        <m:f>
                          <m:fPr>
                            <m:ctrlPr>
                              <a:rPr lang="ru-RU" sz="1900" i="1"/>
                            </m:ctrlPr>
                          </m:fPr>
                          <m:num>
                            <m:r>
                              <a:rPr lang="en-US" sz="1900" i="1"/>
                              <m:t>9</m:t>
                            </m:r>
                          </m:num>
                          <m:den>
                            <m:r>
                              <a:rPr lang="en-US" sz="1900" i="1"/>
                              <m:t>25</m:t>
                            </m:r>
                          </m:den>
                        </m:f>
                      </m:e>
                    </m:rad>
                    <m:r>
                      <a:rPr lang="en-US" sz="1900" i="1"/>
                      <m:t>=</m:t>
                    </m:r>
                    <m:rad>
                      <m:radPr>
                        <m:degHide m:val="on"/>
                        <m:ctrlPr>
                          <a:rPr lang="ru-RU" sz="1900" i="1"/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1900" i="1"/>
                            </m:ctrlPr>
                          </m:fPr>
                          <m:num>
                            <m:r>
                              <a:rPr lang="en-US" sz="1900" i="1"/>
                              <m:t>16</m:t>
                            </m:r>
                          </m:num>
                          <m:den>
                            <m:r>
                              <a:rPr lang="en-US" sz="1900" i="1"/>
                              <m:t>25</m:t>
                            </m:r>
                          </m:den>
                        </m:f>
                      </m:e>
                    </m:rad>
                    <m:r>
                      <a:rPr lang="en-US" sz="1900" i="1"/>
                      <m:t>=</m:t>
                    </m:r>
                    <m:f>
                      <m:fPr>
                        <m:ctrlPr>
                          <a:rPr lang="ru-RU" sz="1900" i="1"/>
                        </m:ctrlPr>
                      </m:fPr>
                      <m:num>
                        <m:r>
                          <a:rPr lang="en-US" sz="1900" i="1"/>
                          <m:t>4</m:t>
                        </m:r>
                      </m:num>
                      <m:den>
                        <m:r>
                          <a:rPr lang="en-US" sz="1900" i="1"/>
                          <m:t>5</m:t>
                        </m:r>
                      </m:den>
                    </m:f>
                    <m:r>
                      <a:rPr lang="en-US" sz="1900" i="1"/>
                      <m:t>;</m:t>
                    </m:r>
                  </m:oMath>
                </a14:m>
                <a:r>
                  <a:rPr lang="en-US" sz="1900" dirty="0"/>
                  <a:t> </a:t>
                </a:r>
                <a:endParaRPr lang="ru-RU" sz="19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4" y="2643758"/>
                <a:ext cx="4752528" cy="6873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51224" y="3291830"/>
                <a:ext cx="6085235" cy="8679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700" i="1"/>
                        <m:t>𝑐𝑜𝑠</m:t>
                      </m:r>
                      <m:r>
                        <a:rPr lang="ru-RU" sz="1700" i="1"/>
                        <m:t>𝛽</m:t>
                      </m:r>
                      <m:r>
                        <a:rPr lang="en-US" sz="1700" i="1"/>
                        <m:t>=−</m:t>
                      </m:r>
                      <m:rad>
                        <m:radPr>
                          <m:degHide m:val="on"/>
                          <m:ctrlPr>
                            <a:rPr lang="ru-RU" sz="1700" i="1"/>
                          </m:ctrlPr>
                        </m:radPr>
                        <m:deg/>
                        <m:e>
                          <m:r>
                            <a:rPr lang="en-US" sz="1700" i="1"/>
                            <m:t>1−</m:t>
                          </m:r>
                          <m:sSup>
                            <m:sSupPr>
                              <m:ctrlPr>
                                <a:rPr lang="ru-RU" sz="1700" i="1"/>
                              </m:ctrlPr>
                            </m:sSupPr>
                            <m:e>
                              <m:r>
                                <a:rPr lang="en-US" sz="1700" i="1"/>
                                <m:t>𝑠𝑖𝑛</m:t>
                              </m:r>
                            </m:e>
                            <m:sup>
                              <m:r>
                                <a:rPr lang="en-US" sz="1700" i="1"/>
                                <m:t>2</m:t>
                              </m:r>
                            </m:sup>
                          </m:sSup>
                          <m:r>
                            <a:rPr lang="en-US" sz="1700" i="1"/>
                            <m:t>𝛽</m:t>
                          </m:r>
                        </m:e>
                      </m:rad>
                      <m:r>
                        <a:rPr lang="en-US" sz="1700" i="1"/>
                        <m:t>=−</m:t>
                      </m:r>
                      <m:rad>
                        <m:radPr>
                          <m:degHide m:val="on"/>
                          <m:ctrlPr>
                            <a:rPr lang="ru-RU" sz="1700" i="1"/>
                          </m:ctrlPr>
                        </m:radPr>
                        <m:deg/>
                        <m:e>
                          <m:r>
                            <a:rPr lang="en-US" sz="1700" i="1"/>
                            <m:t>1−</m:t>
                          </m:r>
                          <m:f>
                            <m:fPr>
                              <m:ctrlPr>
                                <a:rPr lang="ru-RU" sz="1700" i="1"/>
                              </m:ctrlPr>
                            </m:fPr>
                            <m:num>
                              <m:r>
                                <a:rPr lang="en-US" sz="1700" i="1"/>
                                <m:t>64</m:t>
                              </m:r>
                            </m:num>
                            <m:den>
                              <m:r>
                                <a:rPr lang="en-US" sz="1700" i="1"/>
                                <m:t>289</m:t>
                              </m:r>
                            </m:den>
                          </m:f>
                        </m:e>
                      </m:rad>
                      <m:r>
                        <a:rPr lang="en-US" sz="1700" i="1"/>
                        <m:t>=−</m:t>
                      </m:r>
                      <m:rad>
                        <m:radPr>
                          <m:degHide m:val="on"/>
                          <m:ctrlPr>
                            <a:rPr lang="ru-RU" sz="1700" i="1"/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1700" i="1"/>
                              </m:ctrlPr>
                            </m:fPr>
                            <m:num>
                              <m:r>
                                <a:rPr lang="en-US" sz="1700" i="1"/>
                                <m:t>225</m:t>
                              </m:r>
                            </m:num>
                            <m:den>
                              <m:r>
                                <a:rPr lang="en-US" sz="1700" i="1"/>
                                <m:t>289</m:t>
                              </m:r>
                            </m:den>
                          </m:f>
                        </m:e>
                      </m:rad>
                      <m:r>
                        <a:rPr lang="en-US" sz="1700" i="1"/>
                        <m:t>=−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15</m:t>
                          </m:r>
                        </m:num>
                        <m:den>
                          <m:r>
                            <a:rPr lang="en-US" sz="1700" i="1"/>
                            <m:t>17</m:t>
                          </m:r>
                        </m:den>
                      </m:f>
                      <m:r>
                        <a:rPr lang="en-US" sz="1700" i="1"/>
                        <m:t>;</m:t>
                      </m:r>
                    </m:oMath>
                  </m:oMathPara>
                </a14:m>
                <a:endParaRPr lang="ru-RU" sz="17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4" y="3291830"/>
                <a:ext cx="6085235" cy="8679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456" y="4155926"/>
                <a:ext cx="9110940" cy="6801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1700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700"/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1700" i="1"/>
                              </m:ctrlPr>
                            </m:dPr>
                            <m:e>
                              <m:r>
                                <a:rPr lang="en-US" sz="1700" i="1"/>
                                <m:t>𝛼</m:t>
                              </m:r>
                              <m:r>
                                <a:rPr lang="en-US" sz="1700" i="1"/>
                                <m:t>+</m:t>
                              </m:r>
                              <m:r>
                                <a:rPr lang="en-US" sz="1700" i="1"/>
                                <m:t>𝛽</m:t>
                              </m:r>
                            </m:e>
                          </m:d>
                        </m:e>
                      </m:func>
                      <m:r>
                        <a:rPr lang="en-US" sz="1700" i="1"/>
                        <m:t>=</m:t>
                      </m:r>
                      <m:r>
                        <a:rPr lang="en-US" sz="1700" i="1"/>
                        <m:t>𝑐𝑜𝑠</m:t>
                      </m:r>
                      <m:r>
                        <a:rPr lang="en-US" sz="1700" i="1"/>
                        <m:t>𝛼</m:t>
                      </m:r>
                      <m:r>
                        <a:rPr lang="en-US" sz="1700" i="1"/>
                        <m:t>𝑐𝑜𝑠</m:t>
                      </m:r>
                      <m:r>
                        <a:rPr lang="en-US" sz="1700" i="1"/>
                        <m:t>𝛽</m:t>
                      </m:r>
                      <m:r>
                        <a:rPr lang="en-US" sz="1700" i="1"/>
                        <m:t>−</m:t>
                      </m:r>
                      <m:r>
                        <a:rPr lang="en-US" sz="1700" i="1"/>
                        <m:t>𝑠𝑖𝑛</m:t>
                      </m:r>
                      <m:r>
                        <a:rPr lang="en-US" sz="1700" i="1"/>
                        <m:t>𝛼</m:t>
                      </m:r>
                      <m:r>
                        <a:rPr lang="en-US" sz="1700" i="1"/>
                        <m:t>𝑠𝑖𝑛</m:t>
                      </m:r>
                      <m:r>
                        <a:rPr lang="en-US" sz="1700" i="1"/>
                        <m:t>𝛽</m:t>
                      </m:r>
                      <m:r>
                        <a:rPr lang="en-US" sz="1700" i="1"/>
                        <m:t>=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4</m:t>
                          </m:r>
                        </m:num>
                        <m:den>
                          <m:r>
                            <a:rPr lang="en-US" sz="1700" i="1"/>
                            <m:t>5</m:t>
                          </m:r>
                        </m:den>
                      </m:f>
                      <m:r>
                        <a:rPr lang="en-US" sz="1700" i="1"/>
                        <m:t>∙</m:t>
                      </m:r>
                      <m:d>
                        <m:dPr>
                          <m:ctrlPr>
                            <a:rPr lang="ru-RU" sz="1700" i="1"/>
                          </m:ctrlPr>
                        </m:dPr>
                        <m:e>
                          <m:r>
                            <a:rPr lang="en-US" sz="1700" i="1"/>
                            <m:t>−</m:t>
                          </m:r>
                          <m:f>
                            <m:fPr>
                              <m:ctrlPr>
                                <a:rPr lang="ru-RU" sz="1700" i="1"/>
                              </m:ctrlPr>
                            </m:fPr>
                            <m:num>
                              <m:r>
                                <a:rPr lang="en-US" sz="1700" i="1"/>
                                <m:t>15</m:t>
                              </m:r>
                            </m:num>
                            <m:den>
                              <m:r>
                                <a:rPr lang="en-US" sz="1700" i="1"/>
                                <m:t>17</m:t>
                              </m:r>
                            </m:den>
                          </m:f>
                        </m:e>
                      </m:d>
                      <m:r>
                        <a:rPr lang="en-US" sz="1700" i="1"/>
                        <m:t>−</m:t>
                      </m:r>
                      <m:d>
                        <m:dPr>
                          <m:ctrlPr>
                            <a:rPr lang="ru-RU" sz="1700" i="1"/>
                          </m:ctrlPr>
                        </m:dPr>
                        <m:e>
                          <m:r>
                            <a:rPr lang="en-US" sz="1700" i="1"/>
                            <m:t>−</m:t>
                          </m:r>
                          <m:f>
                            <m:fPr>
                              <m:ctrlPr>
                                <a:rPr lang="ru-RU" sz="1700" i="1"/>
                              </m:ctrlPr>
                            </m:fPr>
                            <m:num>
                              <m:r>
                                <a:rPr lang="en-US" sz="1700" i="1"/>
                                <m:t>3</m:t>
                              </m:r>
                            </m:num>
                            <m:den>
                              <m:r>
                                <a:rPr lang="en-US" sz="1700" i="1"/>
                                <m:t>5</m:t>
                              </m:r>
                            </m:den>
                          </m:f>
                        </m:e>
                      </m:d>
                      <m:r>
                        <a:rPr lang="en-US" sz="1700" i="1"/>
                        <m:t>∙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8</m:t>
                          </m:r>
                        </m:num>
                        <m:den>
                          <m:r>
                            <a:rPr lang="en-US" sz="1700" i="1"/>
                            <m:t>17</m:t>
                          </m:r>
                        </m:den>
                      </m:f>
                      <m:r>
                        <a:rPr lang="en-US" sz="1700" i="1"/>
                        <m:t>=−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12</m:t>
                          </m:r>
                        </m:num>
                        <m:den>
                          <m:r>
                            <a:rPr lang="en-US" sz="1700" i="1"/>
                            <m:t>17</m:t>
                          </m:r>
                        </m:den>
                      </m:f>
                      <m:r>
                        <a:rPr lang="en-US" sz="1700" i="1"/>
                        <m:t>+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24</m:t>
                          </m:r>
                        </m:num>
                        <m:den>
                          <m:r>
                            <a:rPr lang="en-US" sz="1700" i="1"/>
                            <m:t>85</m:t>
                          </m:r>
                        </m:den>
                      </m:f>
                      <m:r>
                        <a:rPr lang="en-US" sz="1700" i="1"/>
                        <m:t>=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−60+24</m:t>
                          </m:r>
                        </m:num>
                        <m:den>
                          <m:r>
                            <a:rPr lang="en-US" sz="1700" i="1"/>
                            <m:t>85</m:t>
                          </m:r>
                        </m:den>
                      </m:f>
                      <m:r>
                        <a:rPr lang="en-US" sz="1700" i="1"/>
                        <m:t>=−</m:t>
                      </m:r>
                      <m:f>
                        <m:fPr>
                          <m:ctrlPr>
                            <a:rPr lang="ru-RU" sz="1700" i="1"/>
                          </m:ctrlPr>
                        </m:fPr>
                        <m:num>
                          <m:r>
                            <a:rPr lang="en-US" sz="1700" i="1"/>
                            <m:t>36</m:t>
                          </m:r>
                        </m:num>
                        <m:den>
                          <m:r>
                            <a:rPr lang="en-US" sz="1700" i="1"/>
                            <m:t>85</m:t>
                          </m:r>
                        </m:den>
                      </m:f>
                    </m:oMath>
                  </m:oMathPara>
                </a14:m>
                <a:endParaRPr lang="ru-RU" sz="17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" y="4155926"/>
                <a:ext cx="9110940" cy="6801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3707904" y="2134050"/>
            <a:ext cx="1438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4"/>
          <p:cNvSpPr txBox="1">
            <a:spLocks/>
          </p:cNvSpPr>
          <p:nvPr/>
        </p:nvSpPr>
        <p:spPr>
          <a:xfrm>
            <a:off x="0" y="127308"/>
            <a:ext cx="9144000" cy="59068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Tangens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formulalari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70597" y="915566"/>
                <a:ext cx="9002805" cy="21728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/>
                        <m:t>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/>
                            <m:t>sin</m:t>
                          </m:r>
                          <m:r>
                            <a:rPr lang="en-US" sz="2000" i="1"/>
                            <m:t>(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num>
                        <m:den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(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  <m:r>
                        <a:rPr lang="en-US" sz="20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</a:endParaRPr>
              </a:p>
              <a:p>
                <a:pPr algn="just"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𝑐𝑜𝑠</m:t>
                                  </m:r>
                                  <m:r>
                                    <a:rPr lang="en-US" sz="2000" i="1"/>
                                    <m:t>𝛼</m:t>
                                  </m:r>
                                  <m:r>
                                    <a:rPr lang="en-US" sz="2000" i="1"/>
                                    <m:t>𝑐𝑜𝑠</m:t>
                                  </m:r>
                                  <m:r>
                                    <a:rPr lang="en-US" sz="2000" i="1"/>
                                    <m:t>𝛽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𝑐𝑜𝑠</m:t>
                                  </m:r>
                                  <m:r>
                                    <a:rPr lang="en-US" sz="2000" i="1"/>
                                    <m:t>𝛼</m:t>
                                  </m:r>
                                  <m:r>
                                    <a:rPr lang="en-US" sz="2000" i="1"/>
                                    <m:t>𝑐𝑜𝑠</m:t>
                                  </m:r>
                                  <m:r>
                                    <a:rPr lang="en-US" sz="2000" i="1"/>
                                    <m:t>𝛽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1−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97" y="915566"/>
                <a:ext cx="9002805" cy="21728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827584" y="3201254"/>
                <a:ext cx="3116622" cy="730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/>
                        <m:t>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1−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201254"/>
                <a:ext cx="3116622" cy="730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70597" y="4083918"/>
                <a:ext cx="5653532" cy="7331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/>
                        <m:t>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+(−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(−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num>
                        <m:den>
                          <m:r>
                            <a:rPr lang="en-US" sz="2000" i="1"/>
                            <m:t>1−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(−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1+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97" y="4083918"/>
                <a:ext cx="5653532" cy="7331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5436096" y="3201253"/>
                <a:ext cx="3116622" cy="730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/>
                        <m:t>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1+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201253"/>
                <a:ext cx="3116622" cy="730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99234"/>
            <a:ext cx="9144000" cy="53137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31" algn="ctr">
              <a:lnSpc>
                <a:spcPts val="4431"/>
              </a:lnSpc>
            </a:pP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Kotangens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28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formulalari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" y="748892"/>
                <a:ext cx="9036493" cy="23330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/>
                        <m:t>𝑐𝑡𝑔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(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num>
                        <m:den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(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)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num>
                        <m:den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𝑐𝑜𝑠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𝑠𝑖𝑛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US" sz="2000" i="1" dirty="0" smtClean="0"/>
              </a:p>
              <a:p>
                <a:pPr>
                  <a:lnSpc>
                    <a:spcPct val="125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𝑠𝑖𝑛</m:t>
                                  </m:r>
                                  <m:r>
                                    <a:rPr lang="en-US" sz="2000" i="1"/>
                                    <m:t>𝛼</m:t>
                                  </m:r>
                                  <m:r>
                                    <a:rPr lang="en-US" sz="2000" i="1"/>
                                    <m:t>𝑠𝑖𝑛</m:t>
                                  </m:r>
                                  <m:r>
                                    <a:rPr lang="en-US" sz="2000" i="1"/>
                                    <m:t>𝛽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ru-RU" sz="2000" i="1"/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𝑠𝑖𝑛</m:t>
                                  </m:r>
                                  <m:r>
                                    <a:rPr lang="en-US" sz="2000" i="1"/>
                                    <m:t>𝛼</m:t>
                                  </m:r>
                                  <m:r>
                                    <a:rPr lang="en-US" sz="2000" i="1"/>
                                    <m:t>𝑠𝑖𝑛</m:t>
                                  </m:r>
                                  <m:r>
                                    <a:rPr lang="en-US" sz="2000" i="1"/>
                                    <m:t>𝛽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  <m:r>
                            <a:rPr lang="en-US" sz="2000" i="1"/>
                            <m:t>−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  <m:r>
                            <a:rPr lang="en-US" sz="2000" i="1"/>
                            <m:t>+</m:t>
                          </m:r>
                          <m:f>
                            <m:fPr>
                              <m:ctrlPr>
                                <a:rPr lang="ru-RU" sz="2000" i="1"/>
                              </m:ctrlPr>
                            </m:fPr>
                            <m:num>
                              <m:r>
                                <a:rPr lang="en-US" sz="2000" i="1"/>
                                <m:t>𝑐𝑜𝑠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num>
                            <m:den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𝛼</m:t>
                              </m:r>
                              <m:r>
                                <a:rPr lang="en-US" sz="2000" i="1"/>
                                <m:t>𝑠𝑖𝑛</m:t>
                              </m:r>
                              <m:r>
                                <a:rPr lang="en-US" sz="2000" i="1"/>
                                <m:t>𝛽</m:t>
                              </m:r>
                            </m:den>
                          </m:f>
                        </m:den>
                      </m:f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−1</m:t>
                          </m:r>
                        </m:num>
                        <m:den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" y="748892"/>
                <a:ext cx="9036493" cy="23330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52626" y="3268632"/>
                <a:ext cx="3771302" cy="730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/>
                        <m:t>𝑐𝑡𝑔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−1</m:t>
                          </m:r>
                        </m:num>
                        <m:den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26" y="3268632"/>
                <a:ext cx="3771302" cy="730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4355976" y="3268631"/>
                <a:ext cx="3888083" cy="730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/>
                        <m:t>𝑐𝑡𝑔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i="1"/>
                            <m:t>+1</m:t>
                          </m:r>
                        </m:num>
                        <m:den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3268631"/>
                <a:ext cx="3888083" cy="730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154354" y="4227895"/>
                <a:ext cx="8632227" cy="7331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/>
                        <m:t>𝑐𝑡𝑔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𝛼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+(</m:t>
                          </m:r>
                          <m:r>
                            <a:rPr lang="en-US" sz="2000" i="1"/>
                            <m:t>−</m:t>
                          </m:r>
                          <m:r>
                            <a:rPr lang="en-US" sz="2000" i="1"/>
                            <m:t>𝛽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ru-RU" sz="2000" i="1"/>
                          </m:ctrlPr>
                        </m:fPr>
                        <m:num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i="1"/>
                            <m:t>∙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(−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  <m:r>
                            <a:rPr lang="en-US" sz="2000" i="1"/>
                            <m:t>+1</m:t>
                          </m:r>
                        </m:num>
                        <m:den>
                          <m:r>
                            <a:rPr lang="en-US" sz="2000" i="1"/>
                            <m:t>𝑐𝑡𝑔</m:t>
                          </m:r>
                          <m:r>
                            <a:rPr lang="en-US" sz="2000" i="1"/>
                            <m:t>𝛼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i="1"/>
                            <m:t>𝑐𝑡𝑔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(−</m:t>
                          </m:r>
                          <m:r>
                            <a:rPr lang="en-US" sz="2000" i="1"/>
                            <m:t>𝛽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000" i="1">
                              <a:latin typeface="Cambria Math"/>
                            </a:rPr>
                            <m:t>𝑐𝑡𝑔</m:t>
                          </m:r>
                          <m:r>
                            <a:rPr lang="en-US" sz="2000" i="1">
                              <a:latin typeface="Cambria Math"/>
                            </a:rPr>
                            <m:t>𝛼</m:t>
                          </m:r>
                          <m:r>
                            <a:rPr lang="en-US" sz="2000" i="1">
                              <a:latin typeface="Cambria Math"/>
                            </a:rPr>
                            <m:t>∙</m:t>
                          </m:r>
                          <m:r>
                            <a:rPr lang="en-US" sz="2000" i="1">
                              <a:latin typeface="Cambria Math"/>
                            </a:rPr>
                            <m:t>𝑐𝑡𝑔</m:t>
                          </m:r>
                          <m:r>
                            <a:rPr lang="en-US" sz="2000" i="1">
                              <a:latin typeface="Cambria Math"/>
                            </a:rPr>
                            <m:t>𝛽</m:t>
                          </m:r>
                          <m:r>
                            <a:rPr lang="en-US" sz="2000" i="1">
                              <a:latin typeface="Cambria Math"/>
                            </a:rPr>
                            <m:t>+1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𝑐𝑡𝑔</m:t>
                          </m:r>
                          <m:r>
                            <a:rPr lang="en-US" sz="2000" i="1">
                              <a:latin typeface="Cambria Math"/>
                            </a:rPr>
                            <m:t>𝛼</m:t>
                          </m:r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r>
                            <a:rPr lang="en-US" sz="2000" i="1">
                              <a:latin typeface="Cambria Math"/>
                            </a:rPr>
                            <m:t>𝑐𝑡𝑔</m:t>
                          </m:r>
                          <m:r>
                            <a:rPr lang="en-US" sz="2000" i="1">
                              <a:latin typeface="Cambria Math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54" y="4227895"/>
                <a:ext cx="8632227" cy="7331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17624</TotalTime>
  <Words>1519</Words>
  <Application>Microsoft Office PowerPoint</Application>
  <PresentationFormat>Экран (16:9)</PresentationFormat>
  <Paragraphs>66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Itelligent_Boy</cp:lastModifiedBy>
  <cp:revision>1458</cp:revision>
  <dcterms:created xsi:type="dcterms:W3CDTF">2020-04-09T07:32:19Z</dcterms:created>
  <dcterms:modified xsi:type="dcterms:W3CDTF">2021-01-21T19:06:17Z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