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50" r:id="rId3"/>
    <p:sldId id="1654" r:id="rId4"/>
    <p:sldId id="1655" r:id="rId5"/>
    <p:sldId id="1649" r:id="rId6"/>
    <p:sldId id="1647" r:id="rId7"/>
    <p:sldId id="1656" r:id="rId8"/>
    <p:sldId id="1657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>
        <p:scale>
          <a:sx n="75" d="100"/>
          <a:sy n="75" d="100"/>
        </p:scale>
        <p:origin x="-1290" y="-38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12" Type="http://schemas.openxmlformats.org/officeDocument/2006/relationships/image" Target="../media/image4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10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openxmlformats.org/officeDocument/2006/relationships/image" Target="../media/image6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80.png"/><Relationship Id="rId10" Type="http://schemas.openxmlformats.org/officeDocument/2006/relationships/image" Target="../media/image18.png"/><Relationship Id="rId4" Type="http://schemas.openxmlformats.org/officeDocument/2006/relationships/image" Target="../media/image70.png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7.png"/><Relationship Id="rId10" Type="http://schemas.openxmlformats.org/officeDocument/2006/relationships/image" Target="../media/image43.png"/><Relationship Id="rId4" Type="http://schemas.openxmlformats.org/officeDocument/2006/relationships/image" Target="../media/image36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5184576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3685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234-mashq. 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Hisoblang</a:t>
            </a:r>
            <a:r>
              <a:rPr lang="en-US" sz="2800" b="1" i="1" dirty="0" smtClean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233334" y="1405669"/>
                <a:ext cx="2719591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405669"/>
                <a:ext cx="2719591" cy="582275"/>
              </a:xfrm>
              <a:prstGeom prst="rect">
                <a:avLst/>
              </a:prstGeom>
              <a:blipFill rotWithShape="1">
                <a:blip r:embed="rId3"/>
                <a:stretch>
                  <a:fillRect l="-3363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4364827" y="1465973"/>
                <a:ext cx="240238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4)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0+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827" y="1465973"/>
                <a:ext cx="240238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80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01452" y="2563976"/>
                <a:ext cx="4783682" cy="5822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2)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=−1+0=−1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2" y="2563976"/>
                <a:ext cx="4783682" cy="582275"/>
              </a:xfrm>
              <a:prstGeom prst="rect">
                <a:avLst/>
              </a:prstGeom>
              <a:blipFill rotWithShape="1">
                <a:blip r:embed="rId5"/>
                <a:stretch>
                  <a:fillRect l="-2041" t="-1053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86892" y="3498742"/>
                <a:ext cx="40080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4)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ea typeface="Cambria Math"/>
                      </a:rPr>
                      <m:t>sin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0+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=0+1=1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2" y="3498742"/>
                <a:ext cx="400802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280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/>
          <p:cNvCxnSpPr/>
          <p:nvPr/>
        </p:nvCxnSpPr>
        <p:spPr>
          <a:xfrm flipH="1" flipV="1">
            <a:off x="7192931" y="1987944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Кольцо 19"/>
          <p:cNvSpPr/>
          <p:nvPr/>
        </p:nvSpPr>
        <p:spPr>
          <a:xfrm>
            <a:off x="6223633" y="2578133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132627" y="3314076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627" y="3314076"/>
                <a:ext cx="398699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8212865" y="28438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(1;0)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617042" y="3281893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4468" y="3225805"/>
            <a:ext cx="138397" cy="1121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7" grpId="0"/>
      <p:bldP spid="18" grpId="0"/>
      <p:bldP spid="20" grpId="0" animBg="1"/>
      <p:bldP spid="21" grpId="0"/>
      <p:bldP spid="22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334" y="752386"/>
            <a:ext cx="3685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236-mashq. 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Hisoblang</a:t>
            </a:r>
            <a:r>
              <a:rPr lang="en-US" sz="2800" b="1" i="1" dirty="0" smtClean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395536" y="2016895"/>
                <a:ext cx="17572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016895"/>
                <a:ext cx="1757211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436096" y="1275606"/>
                <a:ext cx="2784160" cy="584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4</a:t>
                </a:r>
                <a:r>
                  <a:rPr lang="en-US" sz="2400" dirty="0" smtClean="0">
                    <a:ea typeface="Cambria Math"/>
                  </a:rPr>
                  <a:t>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.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275606"/>
                <a:ext cx="2784160" cy="584584"/>
              </a:xfrm>
              <a:prstGeom prst="rect">
                <a:avLst/>
              </a:prstGeom>
              <a:blipFill rotWithShape="1">
                <a:blip r:embed="rId3"/>
                <a:stretch>
                  <a:fillRect l="-3509" t="-1042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57148" y="1240079"/>
                <a:ext cx="4983800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) 5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+3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−10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;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8" y="1240079"/>
                <a:ext cx="4983800" cy="722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33334" y="2505082"/>
                <a:ext cx="8372400" cy="12046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 5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+3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−10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5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7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ea typeface="Cambria Math"/>
                      </a:rPr>
                      <m:t>==5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ea typeface="Cambria Math"/>
                      </a:rPr>
                      <m:t>−7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∙1=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−9−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505082"/>
                <a:ext cx="8372400" cy="120468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1350" y="3795886"/>
                <a:ext cx="6326925" cy="6821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4)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func>
                    <m:func>
                      <m:funcPr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−1=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−1=−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50" y="3795886"/>
                <a:ext cx="6326925" cy="682174"/>
              </a:xfrm>
              <a:prstGeom prst="rect">
                <a:avLst/>
              </a:prstGeom>
              <a:blipFill rotWithShape="1">
                <a:blip r:embed="rId12"/>
                <a:stretch>
                  <a:fillRect l="-1541" b="-8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987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6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</a:rPr>
              <a:t>1-mashq.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39858" y="1974974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60032" y="4045614"/>
                <a:ext cx="4012380" cy="875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 err="1" smtClean="0">
                    <a:latin typeface="Times New Roman" pitchFamily="18" charset="0"/>
                    <a:cs typeface="Times New Roman" pitchFamily="18" charset="0"/>
                  </a:rPr>
                  <a:t>Javob</a:t>
                </a:r>
                <a:r>
                  <a:rPr lang="en-US" sz="3200" i="1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1)</a:t>
                </a:r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  2)</a:t>
                </a:r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1+2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b="1" i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4045614"/>
                <a:ext cx="4012380" cy="875753"/>
              </a:xfrm>
              <a:prstGeom prst="rect">
                <a:avLst/>
              </a:prstGeom>
              <a:blipFill rotWithShape="1">
                <a:blip r:embed="rId3"/>
                <a:stretch>
                  <a:fillRect l="-3799" b="-9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213836" y="1299624"/>
                <a:ext cx="3352328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en-US" sz="2400" b="0" i="0" smtClean="0"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func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36" y="1299624"/>
                <a:ext cx="3352328" cy="645048"/>
              </a:xfrm>
              <a:prstGeom prst="rect">
                <a:avLst/>
              </a:prstGeom>
              <a:blipFill rotWithShape="1">
                <a:blip r:embed="rId4"/>
                <a:stretch>
                  <a:fillRect l="-272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4283968" y="1299624"/>
                <a:ext cx="4381071" cy="584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2)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;</m:t>
                    </m:r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1299624"/>
                <a:ext cx="4381071" cy="584584"/>
              </a:xfrm>
              <a:prstGeom prst="rect">
                <a:avLst/>
              </a:prstGeom>
              <a:blipFill rotWithShape="1">
                <a:blip r:embed="rId5"/>
                <a:stretch>
                  <a:fillRect l="-2228" t="-1042" b="-9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33334" y="2512090"/>
                <a:ext cx="8420447" cy="7033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d>
                          <m:dPr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𝑡𝑔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l-GR" sz="2400" i="1">
                                    <a:latin typeface="Cambria Math"/>
                                    <a:ea typeface="Cambria Math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  <m:r>
                          <a:rPr lang="en-US" sz="2400" b="0" i="0" smtClean="0">
                            <a:latin typeface="Cambria Math"/>
                            <a:ea typeface="Cambria Math"/>
                          </a:rPr>
                          <m:t>: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𝑐𝑜𝑠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𝑡𝑔</m:t>
                        </m:r>
                        <m:f>
                          <m:f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l-GR" sz="2400" i="1">
                                <a:latin typeface="Cambria Math"/>
                                <a:ea typeface="Cambria Math"/>
                              </a:rPr>
                              <m:t>π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: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=1: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endParaRPr lang="ru-RU" sz="24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2512090"/>
                <a:ext cx="8420447" cy="703334"/>
              </a:xfrm>
              <a:prstGeom prst="rect">
                <a:avLst/>
              </a:prstGeom>
              <a:blipFill rotWithShape="1">
                <a:blip r:embed="rId6"/>
                <a:stretch>
                  <a:fillRect l="-1085" b="-5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39858" y="3363838"/>
                <a:ext cx="8796637" cy="12908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2)</a:t>
                </a:r>
                <a:r>
                  <a:rPr lang="en-US" sz="24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𝑠𝑖𝑛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+2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sz="2400" i="1">
                            <a:latin typeface="Cambria Math"/>
                            <a:ea typeface="Cambria Math"/>
                          </a:rPr>
                          <m:t>π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𝑐𝑡𝑔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=3∙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+2∙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3</m:t>
                        </m:r>
                      </m:e>
                    </m:ra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++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−1=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1+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8" y="3363838"/>
                <a:ext cx="8796637" cy="1290866"/>
              </a:xfrm>
              <a:prstGeom prst="rect">
                <a:avLst/>
              </a:prstGeom>
              <a:blipFill rotWithShape="1">
                <a:blip r:embed="rId7"/>
                <a:stretch>
                  <a:fillRect l="-1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5" grpId="0"/>
      <p:bldP spid="18" grpId="0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2</a:t>
            </a:r>
            <a:r>
              <a:rPr lang="en-US" sz="2800" b="1" i="1" dirty="0" smtClean="0">
                <a:solidFill>
                  <a:srgbClr val="00B050"/>
                </a:solidFill>
              </a:rPr>
              <a:t>-mashq.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1506" y="1237687"/>
                <a:ext cx="82732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yoki</a:t>
                </a:r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quyidagi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sonlarga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teng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bo‘lishi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 smtClean="0">
                    <a:latin typeface="Times New Roman" pitchFamily="18" charset="0"/>
                    <a:cs typeface="Times New Roman" pitchFamily="18" charset="0"/>
                  </a:rPr>
                  <a:t>mumkinmi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?</a:t>
                </a:r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6" y="1237687"/>
                <a:ext cx="827325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2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260482" y="2125802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334" y="1730815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1) 0,49;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277224" y="1741067"/>
                <a:ext cx="13516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2</a:t>
                </a:r>
                <a:r>
                  <a:rPr lang="en-US" sz="2000" dirty="0" smtClean="0"/>
                  <a:t>)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dirty="0" smtClean="0"/>
                  <a:t>0,875;</a:t>
                </a:r>
                <a:endParaRPr lang="ru-RU" sz="2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224" y="1741067"/>
                <a:ext cx="1351652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4977" t="-7692" r="-3167" b="-2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581116" y="1730815"/>
                <a:ext cx="1023165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3)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000" dirty="0" smtClean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116" y="1730815"/>
                <a:ext cx="1023165" cy="430118"/>
              </a:xfrm>
              <a:prstGeom prst="rect">
                <a:avLst/>
              </a:prstGeom>
              <a:blipFill rotWithShape="1">
                <a:blip r:embed="rId5"/>
                <a:stretch>
                  <a:fillRect l="-5952" r="-5357" b="-2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775100" y="1709584"/>
                <a:ext cx="1331134" cy="430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4)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000" dirty="0" smtClean="0"/>
                  <a:t>.</a:t>
                </a:r>
                <a:endParaRPr lang="ru-RU" sz="20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100" y="1709584"/>
                <a:ext cx="1331134" cy="430054"/>
              </a:xfrm>
              <a:prstGeom prst="rect">
                <a:avLst/>
              </a:prstGeom>
              <a:blipFill rotWithShape="1">
                <a:blip r:embed="rId6"/>
                <a:stretch>
                  <a:fillRect l="-4566" r="-4110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1506" y="2649022"/>
                <a:ext cx="792306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dirty="0" smtClean="0"/>
                  <a:t> va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sz="2400" dirty="0" smtClean="0"/>
                  <a:t> funksiyada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𝜖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−∞;+∞</m:t>
                        </m:r>
                      </m:e>
                    </m:d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  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[−1;1]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06" y="2649022"/>
                <a:ext cx="7923066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231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250748" y="3291830"/>
            <a:ext cx="973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1) 0,49;</a:t>
            </a:r>
            <a:endParaRPr 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458040" y="3291830"/>
                <a:ext cx="135165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/>
                  <a:t>2</a:t>
                </a:r>
                <a:r>
                  <a:rPr lang="en-US" sz="2000" dirty="0" smtClean="0"/>
                  <a:t>)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000" dirty="0" smtClean="0"/>
                  <a:t>0,875;</a:t>
                </a:r>
                <a:endParaRPr lang="ru-RU" sz="20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040" y="3291830"/>
                <a:ext cx="1351652" cy="400110"/>
              </a:xfrm>
              <a:prstGeom prst="rect">
                <a:avLst/>
              </a:prstGeom>
              <a:blipFill rotWithShape="1">
                <a:blip r:embed="rId8"/>
                <a:stretch>
                  <a:fillRect l="-4505" t="-7576" r="-3153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2987824" y="3276826"/>
                <a:ext cx="2170722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3)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en-US" sz="200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−1,414</m:t>
                    </m:r>
                  </m:oMath>
                </a14:m>
                <a:r>
                  <a:rPr lang="en-US" sz="2000" dirty="0" smtClean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3276826"/>
                <a:ext cx="2170722" cy="430118"/>
              </a:xfrm>
              <a:prstGeom prst="rect">
                <a:avLst/>
              </a:prstGeom>
              <a:blipFill rotWithShape="1">
                <a:blip r:embed="rId9"/>
                <a:stretch>
                  <a:fillRect l="-2809" r="-1966" b="-2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5207676" y="3261822"/>
                <a:ext cx="3642472" cy="4301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/>
                  <a:t>4)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000"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en-US" sz="2000" i="1" smtClean="0"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2−1,414=0,586</m:t>
                    </m:r>
                  </m:oMath>
                </a14:m>
                <a:r>
                  <a:rPr lang="en-US" sz="2000" dirty="0"/>
                  <a:t>;</a:t>
                </a:r>
                <a:endParaRPr lang="ru-RU" sz="20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676" y="3261822"/>
                <a:ext cx="3642472" cy="430118"/>
              </a:xfrm>
              <a:prstGeom prst="rect">
                <a:avLst/>
              </a:prstGeom>
              <a:blipFill rotWithShape="1">
                <a:blip r:embed="rId10"/>
                <a:stretch>
                  <a:fillRect l="-1672" r="-669" b="-23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069126" y="4304297"/>
            <a:ext cx="33297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1), 2)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4) </a:t>
            </a:r>
            <a:endParaRPr lang="ru-RU" b="1" i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408760" y="3750985"/>
                <a:ext cx="6743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h𝑎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760" y="3750985"/>
                <a:ext cx="674351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1856231" y="3750985"/>
                <a:ext cx="6743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h𝑎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231" y="3750985"/>
                <a:ext cx="67435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/>
              <p:cNvSpPr/>
              <p:nvPr/>
            </p:nvSpPr>
            <p:spPr>
              <a:xfrm>
                <a:off x="3835863" y="3658960"/>
                <a:ext cx="9425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𝑦𝑜</m:t>
                      </m:r>
                      <m:r>
                        <a:rPr lang="en-US" sz="2800" b="0" i="1" smtClean="0">
                          <a:latin typeface="Cambria Math"/>
                        </a:rPr>
                        <m:t>‘</m:t>
                      </m:r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863" y="3658960"/>
                <a:ext cx="942566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7019494" y="3688210"/>
                <a:ext cx="6743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h𝑎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494" y="3688210"/>
                <a:ext cx="67435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  <p:bldP spid="2" grpId="0"/>
      <p:bldP spid="24" grpId="0"/>
      <p:bldP spid="25" grpId="0"/>
      <p:bldP spid="3" grpId="0"/>
      <p:bldP spid="4" grpId="0"/>
      <p:bldP spid="31" grpId="0"/>
      <p:bldP spid="40" grpId="0"/>
      <p:bldP spid="41" grpId="0"/>
      <p:bldP spid="49" grpId="0"/>
      <p:bldP spid="5" grpId="0"/>
      <p:bldP spid="6" grpId="0"/>
      <p:bldP spid="19" grpId="0"/>
      <p:bldP spid="20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4"/>
              <p:cNvSpPr txBox="1">
                <a:spLocks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b="0" dirty="0" err="1" smtClean="0"/>
                  <a:t>ning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berilgan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qiymatlarida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ifodaning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qiymatini</a:t>
                </a:r>
                <a:r>
                  <a:rPr lang="en-US" sz="2800" b="0" dirty="0" smtClean="0"/>
                  <a:t> toping:</a:t>
                </a:r>
                <a:endParaRPr lang="ru-RU" sz="2800" b="0" dirty="0"/>
              </a:p>
            </p:txBody>
          </p:sp>
        </mc:Choice>
        <mc:Fallback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  <a:blipFill rotWithShape="1">
                <a:blip r:embed="rId2"/>
                <a:stretch>
                  <a:fillRect t="-17333" b="-4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3</a:t>
            </a:r>
            <a:r>
              <a:rPr lang="en-US" sz="2800" b="1" i="1" dirty="0" smtClean="0">
                <a:solidFill>
                  <a:srgbClr val="00B050"/>
                </a:solidFill>
              </a:rPr>
              <a:t>-mashq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𝒔𝒊𝒏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ra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5052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42"/>
          <p:cNvSpPr/>
          <p:nvPr/>
        </p:nvSpPr>
        <p:spPr>
          <a:xfrm>
            <a:off x="365794" y="1740154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131840" y="1130819"/>
                <a:ext cx="2094228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130819"/>
                <a:ext cx="2094228" cy="7199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93430" y="2001764"/>
                <a:ext cx="8862683" cy="8681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2</m:t>
                      </m:r>
                      <m:r>
                        <a:rPr lang="en-US" sz="2400" i="1" smtClean="0">
                          <a:latin typeface="Cambria Math"/>
                        </a:rPr>
                        <m:t>𝑠𝑖𝑛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=2∙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+1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30" y="2001764"/>
                <a:ext cx="8862683" cy="86812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59316" y="2898573"/>
                <a:ext cx="4194650" cy="5052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</a:rPr>
                        <m:t>.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𝒄𝒐𝒔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16" y="2898573"/>
                <a:ext cx="4194650" cy="50520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3491880" y="2943685"/>
                <a:ext cx="235526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943685"/>
                <a:ext cx="235526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7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52970" y="3405350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33412" y="3666960"/>
                <a:ext cx="8877180" cy="1236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0.5</m:t>
                      </m:r>
                      <m:r>
                        <a:rPr lang="en-US" sz="2400" b="0" i="1" smtClean="0">
                          <a:latin typeface="Cambria Math"/>
                        </a:rPr>
                        <m:t>𝑐𝑜𝑠</m:t>
                      </m:r>
                      <m:r>
                        <a:rPr lang="en-US" sz="2400" b="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=0.5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=0.5∙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  <m:r>
                        <a:rPr lang="en-US" sz="2400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==0.25−1.5=−1.25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2" y="3666960"/>
                <a:ext cx="8877180" cy="12363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3" grpId="0"/>
      <p:bldP spid="2" grpId="0"/>
      <p:bldP spid="8" grpId="0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4"/>
              <p:cNvSpPr txBox="1">
                <a:spLocks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algn="ctr"/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b="0" dirty="0" err="1" smtClean="0"/>
                  <a:t>ning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berilgan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qiymatlarida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ifodaning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qiymatini</a:t>
                </a:r>
                <a:r>
                  <a:rPr lang="en-US" sz="2800" b="0" dirty="0" smtClean="0"/>
                  <a:t> toping:</a:t>
                </a:r>
                <a:endParaRPr lang="ru-RU" sz="2800" b="0" dirty="0"/>
              </a:p>
            </p:txBody>
          </p:sp>
        </mc:Choice>
        <mc:Fallback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7308"/>
                <a:ext cx="9144000" cy="457314"/>
              </a:xfrm>
              <a:prstGeom prst="rect">
                <a:avLst/>
              </a:prstGeom>
              <a:blipFill rotWithShape="1">
                <a:blip r:embed="rId2"/>
                <a:stretch>
                  <a:fillRect t="-17333" b="-4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4</a:t>
            </a:r>
            <a:r>
              <a:rPr lang="en-US" sz="2800" b="1" i="1" dirty="0" smtClean="0">
                <a:solidFill>
                  <a:srgbClr val="00B050"/>
                </a:solidFill>
              </a:rPr>
              <a:t>-mashq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𝒔𝒊𝒏</m:t>
                      </m:r>
                      <m:r>
                        <a:rPr lang="en-US" sz="2400" b="1" i="1" smtClean="0">
                          <a:latin typeface="Cambria Math"/>
                        </a:rPr>
                        <m:t>𝟑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245989"/>
                <a:ext cx="419465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9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42"/>
          <p:cNvSpPr/>
          <p:nvPr/>
        </p:nvSpPr>
        <p:spPr>
          <a:xfrm>
            <a:off x="365794" y="1740154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131840" y="1130819"/>
                <a:ext cx="2094228" cy="7223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130819"/>
                <a:ext cx="2094228" cy="72231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00000" y="2139702"/>
                <a:ext cx="9039078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𝑠𝑖𝑛</m:t>
                    </m:r>
                    <m:r>
                      <a:rPr lang="en-US" sz="2400" b="0" i="1" smtClean="0">
                        <a:latin typeface="Cambria Math"/>
                      </a:rPr>
                      <m:t>3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3∙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2∙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400" i="1">
                        <a:latin typeface="Cambria Math"/>
                        <a:ea typeface="Cambria Math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sz="2400" i="1" dirty="0" smtClean="0"/>
                  <a:t>=1+0=1</a:t>
                </a:r>
                <a:endParaRPr lang="ru-RU" sz="2400" i="1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00" y="2139702"/>
                <a:ext cx="9039078" cy="645048"/>
              </a:xfrm>
              <a:prstGeom prst="rect">
                <a:avLst/>
              </a:prstGeom>
              <a:blipFill rotWithShape="1">
                <a:blip r:embed="rId5"/>
                <a:stretch>
                  <a:fillRect r="-6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133412" y="2820620"/>
                <a:ext cx="4194650" cy="727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𝒔𝒊𝒏</m:t>
                      </m:r>
                      <m:f>
                        <m:f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ru-RU" sz="2400" b="1" i="1" dirty="0"/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412" y="2820620"/>
                <a:ext cx="4194650" cy="72776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3129496" y="2824530"/>
                <a:ext cx="2094228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𝑏𝑢𝑛𝑑𝑎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96" y="2824530"/>
                <a:ext cx="2094228" cy="7199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333746" y="3548383"/>
            <a:ext cx="137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 smtClean="0">
                <a:solidFill>
                  <a:srgbClr val="00B050"/>
                </a:solidFill>
              </a:rPr>
              <a:t>Yechish</a:t>
            </a:r>
            <a:r>
              <a:rPr lang="en-US" sz="2800" b="1" i="1" dirty="0" smtClean="0">
                <a:solidFill>
                  <a:srgbClr val="00B050"/>
                </a:solidFill>
              </a:rPr>
              <a:t>: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34032" y="3842996"/>
                <a:ext cx="8708090" cy="9614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/>
                              <a:ea typeface="Cambria Math"/>
                            </a:rPr>
                            <m:t>α</m:t>
                          </m:r>
                        </m:num>
                        <m:den>
                          <m:r>
                            <a:rPr lang="en-US" sz="2400" b="0" i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400" b="0" i="0">
                              <a:latin typeface="Cambria Math"/>
                              <a:ea typeface="Cambria Math"/>
                            </a:rPr>
                            <m:t>α</m:t>
                          </m:r>
                        </m:num>
                        <m:den>
                          <m:r>
                            <a:rPr lang="en-US" sz="2400" b="0" i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4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US" sz="240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</a:rPr>
                        <m:t>cos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>
                          <a:latin typeface="Cambria Math"/>
                          <a:ea typeface="Cambria Math"/>
                        </a:rPr>
                        <m:t>sin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400" i="1" smtClean="0">
                              <a:latin typeface="Cambria Math"/>
                              <a:ea typeface="Cambria Math"/>
                            </a:rPr>
                            <m:t>π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400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+1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32" y="3842996"/>
                <a:ext cx="8708090" cy="9614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1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3" grpId="0"/>
      <p:bldP spid="2" grpId="0"/>
      <p:bldP spid="8" grpId="0"/>
      <p:bldP spid="26" grpId="0"/>
      <p:bldP spid="27" grpId="0"/>
      <p:bldP spid="28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33334" y="748892"/>
            <a:ext cx="1571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</a:rPr>
              <a:t>5</a:t>
            </a:r>
            <a:r>
              <a:rPr lang="en-US" sz="2800" b="1" i="1" dirty="0" smtClean="0">
                <a:solidFill>
                  <a:srgbClr val="00B050"/>
                </a:solidFill>
              </a:rPr>
              <a:t>-mashq</a:t>
            </a:r>
            <a:r>
              <a:rPr lang="en-US" sz="2800" b="1" i="1" dirty="0" smtClean="0">
                <a:solidFill>
                  <a:srgbClr val="00B050"/>
                </a:solidFill>
              </a:rPr>
              <a:t>.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7" name="Прямоугольник 66"/>
              <p:cNvSpPr/>
              <p:nvPr/>
            </p:nvSpPr>
            <p:spPr>
              <a:xfrm>
                <a:off x="482095" y="2336324"/>
                <a:ext cx="16626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95" y="2336324"/>
                <a:ext cx="166263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Прямоугольник 67"/>
              <p:cNvSpPr/>
              <p:nvPr/>
            </p:nvSpPr>
            <p:spPr>
              <a:xfrm>
                <a:off x="294465" y="1272112"/>
                <a:ext cx="275755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1) </m:t>
                    </m:r>
                    <m:r>
                      <a:rPr lang="en-US" b="0" i="1" smtClean="0">
                        <a:latin typeface="Cambria Math"/>
                      </a:rPr>
                      <m:t>−5</m:t>
                    </m:r>
                    <m:r>
                      <a:rPr lang="en-US" i="1">
                        <a:latin typeface="Cambria Math"/>
                      </a:rPr>
                      <m:t>𝑠𝑖𝑛𝑥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272112"/>
                <a:ext cx="275755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Прямоугольник 68"/>
              <p:cNvSpPr/>
              <p:nvPr/>
            </p:nvSpPr>
            <p:spPr>
              <a:xfrm>
                <a:off x="294465" y="1810721"/>
                <a:ext cx="3001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2</m:t>
                    </m:r>
                    <m:r>
                      <a:rPr lang="en-US" b="0" i="0" smtClean="0">
                        <a:latin typeface="Cambria Math"/>
                      </a:rPr>
                      <m:t>) 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  <m:r>
                      <a:rPr lang="en-US" b="0" i="1" smtClean="0">
                        <a:latin typeface="Cambria Math"/>
                      </a:rPr>
                      <m:t>𝑐𝑜𝑠𝑥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65" y="1810721"/>
                <a:ext cx="300120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Прямоугольник 69"/>
              <p:cNvSpPr/>
              <p:nvPr/>
            </p:nvSpPr>
            <p:spPr>
              <a:xfrm>
                <a:off x="212302" y="2859782"/>
                <a:ext cx="231492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/>
                        </a:rPr>
                        <m:t>1) 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𝑠𝑖𝑛𝑥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2859782"/>
                <a:ext cx="231492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Прямоугольник 70"/>
              <p:cNvSpPr/>
              <p:nvPr/>
            </p:nvSpPr>
            <p:spPr>
              <a:xfrm>
                <a:off x="2640770" y="2848719"/>
                <a:ext cx="166891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𝑠𝑖𝑛𝑥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770" y="2848719"/>
                <a:ext cx="166891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 стрелкой 71"/>
          <p:cNvCxnSpPr/>
          <p:nvPr/>
        </p:nvCxnSpPr>
        <p:spPr>
          <a:xfrm flipH="1" flipV="1">
            <a:off x="6967344" y="922004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Кольцо 72"/>
          <p:cNvSpPr/>
          <p:nvPr/>
        </p:nvSpPr>
        <p:spPr>
          <a:xfrm>
            <a:off x="5998046" y="1512193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4" name="Прямоугольник 73"/>
              <p:cNvSpPr/>
              <p:nvPr/>
            </p:nvSpPr>
            <p:spPr>
              <a:xfrm>
                <a:off x="6907040" y="2248136"/>
                <a:ext cx="39869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7040" y="2248136"/>
                <a:ext cx="398699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Прямоугольник 74"/>
          <p:cNvSpPr/>
          <p:nvPr/>
        </p:nvSpPr>
        <p:spPr>
          <a:xfrm>
            <a:off x="7987278" y="177795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(1;0)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5391455" y="2215953"/>
            <a:ext cx="3429867" cy="32183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7848881" y="2159865"/>
            <a:ext cx="138397" cy="1121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134052" y="1777951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(-1;0)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5928847" y="2147283"/>
            <a:ext cx="138397" cy="11217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0" name="Прямоугольник 79"/>
              <p:cNvSpPr/>
              <p:nvPr/>
            </p:nvSpPr>
            <p:spPr>
              <a:xfrm>
                <a:off x="3454641" y="3332726"/>
                <a:ext cx="3363357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/>
                  <a:t>Javob</a:t>
                </a:r>
                <a:r>
                  <a:rPr lang="en-US" sz="2800" dirty="0"/>
                  <a:t>: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641" y="3332726"/>
                <a:ext cx="3363357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3811" t="-10227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1" name="Прямоугольник 80"/>
              <p:cNvSpPr/>
              <p:nvPr/>
            </p:nvSpPr>
            <p:spPr>
              <a:xfrm>
                <a:off x="212302" y="3979729"/>
                <a:ext cx="300120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>
                          <a:latin typeface="Cambria Math"/>
                        </a:rPr>
                        <m:t>2</m:t>
                      </m:r>
                      <m:r>
                        <a:rPr lang="en-US" smtClean="0">
                          <a:latin typeface="Cambria Math"/>
                        </a:rPr>
                        <m:t>) 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𝑐𝑜𝑠𝑥</m:t>
                      </m:r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02" y="3979729"/>
                <a:ext cx="300120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Прямоугольник 81"/>
              <p:cNvSpPr/>
              <p:nvPr/>
            </p:nvSpPr>
            <p:spPr>
              <a:xfrm>
                <a:off x="3536928" y="4525768"/>
                <a:ext cx="34549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/>
                  <a:t>Javob</a:t>
                </a:r>
                <a:r>
                  <a:rPr lang="en-US" sz="2800" dirty="0"/>
                  <a:t>: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=2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𝑍</m:t>
                    </m:r>
                  </m:oMath>
                </a14:m>
                <a:endParaRPr lang="ru-RU" sz="2800" dirty="0"/>
              </a:p>
            </p:txBody>
          </p:sp>
        </mc:Choice>
        <mc:Fallback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928" y="4525768"/>
                <a:ext cx="3454985" cy="523220"/>
              </a:xfrm>
              <a:prstGeom prst="rect">
                <a:avLst/>
              </a:prstGeom>
              <a:blipFill rotWithShape="1">
                <a:blip r:embed="rId11"/>
                <a:stretch>
                  <a:fillRect l="-3527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Прямоугольник 82"/>
              <p:cNvSpPr/>
              <p:nvPr/>
            </p:nvSpPr>
            <p:spPr>
              <a:xfrm>
                <a:off x="3353400" y="3979729"/>
                <a:ext cx="191257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𝑐𝑜𝑠𝑥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3" name="Прямоугольник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400" y="3979729"/>
                <a:ext cx="191257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Прямоугольник 84"/>
              <p:cNvSpPr/>
              <p:nvPr/>
            </p:nvSpPr>
            <p:spPr>
              <a:xfrm>
                <a:off x="7133583" y="3979728"/>
                <a:ext cx="17073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𝑐𝑜𝑠𝑥</m:t>
                      </m:r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583" y="3979728"/>
                <a:ext cx="170739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Прямоугольник 85"/>
              <p:cNvSpPr/>
              <p:nvPr/>
            </p:nvSpPr>
            <p:spPr>
              <a:xfrm>
                <a:off x="5328787" y="3987159"/>
                <a:ext cx="17073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𝑐𝑜𝑠𝑥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787" y="3987159"/>
                <a:ext cx="170739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7318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  <p:bldP spid="71" grpId="0"/>
      <p:bldP spid="73" grpId="0" animBg="1"/>
      <p:bldP spid="74" grpId="0"/>
      <p:bldP spid="75" grpId="0"/>
      <p:bldP spid="77" grpId="0" animBg="1"/>
      <p:bldP spid="78" grpId="0"/>
      <p:bldP spid="79" grpId="0" animBg="1"/>
      <p:bldP spid="80" grpId="0"/>
      <p:bldP spid="81" grpId="0"/>
      <p:bldP spid="82" grpId="0"/>
      <p:bldP spid="83" grpId="0"/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03798"/>
            <a:ext cx="3274665" cy="18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915566"/>
                <a:ext cx="8568952" cy="2020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dirty="0" err="1"/>
                  <a:t>ning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berilgan</a:t>
                </a:r>
                <a:r>
                  <a:rPr lang="en-US" sz="2800" dirty="0"/>
                  <a:t> </a:t>
                </a:r>
                <a:r>
                  <a:rPr lang="en-US" sz="2800" dirty="0" err="1" smtClean="0"/>
                  <a:t>qiymatida</a:t>
                </a:r>
                <a:r>
                  <a:rPr lang="en-US" sz="2800" dirty="0" smtClean="0"/>
                  <a:t> </a:t>
                </a:r>
                <a:r>
                  <a:rPr lang="en-US" sz="2800" dirty="0" err="1"/>
                  <a:t>ifodaning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qiymatini</a:t>
                </a:r>
                <a:r>
                  <a:rPr lang="en-US" sz="2800" dirty="0"/>
                  <a:t> toping</a:t>
                </a:r>
                <a:r>
                  <a:rPr lang="en-US" sz="2800" dirty="0" smtClean="0"/>
                  <a:t>: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𝟏</m:t>
                    </m:r>
                    <m:r>
                      <a:rPr lang="en-US" sz="2800" b="1" i="1">
                        <a:latin typeface="Cambria Math"/>
                      </a:rPr>
                      <m:t>) </m:t>
                    </m:r>
                    <m:r>
                      <a:rPr lang="en-US" sz="2800" b="1" i="1">
                        <a:latin typeface="Cambria Math"/>
                      </a:rPr>
                      <m:t>𝟑</m:t>
                    </m:r>
                    <m:r>
                      <a:rPr lang="en-US" sz="2800" b="1" i="1">
                        <a:latin typeface="Cambria Math"/>
                      </a:rPr>
                      <m:t>𝒔𝒊𝒏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𝒔𝒊𝒏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𝒄𝒐𝒔</m:t>
                    </m:r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𝜶</m:t>
                        </m:r>
                      </m:num>
                      <m:den>
                        <m:r>
                          <a:rPr lang="en-US" sz="2800" b="1" i="1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800" dirty="0">
                    <a:ea typeface="Cambria Math"/>
                  </a:rPr>
                  <a:t> </a:t>
                </a:r>
                <a:r>
                  <a:rPr lang="en-US" sz="2800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𝑏𝑢𝑛𝑑𝑎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i="1" dirty="0" smtClean="0"/>
                  <a:t>                             </a:t>
                </a:r>
                <a:r>
                  <a:rPr lang="en-US" sz="3200" b="1" dirty="0" err="1" smtClean="0">
                    <a:solidFill>
                      <a:srgbClr val="0070C0"/>
                    </a:solidFill>
                  </a:rPr>
                  <a:t>va</a:t>
                </a:r>
                <a:r>
                  <a:rPr lang="en-US" sz="2800" i="1" dirty="0" smtClean="0"/>
                  <a:t> </a:t>
                </a:r>
                <a:r>
                  <a:rPr lang="en-US" sz="2800" b="1" dirty="0" err="1" smtClean="0"/>
                  <a:t>darslikning</a:t>
                </a:r>
                <a:r>
                  <a:rPr lang="en-US" sz="2800" b="1" dirty="0" smtClean="0"/>
                  <a:t> </a:t>
                </a:r>
                <a:r>
                  <a:rPr lang="en-US" sz="2800" b="1" dirty="0">
                    <a:solidFill>
                      <a:srgbClr val="7030A0"/>
                    </a:solidFill>
                  </a:rPr>
                  <a:t>108-</a:t>
                </a:r>
                <a:r>
                  <a:rPr lang="en-US" sz="2800" b="1" dirty="0"/>
                  <a:t>sahifasidagi  </a:t>
                </a:r>
              </a:p>
              <a:p>
                <a:pPr algn="ctr"/>
                <a:r>
                  <a:rPr lang="en-US" sz="2800" b="1" dirty="0" smtClean="0">
                    <a:solidFill>
                      <a:srgbClr val="7030A0"/>
                    </a:solidFill>
                  </a:rPr>
                  <a:t>237-</a:t>
                </a:r>
                <a:r>
                  <a:rPr lang="en-US" sz="2800" b="1" dirty="0" smtClean="0"/>
                  <a:t>mashqning </a:t>
                </a:r>
                <a:r>
                  <a:rPr lang="en-US" sz="2800" b="1" dirty="0" err="1" smtClean="0"/>
                  <a:t>misollarini</a:t>
                </a:r>
                <a:r>
                  <a:rPr lang="en-US" sz="2800" b="1" dirty="0" smtClean="0"/>
                  <a:t> </a:t>
                </a:r>
                <a:r>
                  <a:rPr lang="en-US" sz="2800" b="1" dirty="0" err="1"/>
                  <a:t>yechish</a:t>
                </a:r>
                <a:r>
                  <a:rPr lang="en-US" sz="2800" b="1" dirty="0" smtClean="0"/>
                  <a:t>.</a:t>
                </a:r>
                <a:endParaRPr lang="en-US" sz="2800" b="1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15566"/>
                <a:ext cx="8568952" cy="2020233"/>
              </a:xfrm>
              <a:prstGeom prst="rect">
                <a:avLst/>
              </a:prstGeom>
              <a:blipFill rotWithShape="1">
                <a:blip r:embed="rId3"/>
                <a:stretch>
                  <a:fillRect t="-2711" b="-75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14460</TotalTime>
  <Words>978</Words>
  <Application>Microsoft Office PowerPoint</Application>
  <PresentationFormat>Экран (16:9)</PresentationFormat>
  <Paragraphs>88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1277</cp:revision>
  <dcterms:created xsi:type="dcterms:W3CDTF">2020-04-09T07:32:19Z</dcterms:created>
  <dcterms:modified xsi:type="dcterms:W3CDTF">2020-12-22T11:28:49Z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