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1381" r:id="rId2"/>
    <p:sldId id="1564" r:id="rId3"/>
    <p:sldId id="1576" r:id="rId4"/>
    <p:sldId id="1577" r:id="rId5"/>
    <p:sldId id="1565" r:id="rId6"/>
    <p:sldId id="1552" r:id="rId7"/>
    <p:sldId id="1578" r:id="rId8"/>
    <p:sldId id="1579" r:id="rId9"/>
    <p:sldId id="1570" r:id="rId10"/>
    <p:sldId id="1571" r:id="rId11"/>
    <p:sldId id="1572" r:id="rId12"/>
    <p:sldId id="1573" r:id="rId13"/>
    <p:sldId id="1574" r:id="rId14"/>
    <p:sldId id="1575" r:id="rId15"/>
    <p:sldId id="1580" r:id="rId16"/>
    <p:sldId id="1581" r:id="rId17"/>
    <p:sldId id="368" r:id="rId18"/>
  </p:sldIdLst>
  <p:sldSz cx="9144000" cy="5143500" type="screen16x9"/>
  <p:notesSz cx="5765800" cy="3244850"/>
  <p:custDataLst>
    <p:tags r:id="rId2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-120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1" y="2211710"/>
            <a:ext cx="4968552" cy="984161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Misollar</a:t>
            </a:r>
            <a:r>
              <a:rPr lang="en-US" sz="32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211710"/>
            <a:ext cx="545553" cy="216024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536477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53647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948264" y="485239"/>
            <a:ext cx="136815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=""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=""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=""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=""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=""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9662"/>
            <a:ext cx="2851517" cy="281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376319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699542"/>
                <a:ext cx="8596008" cy="1249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ifodani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aholang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596008" cy="1249958"/>
              </a:xfrm>
              <a:prstGeom prst="rect">
                <a:avLst/>
              </a:prstGeom>
              <a:blipFill rotWithShape="1">
                <a:blip r:embed="rId3"/>
                <a:stretch>
                  <a:fillRect l="-1560" r="-496" b="-13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74410" y="2006662"/>
                <a:ext cx="66819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410" y="2006662"/>
                <a:ext cx="668196" cy="5487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53391" y="1784998"/>
                <a:ext cx="490840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91" y="1784998"/>
                <a:ext cx="490840" cy="9307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43095" y="1707654"/>
                <a:ext cx="668196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095" y="1707654"/>
                <a:ext cx="668196" cy="99924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4800" y="1707654"/>
                <a:ext cx="1007520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800" y="1707654"/>
                <a:ext cx="1007520" cy="9992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3196" y="2859782"/>
                <a:ext cx="445692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latin typeface="Cambria Math"/>
                    <a:ea typeface="Cambria Math"/>
                  </a:rPr>
                  <a:t>⟹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𝟗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𝒚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𝟏𝟔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96" y="2859782"/>
                <a:ext cx="4456926" cy="548740"/>
              </a:xfrm>
              <a:prstGeom prst="rect">
                <a:avLst/>
              </a:prstGeom>
              <a:blipFill rotWithShape="1">
                <a:blip r:embed="rId8"/>
                <a:stretch>
                  <a:fillRect t="-12222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9512" y="3579862"/>
                <a:ext cx="4712187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𝟗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r>
                        <a:rPr lang="en-US" b="1" i="1" smtClean="0">
                          <a:latin typeface="Cambria Math"/>
                        </a:rPr>
                        <m:t>𝟏𝟐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⟹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&lt;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79862"/>
                <a:ext cx="4712187" cy="93076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5490" y="2715766"/>
                <a:ext cx="2530501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90" y="2715766"/>
                <a:ext cx="2530501" cy="9992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76056" y="3804750"/>
                <a:ext cx="3325654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&lt;−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&lt;−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804750"/>
                <a:ext cx="3325654" cy="9992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4444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281" y="722769"/>
            <a:ext cx="699742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568974"/>
                <a:ext cx="1770292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1)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68974"/>
                <a:ext cx="1770292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23728" y="1304867"/>
                <a:ext cx="4509953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81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81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304867"/>
                <a:ext cx="4509953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334" y="3098968"/>
                <a:ext cx="3032945" cy="98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2) 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−7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+25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34" y="3098968"/>
                <a:ext cx="3032945" cy="9849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59832" y="2859782"/>
                <a:ext cx="5857181" cy="1857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−7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≥2∙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−7=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=20−7=13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859782"/>
                <a:ext cx="5857181" cy="18571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1407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1" grpId="0"/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81" y="722769"/>
            <a:ext cx="689483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Ifodaning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75656" y="1290131"/>
                <a:ext cx="1548436" cy="870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290131"/>
                <a:ext cx="1548436" cy="8704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11960" y="1290131"/>
                <a:ext cx="3349956" cy="1364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𝟏𝟔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𝟏𝟔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290131"/>
                <a:ext cx="3349956" cy="13640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1122" y="2787774"/>
                <a:ext cx="7661906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𝟏𝟔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𝟏𝟔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22" y="2787774"/>
                <a:ext cx="7661906" cy="1410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4088" y="4083918"/>
                <a:ext cx="1648208" cy="737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083918"/>
                <a:ext cx="1648208" cy="737061"/>
              </a:xfrm>
              <a:prstGeom prst="rect">
                <a:avLst/>
              </a:prstGeom>
              <a:blipFill rotWithShape="1">
                <a:blip r:embed="rId6"/>
                <a:stretch>
                  <a:fillRect l="-8148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6754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85281" y="809005"/>
                <a:ext cx="868378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bo‘Isa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ifodaning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kichik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81" y="809005"/>
                <a:ext cx="8683787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474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1923678"/>
                <a:ext cx="5155129" cy="5966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23678"/>
                <a:ext cx="5155129" cy="5966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9512" y="2660639"/>
                <a:ext cx="8584401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bo‘Isa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𝒙𝒚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ifodaning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60639"/>
                <a:ext cx="8584401" cy="984885"/>
              </a:xfrm>
              <a:prstGeom prst="rect">
                <a:avLst/>
              </a:prstGeom>
              <a:blipFill rotWithShape="1">
                <a:blip r:embed="rId5"/>
                <a:stretch>
                  <a:fillRect l="-1490" t="-617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1775" y="3775312"/>
                <a:ext cx="6048259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𝒙𝒚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𝒙𝒚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5" y="3775312"/>
                <a:ext cx="6048259" cy="9278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0530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6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756" y="722769"/>
                <a:ext cx="9204764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24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yuzasining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6" y="722769"/>
                <a:ext cx="9204764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457" t="-6211" r="-199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611560" y="1995686"/>
            <a:ext cx="1944216" cy="11521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4713" y="230244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13" y="2302445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3075806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075806"/>
                <a:ext cx="49404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44017" y="1851670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017" y="1851670"/>
                <a:ext cx="2354106" cy="9371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52329" y="1851670"/>
                <a:ext cx="1464247" cy="924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329" y="1851670"/>
                <a:ext cx="1464247" cy="924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491880" y="2870889"/>
                <a:ext cx="2520562" cy="1036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/>
                                    </a:rPr>
                                    <m:t>𝑷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ea typeface="Cambria Math"/>
                                    </a:rPr>
                                    <m:t>𝑺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70889"/>
                <a:ext cx="2520562" cy="10368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3928" y="2859782"/>
                <a:ext cx="1410771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𝑺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≤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928" y="2859782"/>
                <a:ext cx="1410771" cy="99924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8696" y="4011910"/>
                <a:ext cx="2001702" cy="999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𝒎𝒂𝒙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696" y="4011910"/>
                <a:ext cx="2001702" cy="99924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4929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4" grpId="0"/>
      <p:bldP spid="6" grpId="0"/>
      <p:bldP spid="7" grpId="0"/>
      <p:bldP spid="14" grpId="0"/>
      <p:bldP spid="18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699542"/>
                <a:ext cx="8839343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192. Agarda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uyidagi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839343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517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3577" y="1635646"/>
                <a:ext cx="5475858" cy="1080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𝒃𝒄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𝒂𝒄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77" y="1635646"/>
                <a:ext cx="5475858" cy="10801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2715766"/>
                <a:ext cx="3489481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𝒃𝒄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𝒃𝒄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15766"/>
                <a:ext cx="3489481" cy="1410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4088" y="2745027"/>
                <a:ext cx="3499099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2745027"/>
                <a:ext cx="3499099" cy="1410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55776" y="3723878"/>
                <a:ext cx="3576044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𝒂𝒃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723878"/>
                <a:ext cx="3576044" cy="1410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1103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2" grpId="0"/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7904" y="3723831"/>
                <a:ext cx="5475858" cy="10801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𝒃𝒄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𝒂𝒄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</m:e>
                      </m: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723831"/>
                <a:ext cx="5475858" cy="10801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8662" y="771550"/>
                <a:ext cx="3489481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𝒃𝒄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𝒃𝒄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2" y="771550"/>
                <a:ext cx="3489481" cy="14108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5870" y="2168963"/>
                <a:ext cx="3499099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𝒄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2800" b="1" i="1">
                                  <a:latin typeface="Cambria Math"/>
                                </a:rPr>
                                <m:t>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70" y="2168963"/>
                <a:ext cx="3499099" cy="1410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512" y="3507854"/>
                <a:ext cx="3576044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𝟏</m:t>
                      </m:r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𝒂𝒃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07854"/>
                <a:ext cx="3576044" cy="1410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23928" y="915566"/>
                <a:ext cx="5228804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𝒃𝒄</m:t>
                              </m:r>
                            </m:den>
                          </m:f>
                        </m:e>
                      </m:rad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𝒂𝒄</m:t>
                              </m:r>
                            </m:den>
                          </m:f>
                        </m:e>
                      </m:rad>
                      <m:r>
                        <a:rPr lang="en-US" sz="28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915566"/>
                <a:ext cx="5228804" cy="13653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55779" y="2211710"/>
                <a:ext cx="3512565" cy="1365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𝒃𝒄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𝒂𝒄</m:t>
                              </m:r>
                            </m:den>
                          </m:f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𝒄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1" i="1">
                                  <a:latin typeface="Cambria Math"/>
                                </a:rPr>
                                <m:t>𝒂𝒃</m:t>
                              </m:r>
                            </m:den>
                          </m:f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779" y="2211710"/>
                <a:ext cx="3512565" cy="13653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3585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9702"/>
            <a:ext cx="439248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=""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/>
              <a:t>topshiriq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914653" y="988754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err="1" smtClean="0"/>
              <a:t>Darslikning</a:t>
            </a:r>
            <a:r>
              <a:rPr lang="en-US" sz="3200" b="1" smtClean="0"/>
              <a:t> </a:t>
            </a:r>
            <a:r>
              <a:rPr lang="en-US" sz="3200" b="1" smtClean="0">
                <a:solidFill>
                  <a:srgbClr val="7030A0"/>
                </a:solidFill>
              </a:rPr>
              <a:t>84-</a:t>
            </a:r>
            <a:r>
              <a:rPr lang="en-US" sz="3200" b="1" smtClean="0"/>
              <a:t>betidagi  </a:t>
            </a:r>
            <a:r>
              <a:rPr lang="en-US" sz="3200" b="1" smtClean="0">
                <a:solidFill>
                  <a:srgbClr val="7030A0"/>
                </a:solidFill>
              </a:rPr>
              <a:t>193, 194, 195, 196-</a:t>
            </a:r>
            <a:r>
              <a:rPr lang="en-US" sz="3200" b="1" smtClean="0"/>
              <a:t>mashqlar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46759"/>
                <a:ext cx="91811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184.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46759"/>
                <a:ext cx="9181168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1394" t="-10112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1347614"/>
                <a:ext cx="2401107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347614"/>
                <a:ext cx="2401107" cy="9400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70222" y="1418610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22" y="1418610"/>
                <a:ext cx="2354106" cy="9371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9592" y="2499742"/>
                <a:ext cx="4362413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</a:rPr>
                        <m:t> ⟹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;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9742"/>
                <a:ext cx="4362413" cy="9400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59632" y="3432269"/>
                <a:ext cx="2965107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432269"/>
                <a:ext cx="2965107" cy="14108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00336" y="3720301"/>
                <a:ext cx="1962396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336" y="3720301"/>
                <a:ext cx="1962396" cy="9400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8226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8" grpId="0"/>
      <p:bldP spid="20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46759"/>
                <a:ext cx="91811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184.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46759"/>
                <a:ext cx="9181168" cy="538609"/>
              </a:xfrm>
              <a:prstGeom prst="rect">
                <a:avLst/>
              </a:prstGeom>
              <a:blipFill rotWithShape="1">
                <a:blip r:embed="rId3"/>
                <a:stretch>
                  <a:fillRect l="-1394" t="-10112" b="-314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1347614"/>
                <a:ext cx="4031232" cy="109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</a:rPr>
                        <m:t>) 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347614"/>
                <a:ext cx="4031232" cy="10951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170222" y="1418610"/>
                <a:ext cx="3145989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𝒂𝒃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22" y="1418610"/>
                <a:ext cx="3145989" cy="9400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9592" y="2499742"/>
                <a:ext cx="281872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499742"/>
                <a:ext cx="2818720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73560" y="2499742"/>
                <a:ext cx="380969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560" y="2499742"/>
                <a:ext cx="3809697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78744" y="3556118"/>
                <a:ext cx="335284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744" y="3556118"/>
                <a:ext cx="3352841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30824" y="3566194"/>
                <a:ext cx="236186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24" y="3566194"/>
                <a:ext cx="2361864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1933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8" grpId="0"/>
      <p:bldP spid="2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46759"/>
                <a:ext cx="8513036" cy="1893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186.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bo‘lsa, 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</m:e>
                            </m:rad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𝒃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b="1" i="1" smtClean="0"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  <a:cs typeface="Arial" panose="020B0604020202020204" pitchFamily="34" charset="0"/>
                              </a:rPr>
                              <m:t>𝒂𝒃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larning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46759"/>
                <a:ext cx="8513036" cy="1893082"/>
              </a:xfrm>
              <a:prstGeom prst="rect">
                <a:avLst/>
              </a:prstGeom>
              <a:blipFill rotWithShape="1">
                <a:blip r:embed="rId3"/>
                <a:stretch>
                  <a:fillRect l="-1503" t="-2894" b="-83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2340738"/>
                <a:ext cx="7667227" cy="7357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40738"/>
                <a:ext cx="7667227" cy="7357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3568" y="3146802"/>
                <a:ext cx="2354106" cy="9371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146802"/>
                <a:ext cx="2354106" cy="9371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11851" y="3075806"/>
                <a:ext cx="5652637" cy="1000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𝒂𝒃</m:t>
                          </m:r>
                        </m:e>
                      </m:rad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𝒂𝒃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851" y="3075806"/>
                <a:ext cx="5652637" cy="10005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58210" y="3947484"/>
                <a:ext cx="5285998" cy="10005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𝒂</m:t>
                                  </m:r>
                                </m:e>
                              </m:rad>
                              <m:r>
                                <a:rPr lang="en-US" b="1" i="1"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𝒃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b="1" i="1">
                              <a:latin typeface="Cambria Math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𝒂𝒃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10" y="3947484"/>
                <a:ext cx="5285998" cy="10005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0529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11202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8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8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746759"/>
                <a:ext cx="837408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189.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𝒅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lar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musbat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sonlar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tengsizlikni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46759"/>
                <a:ext cx="8374087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528" t="-5556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9418" y="1634955"/>
                <a:ext cx="5528886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i="1" smtClean="0">
                          <a:latin typeface="Cambria Math"/>
                          <a:ea typeface="Cambria Math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ru-RU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ru-RU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18" y="1634955"/>
                <a:ext cx="5528886" cy="9367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7957" y="2787774"/>
                <a:ext cx="7722435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7" y="2787774"/>
                <a:ext cx="7722435" cy="9367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7504" y="3723878"/>
                <a:ext cx="9137501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8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sz="280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ru-RU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ru-RU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2800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ru-RU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23878"/>
                <a:ext cx="9137501" cy="14108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8857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isbotlash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99542"/>
            <a:ext cx="51845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Sotuvchi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olmalarni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shayinli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tarozida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tortmoqda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Xaridor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kg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sotuvchidan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lmalar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toshlarning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o‘rinlarini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almashtirib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tortishni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iltimos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 kg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tarozi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rostlanmagan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0573"/>
            <a:ext cx="4104456" cy="35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651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isbotlash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99542"/>
                <a:ext cx="5184576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Tarozi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yelkalari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𝒃</m:t>
                    </m:r>
                  </m:oMath>
                </a14:m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5184576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2468" t="-6211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0573"/>
            <a:ext cx="4104456" cy="35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2350" y="1674694"/>
                <a:ext cx="4338047" cy="1528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Birinchi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tortishda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aridor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kg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2800" b="1" i="1" smtClean="0">
                        <a:latin typeface="Cambria Math"/>
                      </a:rPr>
                      <m:t>𝒙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50" y="1674694"/>
                <a:ext cx="4338047" cy="1528688"/>
              </a:xfrm>
              <a:prstGeom prst="rect">
                <a:avLst/>
              </a:prstGeom>
              <a:blipFill rotWithShape="1">
                <a:blip r:embed="rId5"/>
                <a:stretch>
                  <a:fillRect l="-2809" t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2350" y="3274220"/>
                <a:ext cx="4339650" cy="1582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marta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tortishda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aridor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kg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olma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oldi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50" y="3274220"/>
                <a:ext cx="4339650" cy="1582934"/>
              </a:xfrm>
              <a:prstGeom prst="rect">
                <a:avLst/>
              </a:prstGeom>
              <a:blipFill rotWithShape="1">
                <a:blip r:embed="rId6"/>
                <a:stretch>
                  <a:fillRect l="-2809" t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56176" y="3917473"/>
                <a:ext cx="1172309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917473"/>
                <a:ext cx="1172309" cy="9400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5125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tengsizliklarni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isbotlash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00573"/>
            <a:ext cx="4104456" cy="35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584" y="915566"/>
                <a:ext cx="1172309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15566"/>
                <a:ext cx="1172309" cy="9400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1995686"/>
                <a:ext cx="2902589" cy="14108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ru-RU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den>
                          </m:f>
                          <m:r>
                            <a:rPr lang="ru-RU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ru-RU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95686"/>
                <a:ext cx="2902589" cy="14108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3432269"/>
                <a:ext cx="1899879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432269"/>
                <a:ext cx="1899879" cy="9400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627784" y="4227934"/>
            <a:ext cx="532709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sotuvchi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ko‘radi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944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</a:t>
            </a:r>
            <a:r>
              <a:rPr lang="en-US" sz="40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yechish</a:t>
            </a:r>
            <a:endParaRPr lang="en-US" sz="40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699542"/>
                <a:ext cx="8853962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191. Agarda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anose="020B0604020202020204" pitchFamily="34" charset="0"/>
                      </a:rPr>
                      <m:t>,  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&gt;</m:t>
                    </m:r>
                    <m:r>
                      <a:rPr lang="en-US" b="1" i="1"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endParaRPr lang="en-US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engsizlik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o‘rinli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bo‘lishini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8853962" cy="984885"/>
              </a:xfrm>
              <a:prstGeom prst="rect">
                <a:avLst/>
              </a:prstGeom>
              <a:blipFill rotWithShape="1">
                <a:blip r:embed="rId3"/>
                <a:stretch>
                  <a:fillRect l="-1515" t="-6211" r="-413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3577" y="1635646"/>
                <a:ext cx="3654527" cy="1095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den>
                          </m:f>
                        </m:e>
                      </m:d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77" y="1635646"/>
                <a:ext cx="3654527" cy="10951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2323" y="2849127"/>
                <a:ext cx="3145989" cy="9400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</m:d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𝒂𝒃</m:t>
                          </m:r>
                        </m:den>
                      </m:f>
                      <m:r>
                        <a:rPr lang="en-US" b="1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3" y="2849127"/>
                <a:ext cx="3145989" cy="9400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72002" y="3044790"/>
                <a:ext cx="2818720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2" y="3044790"/>
                <a:ext cx="2818720" cy="54874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544" y="3867894"/>
                <a:ext cx="3809697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67894"/>
                <a:ext cx="3809697" cy="5487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34485" y="3881432"/>
                <a:ext cx="335284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𝒂𝒃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485" y="3881432"/>
                <a:ext cx="3352841" cy="5487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87824" y="4416634"/>
                <a:ext cx="2361864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416634"/>
                <a:ext cx="2361864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0538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6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54ad48f15ed7a1e9e227f34370ad1931eac58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11785</TotalTime>
  <Words>1409</Words>
  <Application>Microsoft Office PowerPoint</Application>
  <PresentationFormat>Экран (16:9)</PresentationFormat>
  <Paragraphs>135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1098</cp:revision>
  <dcterms:created xsi:type="dcterms:W3CDTF">2020-04-09T07:32:19Z</dcterms:created>
  <dcterms:modified xsi:type="dcterms:W3CDTF">2021-03-04T04:07:56Z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