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1381" r:id="rId2"/>
    <p:sldId id="1640" r:id="rId3"/>
    <p:sldId id="1642" r:id="rId4"/>
    <p:sldId id="1644" r:id="rId5"/>
    <p:sldId id="1645" r:id="rId6"/>
    <p:sldId id="1646" r:id="rId7"/>
    <p:sldId id="1647" r:id="rId8"/>
    <p:sldId id="1649" r:id="rId9"/>
    <p:sldId id="1650" r:id="rId10"/>
    <p:sldId id="1648" r:id="rId11"/>
    <p:sldId id="1651" r:id="rId12"/>
    <p:sldId id="1639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94" d="100"/>
          <a:sy n="94" d="100"/>
        </p:scale>
        <p:origin x="858" y="7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14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5184576" cy="211267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Burchakning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sinusi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kosinusi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tangensi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kotangensi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ta’riflari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9662"/>
            <a:ext cx="2923525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/>
          <p:cNvSpPr/>
          <p:nvPr/>
        </p:nvSpPr>
        <p:spPr>
          <a:xfrm>
            <a:off x="3" y="-19050"/>
            <a:ext cx="9143998" cy="10345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0" name="object 4"/>
          <p:cNvSpPr txBox="1">
            <a:spLocks/>
          </p:cNvSpPr>
          <p:nvPr/>
        </p:nvSpPr>
        <p:spPr>
          <a:xfrm>
            <a:off x="0" y="127308"/>
            <a:ext cx="9144000" cy="88820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Sinus,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kosinus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tangens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kotangenslarning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ko‘proq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uchrab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turadigan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qiymatlar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jadvali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Таблица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7441917"/>
                  </p:ext>
                </p:extLst>
              </p:nvPr>
            </p:nvGraphicFramePr>
            <p:xfrm>
              <a:off x="107504" y="1131589"/>
              <a:ext cx="8928991" cy="39604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91679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991679">
                      <a:extLst>
                        <a:ext uri="{9D8B030D-6E8A-4147-A177-3AD203B41FA5}">
                          <a16:colId xmlns:a16="http://schemas.microsoft.com/office/drawing/2014/main" xmlns="" val="20004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xmlns="" val="20005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xmlns="" val="20006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xmlns="" val="20007"/>
                        </a:ext>
                      </a:extLst>
                    </a:gridCol>
                    <a:gridCol w="992649">
                      <a:extLst>
                        <a:ext uri="{9D8B030D-6E8A-4147-A177-3AD203B41FA5}">
                          <a16:colId xmlns:a16="http://schemas.microsoft.com/office/drawing/2014/main" xmlns="" val="20008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)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30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45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60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90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en-US" sz="1600" dirty="0" smtClean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(180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270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(360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-1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-1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Mavjud emas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Mavjud emas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Mavjud emas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Mavjud emas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 err="1">
                              <a:effectLst/>
                            </a:rPr>
                            <a:t>Mavjud</a:t>
                          </a:r>
                          <a:r>
                            <a:rPr lang="en-US" sz="1600" dirty="0">
                              <a:effectLst/>
                            </a:rPr>
                            <a:t> </a:t>
                          </a:r>
                          <a:r>
                            <a:rPr lang="en-US" sz="1600" dirty="0" err="1">
                              <a:effectLst/>
                            </a:rPr>
                            <a:t>emas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Таблица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7441917"/>
                  </p:ext>
                </p:extLst>
              </p:nvPr>
            </p:nvGraphicFramePr>
            <p:xfrm>
              <a:off x="107504" y="1131589"/>
              <a:ext cx="8928991" cy="39604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91679"/>
                    <a:gridCol w="991679"/>
                    <a:gridCol w="991679"/>
                    <a:gridCol w="991679"/>
                    <a:gridCol w="991679"/>
                    <a:gridCol w="992649"/>
                    <a:gridCol w="992649"/>
                    <a:gridCol w="992649"/>
                    <a:gridCol w="992649"/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613" t="-541" r="-798773" b="-25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101235" t="-541" r="-703704" b="-25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200000" t="-541" r="-599387" b="-25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301852" t="-541" r="-503086" b="-25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399387" t="-541" r="-400000" b="-25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499387" t="-541" r="-300000" b="-25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603086" t="-541" r="-201852" b="-25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698773" t="-541" r="-100613" b="-25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798773" t="-541" r="-613" b="-252973"/>
                          </a:stretch>
                        </a:blipFill>
                      </a:tcPr>
                    </a:tc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613" t="-164602" r="-798773" b="-3141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200000" t="-164602" r="-599387" b="-3141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301852" t="-164602" r="-503086" b="-3141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399387" t="-164602" r="-400000" b="-3141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-1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613" t="-262281" r="-798773" b="-2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200000" t="-262281" r="-599387" b="-2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301852" t="-262281" r="-503086" b="-2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399387" t="-262281" r="-400000" b="-2114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-1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613" t="-365487" r="-798773" b="-113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200000" t="-365487" r="-599387" b="-113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399387" t="-365487" r="-400000" b="-1132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Mavjud emas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Mavjud emas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</a:tr>
                  <a:tr h="75516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613" t="-424194" r="-798773" b="-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Mavjud emas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200000" t="-424194" r="-599387" b="-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2"/>
                          <a:stretch>
                            <a:fillRect l="-399387" t="-424194" r="-400000" b="-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Mavjud emas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 err="1">
                              <a:effectLst/>
                            </a:rPr>
                            <a:t>Mavjud</a:t>
                          </a:r>
                          <a:r>
                            <a:rPr lang="en-US" sz="1600" dirty="0">
                              <a:effectLst/>
                            </a:rPr>
                            <a:t> </a:t>
                          </a:r>
                          <a:r>
                            <a:rPr lang="en-US" sz="1600" dirty="0" err="1">
                              <a:effectLst/>
                            </a:rPr>
                            <a:t>emas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7266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48892"/>
            <a:ext cx="3401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5-mashq.  </a:t>
            </a:r>
            <a:r>
              <a:rPr lang="en-US" sz="2800" b="1" i="1" dirty="0" err="1" smtClean="0">
                <a:solidFill>
                  <a:srgbClr val="00B050"/>
                </a:solidFill>
              </a:rPr>
              <a:t>Hisoblang</a:t>
            </a:r>
            <a:r>
              <a:rPr lang="en-US" sz="2800" b="1" i="1" dirty="0" smtClean="0">
                <a:solidFill>
                  <a:srgbClr val="00B050"/>
                </a:solidFill>
              </a:rPr>
              <a:t>. 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82096" y="1989714"/>
                <a:ext cx="166263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96" y="1989714"/>
                <a:ext cx="1662635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4465" y="1272112"/>
                <a:ext cx="3895041" cy="687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4</m:t>
                    </m:r>
                    <m:r>
                      <a:rPr lang="en-US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3</m:t>
                        </m:r>
                      </m:e>
                    </m:rad>
                    <m:r>
                      <a:rPr lang="en-US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i="1">
                        <a:latin typeface="Cambria Math"/>
                      </a:rPr>
                      <m:t>𝑡𝑔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5" y="1272112"/>
                <a:ext cx="3895041" cy="68723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55958326"/>
                  </p:ext>
                </p:extLst>
              </p:nvPr>
            </p:nvGraphicFramePr>
            <p:xfrm>
              <a:off x="5292080" y="915566"/>
              <a:ext cx="3606676" cy="39604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901669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</a:tblGrid>
                  <a:tr h="11270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2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1600">
                                      <a:effectLst/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)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30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45</m:t>
                                    </m:r>
                                  </m:e>
                                  <m:sup>
                                    <m:r>
                                      <a:rPr lang="en-US" sz="1600">
                                        <a:effectLst/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6927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7551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>
                                    <a:effectLst/>
                                    <a:latin typeface="Cambria Math"/>
                                  </a:rPr>
                                  <m:t>𝑐𝑡𝑔</m:t>
                                </m:r>
                                <m:r>
                                  <a:rPr lang="ru-RU" sz="1600">
                                    <a:effectLst/>
                                    <a:latin typeface="Cambria Math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Mavjud emas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16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16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55958326"/>
                  </p:ext>
                </p:extLst>
              </p:nvPr>
            </p:nvGraphicFramePr>
            <p:xfrm>
              <a:off x="5292080" y="915566"/>
              <a:ext cx="3606676" cy="39604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01669"/>
                    <a:gridCol w="901669"/>
                    <a:gridCol w="901669"/>
                    <a:gridCol w="901669"/>
                  </a:tblGrid>
                  <a:tr h="112709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r="-300000" b="-2524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l="-100000" r="-200000" b="-2524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l="-200000" r="-100000" b="-2524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l="-300000" b="-252432"/>
                          </a:stretch>
                        </a:blipFill>
                      </a:tcPr>
                    </a:tc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t="-162281" r="-300000" b="-3096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0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l="-200000" t="-162281" r="-100000" b="-3096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l="-300000" t="-162281" b="-309649"/>
                          </a:stretch>
                        </a:blipFill>
                      </a:tcPr>
                    </a:tc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t="-264602" r="-300000" b="-212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l="-200000" t="-264602" r="-100000" b="-212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l="-300000" t="-264602" b="-212389"/>
                          </a:stretch>
                        </a:blipFill>
                      </a:tcPr>
                    </a:tc>
                  </a:tr>
                  <a:tr h="69272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t="-361404" r="-300000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0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l="-200000" t="-361404" r="-100000" b="-1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</a:tr>
                  <a:tr h="75516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t="-424194" r="-300000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Mavjud emas</a:t>
                          </a:r>
                          <a:endParaRPr lang="ru-RU" sz="16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8" marR="9138" marT="0" marB="0" anchor="ctr">
                        <a:blipFill rotWithShape="1">
                          <a:blip r:embed="rId4"/>
                          <a:stretch>
                            <a:fillRect l="-200000" t="-424194" r="-100000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:endParaRPr lang="ru-RU" sz="16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9138" marR="9138" marT="0" marB="0"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3548" y="2554790"/>
                <a:ext cx="2961132" cy="5807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4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∙     </m:t>
                    </m:r>
                  </m:oMath>
                </a14:m>
                <a:r>
                  <a:rPr lang="en-US" dirty="0" smtClean="0"/>
                  <a:t>+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3</m:t>
                        </m:r>
                      </m:e>
                    </m:rad>
                    <m:r>
                      <a:rPr lang="en-US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     −  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48" y="2554790"/>
                <a:ext cx="2961132" cy="580736"/>
              </a:xfrm>
              <a:prstGeom prst="rect">
                <a:avLst/>
              </a:prstGeom>
              <a:blipFill rotWithShape="1">
                <a:blip r:embed="rId5"/>
                <a:stretch>
                  <a:fillRect t="-3158" b="-3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929175" y="2340602"/>
                <a:ext cx="625620" cy="866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40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ru-RU" sz="240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9175" y="2340602"/>
                <a:ext cx="625620" cy="86696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76076" y="2243617"/>
                <a:ext cx="465191" cy="10199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280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8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6" y="2243617"/>
                <a:ext cx="465191" cy="101995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915816" y="2554790"/>
                <a:ext cx="2297424" cy="614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=2+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ru-RU" sz="240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−1=2,5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554790"/>
                <a:ext cx="2297424" cy="614655"/>
              </a:xfrm>
              <a:prstGeom prst="rect">
                <a:avLst/>
              </a:prstGeom>
              <a:blipFill rotWithShape="1">
                <a:blip r:embed="rId8"/>
                <a:stretch>
                  <a:fillRect l="-5570" t="-6931" b="-188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641474" y="2554790"/>
                <a:ext cx="473206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474" y="2554790"/>
                <a:ext cx="47320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98304" y="3939902"/>
                <a:ext cx="1873846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𝐽𝑎𝑣𝑜𝑏</m:t>
                      </m:r>
                      <m:r>
                        <a:rPr lang="en-US" b="0" i="1" smtClean="0">
                          <a:latin typeface="Cambria Math"/>
                        </a:rPr>
                        <m:t>:2,5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304" y="3939902"/>
                <a:ext cx="1873846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518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3" grpId="0"/>
      <p:bldP spid="14" grpId="0"/>
      <p:bldP spid="16" grpId="0"/>
      <p:bldP spid="17" grpId="0"/>
      <p:bldP spid="18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134895"/>
            <a:ext cx="2635493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302145" y="1419622"/>
            <a:ext cx="8784976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108-</a:t>
            </a:r>
            <a:r>
              <a:rPr lang="en-US" sz="3200" b="1" dirty="0" smtClean="0"/>
              <a:t>sahifasidagi  </a:t>
            </a:r>
          </a:p>
          <a:p>
            <a:pPr algn="ctr"/>
            <a:r>
              <a:rPr lang="en-US" sz="3200" b="1" dirty="0" smtClean="0">
                <a:solidFill>
                  <a:srgbClr val="7030A0"/>
                </a:solidFill>
              </a:rPr>
              <a:t>232, 235-</a:t>
            </a:r>
            <a:r>
              <a:rPr lang="en-US" sz="3200" b="1" dirty="0" smtClean="0"/>
              <a:t>mashqlar.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0187" y="915566"/>
                <a:ext cx="8640960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222-mashq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irlik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P(1;0)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6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burish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87" y="915566"/>
                <a:ext cx="8640960" cy="1292662"/>
              </a:xfrm>
              <a:prstGeom prst="rect">
                <a:avLst/>
              </a:prstGeom>
              <a:blipFill rotWithShape="1">
                <a:blip r:embed="rId3"/>
                <a:stretch>
                  <a:fillRect l="-1270" t="-4245" b="-10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>
            <a:off x="5076056" y="3533120"/>
            <a:ext cx="3672408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768244" y="2061601"/>
            <a:ext cx="0" cy="285960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820408" y="185178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409910" y="3071454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429690" y="3478143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2800" i="1" dirty="0"/>
          </a:p>
        </p:txBody>
      </p:sp>
      <p:sp>
        <p:nvSpPr>
          <p:cNvPr id="20" name="Кольцо 19"/>
          <p:cNvSpPr/>
          <p:nvPr/>
        </p:nvSpPr>
        <p:spPr>
          <a:xfrm>
            <a:off x="5801755" y="2791438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835634" y="3628566"/>
            <a:ext cx="853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644393" y="346640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0187" y="2499050"/>
                <a:ext cx="178619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87" y="2499050"/>
                <a:ext cx="1786195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7167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/>
          <p:cNvSpPr/>
          <p:nvPr/>
        </p:nvSpPr>
        <p:spPr>
          <a:xfrm>
            <a:off x="5756218" y="346640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85095" y="3302287"/>
                <a:ext cx="1476366" cy="6638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95" y="3302287"/>
                <a:ext cx="1476366" cy="663836"/>
              </a:xfrm>
              <a:prstGeom prst="rect">
                <a:avLst/>
              </a:prstGeom>
              <a:blipFill rotWithShape="1">
                <a:blip r:embed="rId5"/>
                <a:stretch>
                  <a:fillRect l="-8264" t="-2752" b="-100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2771800" y="2478414"/>
                <a:ext cx="206107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270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478414"/>
                <a:ext cx="2061077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6213" t="-14118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748955" y="3336179"/>
                <a:ext cx="171726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=2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955" y="3336179"/>
                <a:ext cx="1717265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7447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6699045" y="275966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699648" y="419583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014360" y="3634281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P(-1;0)</a:t>
            </a:r>
            <a:endParaRPr lang="ru-RU" sz="20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870394" y="2314384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P(0;1)</a:t>
            </a:r>
            <a:endParaRPr lang="ru-RU" sz="20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870394" y="4398336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P(0;-1)</a:t>
            </a:r>
            <a:endParaRPr lang="ru-RU" sz="2000" b="1" dirty="0"/>
          </a:p>
        </p:txBody>
      </p:sp>
      <p:sp>
        <p:nvSpPr>
          <p:cNvPr id="38" name="Овал 37"/>
          <p:cNvSpPr/>
          <p:nvPr/>
        </p:nvSpPr>
        <p:spPr>
          <a:xfrm>
            <a:off x="7639443" y="34641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777819" y="2871843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15031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8" grpId="0"/>
      <p:bldP spid="19" grpId="0"/>
      <p:bldP spid="20" grpId="0" animBg="1"/>
      <p:bldP spid="22" grpId="0"/>
      <p:bldP spid="13" grpId="0" animBg="1"/>
      <p:bldP spid="15" grpId="0"/>
      <p:bldP spid="26" grpId="0" animBg="1"/>
      <p:bldP spid="27" grpId="0"/>
      <p:bldP spid="28" grpId="0"/>
      <p:bldP spid="29" grpId="0"/>
      <p:bldP spid="33" grpId="0" animBg="1"/>
      <p:bldP spid="37" grpId="0" animBg="1"/>
      <p:bldP spid="25" grpId="0"/>
      <p:bldP spid="34" grpId="0"/>
      <p:bldP spid="35" grpId="0"/>
      <p:bldP spid="38" grpId="0" animBg="1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0187" y="915566"/>
            <a:ext cx="86409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226-mashq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(-1;0),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(1;0),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(0;1),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(0;-1)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(1;0)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894061" y="2368813"/>
                <a:ext cx="22997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1) </m:t>
                    </m:r>
                    <m:r>
                      <a:rPr lang="ru-RU" sz="240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sz="2400" b="0" i="1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dirty="0">
                        <a:latin typeface="Cambria Math"/>
                      </a:rPr>
                      <m:t>+</m:t>
                    </m:r>
                    <m:r>
                      <a:rPr lang="en-US" sz="2400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sz="2400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061" y="2368813"/>
                <a:ext cx="2299732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796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364088" y="4522173"/>
                <a:ext cx="3527889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𝑘</m:t>
                    </m:r>
                    <m:r>
                      <a:rPr lang="en-US" i="1">
                        <a:latin typeface="Cambria Math"/>
                      </a:rPr>
                      <m:t>=0;±1;±2;±3;…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522173"/>
                <a:ext cx="352788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710085" y="3757639"/>
            <a:ext cx="3069827" cy="2285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082106" y="2537292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1115616" y="3038809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62708" y="3789822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976334" y="3701551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216906" y="2634466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P(0;1)</a:t>
            </a:r>
            <a:endParaRPr lang="ru-RU" sz="2000" b="1" dirty="0"/>
          </a:p>
        </p:txBody>
      </p:sp>
      <p:sp>
        <p:nvSpPr>
          <p:cNvPr id="16" name="Овал 15"/>
          <p:cNvSpPr/>
          <p:nvPr/>
        </p:nvSpPr>
        <p:spPr>
          <a:xfrm>
            <a:off x="1063441" y="371778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31912" y="4144180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P(-1;0)</a:t>
            </a:r>
            <a:endParaRPr lang="ru-RU" sz="2000" b="1" dirty="0"/>
          </a:p>
        </p:txBody>
      </p:sp>
      <p:sp>
        <p:nvSpPr>
          <p:cNvPr id="22" name="Овал 21"/>
          <p:cNvSpPr/>
          <p:nvPr/>
        </p:nvSpPr>
        <p:spPr>
          <a:xfrm>
            <a:off x="2007929" y="3003798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230648" y="4606811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P(0;-1)</a:t>
            </a:r>
            <a:endParaRPr lang="ru-RU" sz="2000" b="1" dirty="0"/>
          </a:p>
        </p:txBody>
      </p:sp>
      <p:sp>
        <p:nvSpPr>
          <p:cNvPr id="24" name="Овал 23"/>
          <p:cNvSpPr/>
          <p:nvPr/>
        </p:nvSpPr>
        <p:spPr>
          <a:xfrm>
            <a:off x="2007929" y="443615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446837" y="2308507"/>
                <a:ext cx="2266070" cy="5822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3) </m:t>
                    </m:r>
                    <m:r>
                      <a:rPr lang="ru-RU" sz="240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 dirty="0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dirty="0">
                        <a:latin typeface="Cambria Math"/>
                      </a:rPr>
                      <m:t>+</m:t>
                    </m:r>
                    <m:r>
                      <a:rPr lang="en-US" sz="2400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sz="2400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837" y="2308507"/>
                <a:ext cx="2266070" cy="5822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3890266" y="3003797"/>
                <a:ext cx="24696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) </m:t>
                    </m:r>
                    <m:r>
                      <a:rPr lang="ru-RU" sz="240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=2</m:t>
                    </m:r>
                    <m:r>
                      <m:rPr>
                        <m:sty m:val="p"/>
                      </m:rPr>
                      <a:rPr lang="el-GR" sz="2400" b="0" i="1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dirty="0">
                        <a:latin typeface="Cambria Math"/>
                      </a:rPr>
                      <m:t>+</m:t>
                    </m:r>
                    <m:r>
                      <a:rPr lang="en-US" sz="2400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sz="2400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266" y="3003797"/>
                <a:ext cx="246965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494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угольник 31"/>
          <p:cNvSpPr/>
          <p:nvPr/>
        </p:nvSpPr>
        <p:spPr>
          <a:xfrm>
            <a:off x="3189845" y="3348450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000" b="1" dirty="0"/>
          </a:p>
        </p:txBody>
      </p:sp>
      <p:sp>
        <p:nvSpPr>
          <p:cNvPr id="33" name="Овал 32"/>
          <p:cNvSpPr/>
          <p:nvPr/>
        </p:nvSpPr>
        <p:spPr>
          <a:xfrm>
            <a:off x="2993443" y="3683710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6460901" y="2950841"/>
                <a:ext cx="2546595" cy="5822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4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) </m:t>
                    </m:r>
                    <m:r>
                      <a:rPr lang="ru-RU" sz="240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 dirty="0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dirty="0">
                        <a:latin typeface="Cambria Math"/>
                      </a:rPr>
                      <m:t>+</m:t>
                    </m:r>
                    <m:r>
                      <a:rPr lang="en-US" sz="2400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sz="2400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901" y="2950841"/>
                <a:ext cx="2546595" cy="5822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59432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3" grpId="0" animBg="1"/>
      <p:bldP spid="26" grpId="0"/>
      <p:bldP spid="27" grpId="0" animBg="1"/>
      <p:bldP spid="15" grpId="0"/>
      <p:bldP spid="16" grpId="0" animBg="1"/>
      <p:bldP spid="20" grpId="0"/>
      <p:bldP spid="22" grpId="0" animBg="1"/>
      <p:bldP spid="23" grpId="0"/>
      <p:bldP spid="24" grpId="0" animBg="1"/>
      <p:bldP spid="25" grpId="0"/>
      <p:bldP spid="31" grpId="0"/>
      <p:bldP spid="32" grpId="0"/>
      <p:bldP spid="33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Ixtiyoriy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burchakning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sinusi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kosinusi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ta’rifi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6639" y="967632"/>
                <a:ext cx="864096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1-ta’rif: </a:t>
                </a: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sinusi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(1;0)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burish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ordinatasiga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sin</m:t>
                    </m:r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39" y="967632"/>
                <a:ext cx="8640960" cy="1569660"/>
              </a:xfrm>
              <a:prstGeom prst="rect">
                <a:avLst/>
              </a:prstGeom>
              <a:blipFill>
                <a:blip r:embed="rId3"/>
                <a:stretch>
                  <a:fillRect l="-1129" t="-2724" r="-71" b="-85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710085" y="3757639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082106" y="2537292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1115616" y="3038809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62708" y="3789822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976334" y="3701551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02233" y="2412513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233" y="2412513"/>
                <a:ext cx="391004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572002" y="2564913"/>
                <a:ext cx="172637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𝑜𝑟𝑑𝑖𝑛𝑎𝑡𝑎</m:t>
                    </m:r>
                  </m:oMath>
                </a14:m>
                <a:r>
                  <a:rPr lang="en-US" sz="2000" dirty="0" smtClean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2564913"/>
                <a:ext cx="1726370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H="1">
            <a:off x="2084914" y="3263614"/>
            <a:ext cx="663283" cy="4866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2673541" y="3207703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746187" y="2790746"/>
                <a:ext cx="5529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ru-RU" sz="24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187" y="2790746"/>
                <a:ext cx="552907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 flipH="1" flipV="1">
            <a:off x="2082106" y="3252411"/>
            <a:ext cx="660634" cy="13912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494131" y="2907796"/>
                <a:ext cx="72064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latin typeface="Cambria Math"/>
                        <a:ea typeface="Cambria Math"/>
                      </a:rPr>
                      <m:t>sin</m:t>
                    </m:r>
                    <m:r>
                      <a:rPr lang="ru-RU" sz="18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131" y="2907796"/>
                <a:ext cx="72064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282854" y="3435211"/>
                <a:ext cx="4040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2854" y="3435211"/>
                <a:ext cx="404021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>
            <a:off x="2189722" y="3635266"/>
            <a:ext cx="216026" cy="24474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73752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26" grpId="0"/>
      <p:bldP spid="27" grpId="0" animBg="1"/>
      <p:bldP spid="3" grpId="0"/>
      <p:bldP spid="28" grpId="0"/>
      <p:bldP spid="29" grpId="0"/>
      <p:bldP spid="35" grpId="0" animBg="1"/>
      <p:bldP spid="9" grpId="0"/>
      <p:bldP spid="18" grpId="0"/>
      <p:bldP spid="4" grpId="0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Ixtiyoriy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burchakning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sinusi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kosinusi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ta’rifi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6639" y="967632"/>
                <a:ext cx="864096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2-ta’rif: </a:t>
                </a: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kosinusi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(1;0)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burish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abssissasiga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39" y="967632"/>
                <a:ext cx="8640960" cy="1569660"/>
              </a:xfrm>
              <a:prstGeom prst="rect">
                <a:avLst/>
              </a:prstGeom>
              <a:blipFill>
                <a:blip r:embed="rId3"/>
                <a:stretch>
                  <a:fillRect l="-1129" t="-2724" r="-71" b="-85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710085" y="3757639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082106" y="2537292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1115616" y="3038809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62708" y="3789822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976334" y="3701551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02233" y="2412513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233" y="2412513"/>
                <a:ext cx="391004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572002" y="2564913"/>
                <a:ext cx="147925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000" dirty="0" smtClean="0"/>
                  <a:t>abssissa </a:t>
                </a:r>
                <a:endParaRPr lang="ru-RU" sz="20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2564913"/>
                <a:ext cx="1479251" cy="400110"/>
              </a:xfrm>
              <a:prstGeom prst="rect">
                <a:avLst/>
              </a:prstGeom>
              <a:blipFill rotWithShape="1">
                <a:blip r:embed="rId6"/>
                <a:stretch>
                  <a:fillRect t="-7692" r="-2881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H="1">
            <a:off x="2084914" y="3263614"/>
            <a:ext cx="663283" cy="4866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2673541" y="3207703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746187" y="2790746"/>
                <a:ext cx="5529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ru-RU" sz="24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187" y="2790746"/>
                <a:ext cx="552907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2742740" y="3266323"/>
            <a:ext cx="5457" cy="507407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372645" y="3636544"/>
                <a:ext cx="75110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smtClean="0">
                        <a:latin typeface="Cambria Math"/>
                        <a:ea typeface="Cambria Math"/>
                      </a:rPr>
                      <m:t>c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/>
                        <a:ea typeface="Cambria Math"/>
                      </a:rPr>
                      <m:t>os</m:t>
                    </m:r>
                    <m:r>
                      <a:rPr lang="ru-RU" sz="18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645" y="3636544"/>
                <a:ext cx="751103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282854" y="3435211"/>
                <a:ext cx="4040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2854" y="3435211"/>
                <a:ext cx="404021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>
            <a:off x="2189722" y="3635266"/>
            <a:ext cx="216026" cy="24474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5706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26" grpId="0"/>
      <p:bldP spid="27" grpId="0" animBg="1"/>
      <p:bldP spid="3" grpId="0"/>
      <p:bldP spid="28" grpId="0"/>
      <p:bldP spid="29" grpId="0"/>
      <p:bldP spid="35" grpId="0" animBg="1"/>
      <p:bldP spid="9" grpId="0"/>
      <p:bldP spid="18" grpId="0"/>
      <p:bldP spid="4" grpId="0"/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Ixtiyoriy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burchakning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sinusi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kosinusi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ta’rifi</a:t>
            </a:r>
            <a:endParaRPr lang="ru-RU" sz="2800" b="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10085" y="3757639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082106" y="2537292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1115616" y="3038809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62708" y="3789822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976334" y="3701551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33606" y="2473369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606" y="2473369"/>
                <a:ext cx="391004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410" y="3413617"/>
                <a:ext cx="391004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Овал 34"/>
          <p:cNvSpPr/>
          <p:nvPr/>
        </p:nvSpPr>
        <p:spPr>
          <a:xfrm>
            <a:off x="2015715" y="2982721"/>
            <a:ext cx="138397" cy="11217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065345" y="2590913"/>
                <a:ext cx="5529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ru-RU" sz="24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5345" y="2590913"/>
                <a:ext cx="552907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30655" y="3373620"/>
                <a:ext cx="4040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655" y="3373620"/>
                <a:ext cx="404021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>
            <a:off x="1950475" y="3564945"/>
            <a:ext cx="303515" cy="38538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563" y="3759654"/>
                <a:ext cx="42178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07504" y="777997"/>
                <a:ext cx="8928992" cy="13161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ta’riflarda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graduslarda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shuningdek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radianlarda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ifodalanishi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4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1;0</a:t>
                </a:r>
                <a:r>
                  <a:rPr lang="en-US" sz="24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90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burishda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(0;1)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qilinadi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77997"/>
                <a:ext cx="8928992" cy="1316130"/>
              </a:xfrm>
              <a:prstGeom prst="rect">
                <a:avLst/>
              </a:prstGeom>
              <a:blipFill rotWithShape="0">
                <a:blip r:embed="rId8"/>
                <a:stretch>
                  <a:fillRect l="-1093" t="-3241" b="-101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261769" y="2200518"/>
                <a:ext cx="4109454" cy="6152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ru-RU" sz="20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769" y="2200518"/>
                <a:ext cx="4109454" cy="61529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110616" y="2885060"/>
                <a:ext cx="2411760" cy="5006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ru-RU" sz="20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=0</m:t>
                    </m:r>
                  </m:oMath>
                </a14:m>
                <a:r>
                  <a:rPr lang="en-US" sz="2000" dirty="0"/>
                  <a:t>.</a:t>
                </a:r>
                <a:endParaRPr lang="ru-RU" sz="2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0616" y="2885060"/>
                <a:ext cx="2411760" cy="500650"/>
              </a:xfrm>
              <a:prstGeom prst="rect">
                <a:avLst/>
              </a:prstGeom>
              <a:blipFill rotWithShape="1">
                <a:blip r:embed="rId10"/>
                <a:stretch>
                  <a:fillRect r="-1010" b="-85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86005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/>
      <p:bldP spid="27" grpId="0" animBg="1"/>
      <p:bldP spid="3" grpId="0"/>
      <p:bldP spid="28" grpId="0"/>
      <p:bldP spid="35" grpId="0" animBg="1"/>
      <p:bldP spid="9" grpId="0"/>
      <p:bldP spid="4" grpId="0"/>
      <p:bldP spid="5" grpId="0" animBg="1"/>
      <p:bldP spid="6" grpId="0"/>
      <p:bldP spid="10" grpId="0"/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48892"/>
            <a:ext cx="1571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1-mashq.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3334" y="1245989"/>
                <a:ext cx="41946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𝑣𝑎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𝑛𝑖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𝑡𝑜𝑝𝑖𝑛𝑔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245989"/>
                <a:ext cx="4194650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45" r="-436" b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/>
          <p:cNvCxnSpPr/>
          <p:nvPr/>
        </p:nvCxnSpPr>
        <p:spPr>
          <a:xfrm>
            <a:off x="432578" y="3195175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1807407" y="1886156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Кольцо 20"/>
          <p:cNvSpPr/>
          <p:nvPr/>
        </p:nvSpPr>
        <p:spPr>
          <a:xfrm>
            <a:off x="838109" y="2476345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85201" y="3227358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698827" y="313908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356099" y="1910905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099" y="1910905"/>
                <a:ext cx="391004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306903" y="2851153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903" y="2851153"/>
                <a:ext cx="391004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/>
          <p:cNvSpPr/>
          <p:nvPr/>
        </p:nvSpPr>
        <p:spPr>
          <a:xfrm>
            <a:off x="755576" y="3161939"/>
            <a:ext cx="138397" cy="11217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993527" y="3211266"/>
                <a:ext cx="42101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>
                    <a:solidFill>
                      <a:srgbClr val="0070C0"/>
                    </a:solidFill>
                    <a:ea typeface="Cambria Math"/>
                  </a:rPr>
                  <a:t>-</a:t>
                </a:r>
                <a14:m>
                  <m:oMath xmlns:m="http://schemas.openxmlformats.org/officeDocument/2006/math">
                    <m:r>
                      <a:rPr lang="ru-RU" sz="200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527" y="3211266"/>
                <a:ext cx="421013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14493" t="-7692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Дуга 28"/>
          <p:cNvSpPr/>
          <p:nvPr/>
        </p:nvSpPr>
        <p:spPr>
          <a:xfrm rot="5400000">
            <a:off x="1639508" y="2993442"/>
            <a:ext cx="395544" cy="449171"/>
          </a:xfrm>
          <a:prstGeom prst="arc">
            <a:avLst>
              <a:gd name="adj1" fmla="val 16200000"/>
              <a:gd name="adj2" fmla="val 560636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366056" y="3197190"/>
                <a:ext cx="42178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056" y="3197190"/>
                <a:ext cx="42178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>
            <a:off x="197621" y="2651098"/>
            <a:ext cx="938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P(-1;0)</a:t>
            </a:r>
            <a:endParaRPr lang="ru-RU" sz="24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386805" y="4443958"/>
                <a:ext cx="16067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05" y="4443958"/>
                <a:ext cx="160672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2091606" y="4459754"/>
                <a:ext cx="183595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1606" y="4459754"/>
                <a:ext cx="183595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4572002" y="1272112"/>
                <a:ext cx="43876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sin</m:t>
                          </m:r>
                        </m:fName>
                        <m:e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270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func>
                      <m:r>
                        <a:rPr lang="en-US" sz="24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𝑣𝑎</m:t>
                      </m:r>
                      <m:func>
                        <m:func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270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func>
                      <m:r>
                        <a:rPr lang="en-US" sz="2400" i="1">
                          <a:latin typeface="Cambria Math"/>
                          <a:ea typeface="Cambria Math"/>
                        </a:rPr>
                        <m:t>𝑛𝑖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𝑡𝑜𝑝𝑖𝑛𝑔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1272112"/>
                <a:ext cx="4387675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угольник 49"/>
          <p:cNvSpPr/>
          <p:nvPr/>
        </p:nvSpPr>
        <p:spPr>
          <a:xfrm>
            <a:off x="4572561" y="748892"/>
            <a:ext cx="1571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</a:t>
            </a:r>
            <a:r>
              <a:rPr lang="en-US" sz="2800" b="1" i="1" dirty="0" smtClean="0">
                <a:solidFill>
                  <a:srgbClr val="00B050"/>
                </a:solidFill>
              </a:rPr>
              <a:t>-mashq.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>
            <a:off x="4952662" y="3239033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 flipV="1">
            <a:off x="6327491" y="1930014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Кольцо 52"/>
          <p:cNvSpPr/>
          <p:nvPr/>
        </p:nvSpPr>
        <p:spPr>
          <a:xfrm>
            <a:off x="5358193" y="2520203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305285" y="3271216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7218911" y="3182945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5876183" y="1954763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183" y="1954763"/>
                <a:ext cx="391004" cy="400110"/>
              </a:xfrm>
              <a:prstGeom prst="rect">
                <a:avLst/>
              </a:prstGeom>
              <a:blipFill rotWithShape="1">
                <a:blip r:embed="rId10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7826987" y="2895011"/>
                <a:ext cx="3910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987" y="2895011"/>
                <a:ext cx="391004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Овал 57"/>
          <p:cNvSpPr/>
          <p:nvPr/>
        </p:nvSpPr>
        <p:spPr>
          <a:xfrm>
            <a:off x="6262270" y="3903621"/>
            <a:ext cx="138397" cy="11217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6400667" y="2725734"/>
                <a:ext cx="7296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270</m:t>
                          </m:r>
                        </m:e>
                        <m:sup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667" y="2725734"/>
                <a:ext cx="729623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Дуга 59"/>
          <p:cNvSpPr/>
          <p:nvPr/>
        </p:nvSpPr>
        <p:spPr>
          <a:xfrm rot="5400000" flipH="1">
            <a:off x="6114904" y="2984707"/>
            <a:ext cx="413014" cy="449171"/>
          </a:xfrm>
          <a:prstGeom prst="arc">
            <a:avLst>
              <a:gd name="adj1" fmla="val 16200000"/>
              <a:gd name="adj2" fmla="val 1100193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5886140" y="3241048"/>
                <a:ext cx="42178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140" y="3241048"/>
                <a:ext cx="421782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Прямоугольник 61"/>
          <p:cNvSpPr/>
          <p:nvPr/>
        </p:nvSpPr>
        <p:spPr>
          <a:xfrm>
            <a:off x="6419231" y="4096823"/>
            <a:ext cx="938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P(0;-1)</a:t>
            </a:r>
            <a:endParaRPr lang="ru-RU" sz="24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4987226" y="4443958"/>
                <a:ext cx="182646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sin</m:t>
                          </m:r>
                        </m:fName>
                        <m:e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270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=−1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226" y="4443958"/>
                <a:ext cx="18264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7109258" y="4443958"/>
                <a:ext cx="167097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s</m:t>
                          </m:r>
                        </m:fName>
                        <m:e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270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258" y="4443958"/>
                <a:ext cx="1670970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 animBg="1"/>
      <p:bldP spid="24" grpId="0"/>
      <p:bldP spid="25" grpId="0"/>
      <p:bldP spid="26" grpId="0" animBg="1"/>
      <p:bldP spid="28" grpId="0"/>
      <p:bldP spid="29" grpId="0" animBg="1"/>
      <p:bldP spid="30" grpId="0"/>
      <p:bldP spid="31" grpId="0"/>
      <p:bldP spid="47" grpId="0"/>
      <p:bldP spid="48" grpId="0"/>
      <p:bldP spid="49" grpId="0"/>
      <p:bldP spid="50" grpId="0"/>
      <p:bldP spid="53" grpId="0" animBg="1"/>
      <p:bldP spid="54" grpId="0"/>
      <p:bldP spid="55" grpId="0" animBg="1"/>
      <p:bldP spid="56" grpId="0"/>
      <p:bldP spid="57" grpId="0"/>
      <p:bldP spid="58" grpId="0" animBg="1"/>
      <p:bldP spid="59" grpId="0"/>
      <p:bldP spid="60" grpId="0" animBg="1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Ixtiyoriy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burchakning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tangensi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kotangensi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ta’rifi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6639" y="843558"/>
                <a:ext cx="864096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-ta’rif: </a:t>
                </a: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itchFamily="34" charset="0"/>
                    <a:cs typeface="Arial" pitchFamily="34" charset="0"/>
                  </a:rPr>
                  <a:t>burchakning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tangensi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deb </a:t>
                </a:r>
                <a14:m>
                  <m:oMath xmlns:m="http://schemas.openxmlformats.org/officeDocument/2006/math">
                    <m:r>
                      <a:rPr lang="ru-RU" sz="2400" b="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sinusining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kosinusiga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nisbatiga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aytiladi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</a:rPr>
                      <m:t> </m:t>
                    </m:r>
                    <m:r>
                      <a:rPr lang="en-US" sz="2400" b="0" i="1">
                        <a:latin typeface="Cambria Math"/>
                      </a:rPr>
                      <m:t>𝑡𝑔</m:t>
                    </m:r>
                    <m:r>
                      <a:rPr lang="ru-RU" sz="2400" b="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kabi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belgilanadi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). </a:t>
                </a:r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39" y="843558"/>
                <a:ext cx="8640960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129"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87824" y="2139702"/>
                <a:ext cx="2125774" cy="924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𝑡𝑔</m:t>
                      </m:r>
                      <m:r>
                        <a:rPr lang="ru-RU" i="1">
                          <a:latin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139702"/>
                <a:ext cx="2125774" cy="9249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37452" y="2787774"/>
                <a:ext cx="8727035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4-ta’rif</a:t>
                </a:r>
                <a:r>
                  <a:rPr lang="en-US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burchakning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latin typeface="Arial" pitchFamily="34" charset="0"/>
                    <a:cs typeface="Arial" pitchFamily="34" charset="0"/>
                  </a:rPr>
                  <a:t>kotangensi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deb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latin typeface="Arial" pitchFamily="34" charset="0"/>
                    <a:cs typeface="Arial" pitchFamily="34" charset="0"/>
                  </a:rPr>
                  <a:t>kosinusining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sinusiga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nisbatiga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aytiladi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ru-RU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kabi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belgilanadi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). </a:t>
                </a:r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452" y="2787774"/>
                <a:ext cx="8727035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1117"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987824" y="4014447"/>
                <a:ext cx="2297296" cy="8567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i="1" smtClean="0">
                          <a:latin typeface="Cambria Math"/>
                        </a:rPr>
                        <m:t>𝑡𝑔</m:t>
                      </m:r>
                      <m:r>
                        <a:rPr lang="ru-RU" i="1">
                          <a:latin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014447"/>
                <a:ext cx="2297296" cy="8567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4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1571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3</a:t>
            </a:r>
            <a:r>
              <a:rPr lang="en-US" sz="2800" b="1" i="1" dirty="0" smtClean="0">
                <a:solidFill>
                  <a:srgbClr val="00B050"/>
                </a:solidFill>
              </a:rPr>
              <a:t>-mashq.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179512" y="1249680"/>
                <a:ext cx="3500574" cy="719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0" i="1" smtClean="0">
                              <a:latin typeface="Cambria Math"/>
                            </a:rPr>
                            <m:t>𝑡𝑔</m:t>
                          </m:r>
                        </m:fName>
                        <m:e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func>
                      <m:r>
                        <a:rPr lang="en-US" sz="24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𝑣𝑎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i="1">
                          <a:latin typeface="Cambria Math"/>
                          <a:ea typeface="Cambria Math"/>
                        </a:rPr>
                        <m:t>𝑛𝑖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𝑡𝑜𝑝𝑖𝑛𝑔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249680"/>
                <a:ext cx="3500574" cy="7199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угольник 49"/>
          <p:cNvSpPr/>
          <p:nvPr/>
        </p:nvSpPr>
        <p:spPr>
          <a:xfrm>
            <a:off x="4572561" y="748892"/>
            <a:ext cx="1571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4-mashq.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572000" y="1270228"/>
                <a:ext cx="3978461" cy="719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𝑡𝑔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𝑣𝑎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  <a:ea typeface="Cambria Math"/>
                            </a:rPr>
                            <m:t>c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𝑡𝑔</m:t>
                          </m:r>
                        </m:fName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270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𝑛𝑖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𝑡𝑜𝑝𝑖𝑛𝑔</m:t>
                          </m:r>
                        </m:e>
                      </m:func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270228"/>
                <a:ext cx="3978461" cy="7199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01491" y="2571750"/>
                <a:ext cx="3238451" cy="833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i="1">
                              <a:latin typeface="Cambria Math"/>
                            </a:rPr>
                            <m:t>𝑡𝑔</m:t>
                          </m:r>
                        </m:fName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𝑠𝑖𝑛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𝑐𝑜𝑠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den>
                          </m:f>
                        </m:e>
                      </m:func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491" y="2571750"/>
                <a:ext cx="3238451" cy="8336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82096" y="1989714"/>
                <a:ext cx="166263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96" y="1989714"/>
                <a:ext cx="1662635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91658" y="3553493"/>
                <a:ext cx="3276282" cy="14895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2400" b="0" i="0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58" y="3553493"/>
                <a:ext cx="3276282" cy="14895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4923089" y="2512934"/>
                <a:ext cx="3417346" cy="14895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en-US" sz="2400" b="0" i="0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3089" y="2512934"/>
                <a:ext cx="3417346" cy="14895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5220072" y="2048530"/>
                <a:ext cx="166263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048530"/>
                <a:ext cx="1662635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741640" y="4002509"/>
                <a:ext cx="4282134" cy="833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400" i="1">
                              <a:latin typeface="Cambria Math"/>
                            </a:rPr>
                            <m:t>𝑡𝑔</m:t>
                          </m:r>
                        </m:fName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27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𝑐𝑜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27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𝑖𝑛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27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den>
                          </m:f>
                        </m:e>
                      </m:func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640" y="4002509"/>
                <a:ext cx="4282134" cy="83362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2" grpId="0"/>
      <p:bldP spid="3" grpId="0"/>
      <p:bldP spid="8" grpId="0"/>
      <p:bldP spid="9" grpId="0"/>
      <p:bldP spid="40" grpId="0"/>
      <p:bldP spid="41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14057</TotalTime>
  <Words>498</Words>
  <Application>Microsoft Office PowerPoint</Application>
  <PresentationFormat>Экран (16:9)</PresentationFormat>
  <Paragraphs>197</Paragraphs>
  <Slides>12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1241</cp:revision>
  <dcterms:created xsi:type="dcterms:W3CDTF">2020-04-09T07:32:19Z</dcterms:created>
  <dcterms:modified xsi:type="dcterms:W3CDTF">2020-12-19T14:27:05Z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