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1381" r:id="rId2"/>
    <p:sldId id="1640" r:id="rId3"/>
    <p:sldId id="1642" r:id="rId4"/>
    <p:sldId id="1644" r:id="rId5"/>
    <p:sldId id="1645" r:id="rId6"/>
    <p:sldId id="1646" r:id="rId7"/>
    <p:sldId id="1647" r:id="rId8"/>
    <p:sldId id="1649" r:id="rId9"/>
    <p:sldId id="1650" r:id="rId10"/>
    <p:sldId id="1648" r:id="rId11"/>
    <p:sldId id="1651" r:id="rId12"/>
    <p:sldId id="1639" r:id="rId13"/>
  </p:sldIdLst>
  <p:sldSz cx="9144000" cy="5143500" type="screen16x9"/>
  <p:notesSz cx="5765800" cy="3244850"/>
  <p:custDataLst>
    <p:tags r:id="rId1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 varScale="1">
        <p:scale>
          <a:sx n="94" d="100"/>
          <a:sy n="94" d="100"/>
        </p:scale>
        <p:origin x="858" y="78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535500"/>
            <a:ext cx="5184576" cy="211267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Burchakning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sinusi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kosinusi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tangensi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kotangensi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ta’riflari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9662"/>
            <a:ext cx="2923525" cy="2811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/>
        </p:nvSpPr>
        <p:spPr>
          <a:xfrm>
            <a:off x="3" y="-19050"/>
            <a:ext cx="9143998" cy="10345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20" name="object 4"/>
          <p:cNvSpPr txBox="1">
            <a:spLocks/>
          </p:cNvSpPr>
          <p:nvPr/>
        </p:nvSpPr>
        <p:spPr>
          <a:xfrm>
            <a:off x="0" y="127308"/>
            <a:ext cx="9144000" cy="88820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Sinus,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kosinus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tangens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kotangenslarning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ko‘proq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uchrab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turadigan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qiymatlar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jadvali</a:t>
            </a:r>
            <a:endParaRPr lang="ru-RU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Таблица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7441917"/>
                  </p:ext>
                </p:extLst>
              </p:nvPr>
            </p:nvGraphicFramePr>
            <p:xfrm>
              <a:off x="107504" y="1131589"/>
              <a:ext cx="8928991" cy="39604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9167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9167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99167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991679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991679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992649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992649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992649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992649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11270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)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30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45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60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90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6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(180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270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(360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927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-1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6927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-1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927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𝑡𝑔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Mavjud emas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Mavjud emas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7551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𝑐𝑡𝑔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Mavjud emas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Mavjud emas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Mavjud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emas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Таблица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7441917"/>
                  </p:ext>
                </p:extLst>
              </p:nvPr>
            </p:nvGraphicFramePr>
            <p:xfrm>
              <a:off x="107504" y="1131589"/>
              <a:ext cx="8928991" cy="39604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91679"/>
                    <a:gridCol w="991679"/>
                    <a:gridCol w="991679"/>
                    <a:gridCol w="991679"/>
                    <a:gridCol w="991679"/>
                    <a:gridCol w="992649"/>
                    <a:gridCol w="992649"/>
                    <a:gridCol w="992649"/>
                    <a:gridCol w="992649"/>
                  </a:tblGrid>
                  <a:tr h="11270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613" t="-541" r="-798773" b="-25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101235" t="-541" r="-703704" b="-25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200000" t="-541" r="-599387" b="-25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301852" t="-541" r="-503086" b="-25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399387" t="-541" r="-400000" b="-25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499387" t="-541" r="-300000" b="-25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603086" t="-541" r="-201852" b="-25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698773" t="-541" r="-100613" b="-25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798773" t="-541" r="-613" b="-252973"/>
                          </a:stretch>
                        </a:blipFill>
                      </a:tcPr>
                    </a:tc>
                  </a:tr>
                  <a:tr h="6927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613" t="-164602" r="-798773" b="-3141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200000" t="-164602" r="-599387" b="-3141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301852" t="-164602" r="-503086" b="-3141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399387" t="-164602" r="-400000" b="-3141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-1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</a:tr>
                  <a:tr h="6927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613" t="-262281" r="-798773" b="-211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200000" t="-262281" r="-599387" b="-211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301852" t="-262281" r="-503086" b="-211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399387" t="-262281" r="-400000" b="-211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-1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</a:tr>
                  <a:tr h="6927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613" t="-365487" r="-798773" b="-113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200000" t="-365487" r="-599387" b="-113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399387" t="-365487" r="-400000" b="-113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Mavjud emas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Mavjud emas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</a:tr>
                  <a:tr h="7551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613" t="-424194" r="-79877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Mavjud emas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200000" t="-424194" r="-599387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2"/>
                          <a:stretch>
                            <a:fillRect l="-399387" t="-424194" r="-4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Mavjud emas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Mavjud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emas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726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b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334" y="748892"/>
            <a:ext cx="3401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>5-mashq. 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Hisoblang</a:t>
            </a:r>
            <a:r>
              <a:rPr lang="en-US" sz="2800" b="1" i="1" dirty="0" smtClean="0">
                <a:solidFill>
                  <a:srgbClr val="00B050"/>
                </a:solidFill>
              </a:rPr>
              <a:t>. 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82096" y="1989714"/>
                <a:ext cx="1662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96" y="1989714"/>
                <a:ext cx="166263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94465" y="1272112"/>
                <a:ext cx="3895041" cy="687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𝑠𝑖𝑛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𝑡𝑔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65" y="1272112"/>
                <a:ext cx="3895041" cy="6872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958326"/>
                  </p:ext>
                </p:extLst>
              </p:nvPr>
            </p:nvGraphicFramePr>
            <p:xfrm>
              <a:off x="5292080" y="915566"/>
              <a:ext cx="3606676" cy="39604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0166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0166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90166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901669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11270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)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30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45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927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6927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927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𝑡𝑔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7551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𝑐𝑡𝑔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Mavjud emas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958326"/>
                  </p:ext>
                </p:extLst>
              </p:nvPr>
            </p:nvGraphicFramePr>
            <p:xfrm>
              <a:off x="5292080" y="915566"/>
              <a:ext cx="3606676" cy="39604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01669"/>
                    <a:gridCol w="901669"/>
                    <a:gridCol w="901669"/>
                    <a:gridCol w="901669"/>
                  </a:tblGrid>
                  <a:tr h="11270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4"/>
                          <a:stretch>
                            <a:fillRect r="-300000" b="-25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4"/>
                          <a:stretch>
                            <a:fillRect l="-100000" r="-200000" b="-25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4"/>
                          <a:stretch>
                            <a:fillRect l="-200000" r="-100000" b="-25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4"/>
                          <a:stretch>
                            <a:fillRect l="-300000" b="-252432"/>
                          </a:stretch>
                        </a:blipFill>
                      </a:tcPr>
                    </a:tc>
                  </a:tr>
                  <a:tr h="6927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4"/>
                          <a:stretch>
                            <a:fillRect t="-162281" r="-300000" b="-309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4"/>
                          <a:stretch>
                            <a:fillRect l="-200000" t="-162281" r="-100000" b="-309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4"/>
                          <a:stretch>
                            <a:fillRect l="-300000" t="-162281" b="-309649"/>
                          </a:stretch>
                        </a:blipFill>
                      </a:tcPr>
                    </a:tc>
                  </a:tr>
                  <a:tr h="6927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4"/>
                          <a:stretch>
                            <a:fillRect t="-264602" r="-300000" b="-212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4"/>
                          <a:stretch>
                            <a:fillRect l="-200000" t="-264602" r="-100000" b="-212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4"/>
                          <a:stretch>
                            <a:fillRect l="-300000" t="-264602" b="-212389"/>
                          </a:stretch>
                        </a:blipFill>
                      </a:tcPr>
                    </a:tc>
                  </a:tr>
                  <a:tr h="6927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4"/>
                          <a:stretch>
                            <a:fillRect t="-361404" r="-300000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4"/>
                          <a:stretch>
                            <a:fillRect l="-200000" t="-361404" r="-100000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</a:tr>
                  <a:tr h="7551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4"/>
                          <a:stretch>
                            <a:fillRect t="-424194" r="-300000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Mavjud emas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8" marR="9138" marT="0" marB="0" anchor="ctr">
                        <a:blipFill rotWithShape="1">
                          <a:blip r:embed="rId4"/>
                          <a:stretch>
                            <a:fillRect l="-200000" t="-424194" r="-100000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138" marR="9138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53548" y="2554790"/>
                <a:ext cx="2961132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     </m:t>
                    </m:r>
                  </m:oMath>
                </a14:m>
                <a:r>
                  <a:rPr lang="en-US" dirty="0" smtClean="0"/>
                  <a:t>+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   −  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48" y="2554790"/>
                <a:ext cx="2961132" cy="580736"/>
              </a:xfrm>
              <a:prstGeom prst="rect">
                <a:avLst/>
              </a:prstGeom>
              <a:blipFill rotWithShape="1">
                <a:blip r:embed="rId5"/>
                <a:stretch>
                  <a:fillRect t="-3158" b="-3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929175" y="2340602"/>
                <a:ext cx="625620" cy="866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24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75" y="2340602"/>
                <a:ext cx="625620" cy="8669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76076" y="2243617"/>
                <a:ext cx="465191" cy="1019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6" y="2243617"/>
                <a:ext cx="465191" cy="10199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915816" y="2554790"/>
                <a:ext cx="2297424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=2+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−1=2,5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554790"/>
                <a:ext cx="2297424" cy="614655"/>
              </a:xfrm>
              <a:prstGeom prst="rect">
                <a:avLst/>
              </a:prstGeom>
              <a:blipFill rotWithShape="1">
                <a:blip r:embed="rId8"/>
                <a:stretch>
                  <a:fillRect l="-5570" t="-6931" b="-188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641474" y="2554790"/>
                <a:ext cx="473206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474" y="2554790"/>
                <a:ext cx="473206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98304" y="3939902"/>
                <a:ext cx="1873846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𝐽𝑎𝑣𝑜𝑏</m:t>
                      </m:r>
                      <m:r>
                        <a:rPr lang="en-US" b="0" i="1" smtClean="0">
                          <a:latin typeface="Cambria Math"/>
                        </a:rPr>
                        <m:t>:2,5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04" y="3939902"/>
                <a:ext cx="1873846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18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  <p:bldP spid="14" grpId="0"/>
      <p:bldP spid="16" grpId="0"/>
      <p:bldP spid="17" grpId="0"/>
      <p:bldP spid="1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34895"/>
            <a:ext cx="263549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 smtClean="0"/>
              <a:t>topshiriqlar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302145" y="1419622"/>
            <a:ext cx="8784976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pPr algn="ctr"/>
            <a:r>
              <a:rPr lang="en-US" sz="3200" b="1" dirty="0" err="1" smtClean="0"/>
              <a:t>Darslikning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108-</a:t>
            </a:r>
            <a:r>
              <a:rPr lang="en-US" sz="3200" b="1" dirty="0" smtClean="0"/>
              <a:t>sahifasidagi 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232, 235-</a:t>
            </a:r>
            <a:r>
              <a:rPr lang="en-US" sz="3200" b="1" dirty="0" smtClean="0"/>
              <a:t>mashqlar.</a:t>
            </a: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0187" y="915566"/>
                <a:ext cx="8640960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222-mashq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irlik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aylananing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P(1;0)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nuqtasini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burchakka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burish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natijasida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koordinatalarini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7" y="915566"/>
                <a:ext cx="8640960" cy="1292662"/>
              </a:xfrm>
              <a:prstGeom prst="rect">
                <a:avLst/>
              </a:prstGeom>
              <a:blipFill rotWithShape="1">
                <a:blip r:embed="rId3"/>
                <a:stretch>
                  <a:fillRect l="-1270" t="-4245" b="-10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5076056" y="3533120"/>
            <a:ext cx="367240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768244" y="2061601"/>
            <a:ext cx="0" cy="28596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820408" y="18517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409910" y="307145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690" y="347814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i="1" dirty="0"/>
          </a:p>
        </p:txBody>
      </p:sp>
      <p:sp>
        <p:nvSpPr>
          <p:cNvPr id="20" name="Кольцо 19"/>
          <p:cNvSpPr/>
          <p:nvPr/>
        </p:nvSpPr>
        <p:spPr>
          <a:xfrm>
            <a:off x="5801755" y="2791438"/>
            <a:ext cx="1932978" cy="1483364"/>
          </a:xfrm>
          <a:prstGeom prst="donut">
            <a:avLst>
              <a:gd name="adj" fmla="val 183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35634" y="3628566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P(1;0)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44393" y="3466407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70187" y="2499050"/>
                <a:ext cx="17861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7" y="2499050"/>
                <a:ext cx="178619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7167" t="-13953" b="-29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вал 25"/>
          <p:cNvSpPr/>
          <p:nvPr/>
        </p:nvSpPr>
        <p:spPr>
          <a:xfrm>
            <a:off x="5756218" y="3466407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85095" y="3302287"/>
                <a:ext cx="1476366" cy="663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95" y="3302287"/>
                <a:ext cx="1476366" cy="663836"/>
              </a:xfrm>
              <a:prstGeom prst="rect">
                <a:avLst/>
              </a:prstGeom>
              <a:blipFill rotWithShape="1">
                <a:blip r:embed="rId5"/>
                <a:stretch>
                  <a:fillRect l="-8264" t="-2752" b="-100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771800" y="2478414"/>
                <a:ext cx="20610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270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478414"/>
                <a:ext cx="206107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6213" t="-14118" b="-30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748955" y="3336179"/>
                <a:ext cx="17172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=2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955" y="3336179"/>
                <a:ext cx="1717265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7447" t="-13953" b="-29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>
            <a:off x="6699045" y="2759667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699648" y="4195836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14360" y="3634281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P(-1;0)</a:t>
            </a:r>
            <a:endParaRPr lang="ru-RU" sz="20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870394" y="231438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P(0;1)</a:t>
            </a:r>
            <a:endParaRPr lang="ru-RU" sz="20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870394" y="439833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P(0;-1)</a:t>
            </a:r>
            <a:endParaRPr lang="ru-RU" sz="2000" b="1" dirty="0"/>
          </a:p>
        </p:txBody>
      </p:sp>
      <p:sp>
        <p:nvSpPr>
          <p:cNvPr id="38" name="Овал 37"/>
          <p:cNvSpPr/>
          <p:nvPr/>
        </p:nvSpPr>
        <p:spPr>
          <a:xfrm>
            <a:off x="7639443" y="3464193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777819" y="2871843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P(1;0)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15031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  <p:bldP spid="19" grpId="0"/>
      <p:bldP spid="20" grpId="0" animBg="1"/>
      <p:bldP spid="22" grpId="0"/>
      <p:bldP spid="13" grpId="0" animBg="1"/>
      <p:bldP spid="15" grpId="0"/>
      <p:bldP spid="26" grpId="0" animBg="1"/>
      <p:bldP spid="27" grpId="0"/>
      <p:bldP spid="28" grpId="0"/>
      <p:bldP spid="29" grpId="0"/>
      <p:bldP spid="33" grpId="0" animBg="1"/>
      <p:bldP spid="37" grpId="0" animBg="1"/>
      <p:bldP spid="25" grpId="0"/>
      <p:bldP spid="34" grpId="0"/>
      <p:bldP spid="35" grpId="0"/>
      <p:bldP spid="38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0187" y="91556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226-mashq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(-1;0),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(1;0),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(0;1),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(0;-1)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nuqtalarni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(1;0)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nuqtani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burchaklarni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894061" y="2368813"/>
                <a:ext cx="22997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1) </m:t>
                    </m:r>
                    <m:r>
                      <a:rPr lang="ru-RU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sz="2400" dirty="0"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l-GR" sz="2400" i="1" dirty="0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061" y="2368813"/>
                <a:ext cx="229973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96"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364088" y="4522173"/>
                <a:ext cx="3527889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=0;±1;±2;±3;…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522173"/>
                <a:ext cx="352788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>
            <a:off x="710085" y="3757639"/>
            <a:ext cx="3069827" cy="228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082106" y="2537292"/>
            <a:ext cx="2808" cy="241072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Кольцо 12"/>
          <p:cNvSpPr/>
          <p:nvPr/>
        </p:nvSpPr>
        <p:spPr>
          <a:xfrm>
            <a:off x="1115616" y="3038809"/>
            <a:ext cx="1932978" cy="1483364"/>
          </a:xfrm>
          <a:prstGeom prst="donut">
            <a:avLst>
              <a:gd name="adj" fmla="val 183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62708" y="3789822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P(1;0)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976334" y="3701551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6906" y="2634466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P(0;1)</a:t>
            </a:r>
            <a:endParaRPr lang="ru-RU" sz="2000" b="1" dirty="0"/>
          </a:p>
        </p:txBody>
      </p:sp>
      <p:sp>
        <p:nvSpPr>
          <p:cNvPr id="16" name="Овал 15"/>
          <p:cNvSpPr/>
          <p:nvPr/>
        </p:nvSpPr>
        <p:spPr>
          <a:xfrm>
            <a:off x="1063441" y="3717782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1912" y="414418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P(-1;0)</a:t>
            </a:r>
            <a:endParaRPr lang="ru-RU" sz="2000" b="1" dirty="0"/>
          </a:p>
        </p:txBody>
      </p:sp>
      <p:sp>
        <p:nvSpPr>
          <p:cNvPr id="22" name="Овал 21"/>
          <p:cNvSpPr/>
          <p:nvPr/>
        </p:nvSpPr>
        <p:spPr>
          <a:xfrm>
            <a:off x="2007929" y="3003798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30648" y="4606811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P(0;-1)</a:t>
            </a:r>
            <a:endParaRPr lang="ru-RU" sz="2000" b="1" dirty="0"/>
          </a:p>
        </p:txBody>
      </p:sp>
      <p:sp>
        <p:nvSpPr>
          <p:cNvPr id="24" name="Овал 23"/>
          <p:cNvSpPr/>
          <p:nvPr/>
        </p:nvSpPr>
        <p:spPr>
          <a:xfrm>
            <a:off x="2007929" y="4436153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446837" y="2308507"/>
                <a:ext cx="2266070" cy="582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3) </m:t>
                    </m:r>
                    <m:r>
                      <a:rPr lang="ru-RU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/>
                            <a:ea typeface="Cambria Math"/>
                          </a:rPr>
                          <m:t>π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dirty="0"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l-GR" sz="2400" i="1" dirty="0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837" y="2308507"/>
                <a:ext cx="2266070" cy="5822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890266" y="3003797"/>
                <a:ext cx="24696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 </m:t>
                    </m:r>
                    <m:r>
                      <a:rPr lang="ru-RU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sz="2400" dirty="0"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l-GR" sz="2400" i="1" dirty="0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266" y="3003797"/>
                <a:ext cx="246965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494"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3189845" y="334845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P(1;0)</a:t>
            </a:r>
            <a:endParaRPr lang="ru-RU" sz="2000" b="1" dirty="0"/>
          </a:p>
        </p:txBody>
      </p:sp>
      <p:sp>
        <p:nvSpPr>
          <p:cNvPr id="33" name="Овал 32"/>
          <p:cNvSpPr/>
          <p:nvPr/>
        </p:nvSpPr>
        <p:spPr>
          <a:xfrm>
            <a:off x="2993443" y="3683710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6460901" y="2950841"/>
                <a:ext cx="2546595" cy="582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 </m:t>
                    </m:r>
                    <m:r>
                      <a:rPr lang="ru-RU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/>
                            <a:ea typeface="Cambria Math"/>
                          </a:rPr>
                          <m:t>π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dirty="0"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l-GR" sz="2400" i="1" dirty="0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901" y="2950841"/>
                <a:ext cx="2546595" cy="5822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943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3" grpId="0" animBg="1"/>
      <p:bldP spid="26" grpId="0"/>
      <p:bldP spid="27" grpId="0" animBg="1"/>
      <p:bldP spid="15" grpId="0"/>
      <p:bldP spid="16" grpId="0" animBg="1"/>
      <p:bldP spid="20" grpId="0"/>
      <p:bldP spid="22" grpId="0" animBg="1"/>
      <p:bldP spid="23" grpId="0"/>
      <p:bldP spid="24" grpId="0" animBg="1"/>
      <p:bldP spid="25" grpId="0"/>
      <p:bldP spid="31" grpId="0"/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Ixtiyoriy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burchakning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sinusi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kosinusi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ta’rifi</a:t>
            </a:r>
            <a:endParaRPr lang="ru-RU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6639" y="967632"/>
                <a:ext cx="864096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1-ta’rif: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sinusi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deb (1;0)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koordinatalar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boshi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burchakka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burish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natijasida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nuqtaning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ordinatasiga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aytiladi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sin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kabi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39" y="967632"/>
                <a:ext cx="8640960" cy="1569660"/>
              </a:xfrm>
              <a:prstGeom prst="rect">
                <a:avLst/>
              </a:prstGeom>
              <a:blipFill>
                <a:blip r:embed="rId3"/>
                <a:stretch>
                  <a:fillRect l="-1129" t="-2724" r="-71" b="-8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>
            <a:off x="710085" y="3757639"/>
            <a:ext cx="3429867" cy="3218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082106" y="2537292"/>
            <a:ext cx="2808" cy="241072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Кольцо 12"/>
          <p:cNvSpPr/>
          <p:nvPr/>
        </p:nvSpPr>
        <p:spPr>
          <a:xfrm>
            <a:off x="1115616" y="3038809"/>
            <a:ext cx="1932978" cy="1483364"/>
          </a:xfrm>
          <a:prstGeom prst="donut">
            <a:avLst>
              <a:gd name="adj" fmla="val 183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62708" y="3789822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P(1;0)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976334" y="3701551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02233" y="2412513"/>
                <a:ext cx="3910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233" y="2412513"/>
                <a:ext cx="391004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584410" y="3413617"/>
                <a:ext cx="3910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410" y="3413617"/>
                <a:ext cx="39100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572002" y="2564913"/>
                <a:ext cx="17263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𝑜𝑟𝑑𝑖𝑛𝑎𝑡𝑎</m:t>
                    </m:r>
                  </m:oMath>
                </a14:m>
                <a:r>
                  <a:rPr lang="en-US" sz="2000" dirty="0" smtClean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2" y="2564913"/>
                <a:ext cx="172637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 flipH="1">
            <a:off x="2084914" y="3263614"/>
            <a:ext cx="663283" cy="486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2673541" y="3207703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746187" y="2790746"/>
                <a:ext cx="5529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187" y="2790746"/>
                <a:ext cx="55290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 flipH="1" flipV="1">
            <a:off x="2082106" y="3252411"/>
            <a:ext cx="660634" cy="13912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494131" y="2907796"/>
                <a:ext cx="7206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mbria Math"/>
                      </a:rPr>
                      <m:t>sin</m:t>
                    </m:r>
                    <m:r>
                      <a:rPr lang="ru-RU" sz="18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31" y="2907796"/>
                <a:ext cx="72064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82854" y="3435211"/>
                <a:ext cx="404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854" y="3435211"/>
                <a:ext cx="40402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>
          <a:xfrm>
            <a:off x="2189722" y="3635266"/>
            <a:ext cx="216026" cy="24474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643563" y="3759654"/>
                <a:ext cx="4217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563" y="3759654"/>
                <a:ext cx="42178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375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26" grpId="0"/>
      <p:bldP spid="27" grpId="0" animBg="1"/>
      <p:bldP spid="3" grpId="0"/>
      <p:bldP spid="28" grpId="0"/>
      <p:bldP spid="29" grpId="0"/>
      <p:bldP spid="35" grpId="0" animBg="1"/>
      <p:bldP spid="9" grpId="0"/>
      <p:bldP spid="18" grpId="0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Ixtiyoriy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burchakning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sinusi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kosinusi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ta’rifi</a:t>
            </a:r>
            <a:endParaRPr lang="ru-RU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6639" y="967632"/>
                <a:ext cx="864096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2-ta’rif: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kosinusi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deb (1;0)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koordinatalar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boshi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burchakka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burish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natijasida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nuqtaning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abssissasiga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aytiladi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kabi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39" y="967632"/>
                <a:ext cx="8640960" cy="1569660"/>
              </a:xfrm>
              <a:prstGeom prst="rect">
                <a:avLst/>
              </a:prstGeom>
              <a:blipFill>
                <a:blip r:embed="rId3"/>
                <a:stretch>
                  <a:fillRect l="-1129" t="-2724" r="-71" b="-8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>
            <a:off x="710085" y="3757639"/>
            <a:ext cx="3429867" cy="3218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082106" y="2537292"/>
            <a:ext cx="2808" cy="241072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Кольцо 12"/>
          <p:cNvSpPr/>
          <p:nvPr/>
        </p:nvSpPr>
        <p:spPr>
          <a:xfrm>
            <a:off x="1115616" y="3038809"/>
            <a:ext cx="1932978" cy="1483364"/>
          </a:xfrm>
          <a:prstGeom prst="donut">
            <a:avLst>
              <a:gd name="adj" fmla="val 183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62708" y="3789822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P(1;0)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976334" y="3701551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02233" y="2412513"/>
                <a:ext cx="3910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233" y="2412513"/>
                <a:ext cx="391004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584410" y="3413617"/>
                <a:ext cx="3910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410" y="3413617"/>
                <a:ext cx="39100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572002" y="2564913"/>
                <a:ext cx="14792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000" dirty="0" smtClean="0"/>
                  <a:t>abssissa </a:t>
                </a:r>
                <a:endParaRPr lang="ru-RU" sz="20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2" y="2564913"/>
                <a:ext cx="1479251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r="-288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 flipH="1">
            <a:off x="2084914" y="3263614"/>
            <a:ext cx="663283" cy="486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2673541" y="3207703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746187" y="2790746"/>
                <a:ext cx="5529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187" y="2790746"/>
                <a:ext cx="55290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>
            <a:off x="2742740" y="3266323"/>
            <a:ext cx="5457" cy="507407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372645" y="3636544"/>
                <a:ext cx="7511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  <a:ea typeface="Cambria Math"/>
                      </a:rPr>
                      <m:t>c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ea typeface="Cambria Math"/>
                      </a:rPr>
                      <m:t>os</m:t>
                    </m:r>
                    <m:r>
                      <a:rPr lang="ru-RU" sz="18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645" y="3636544"/>
                <a:ext cx="75110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82854" y="3435211"/>
                <a:ext cx="404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854" y="3435211"/>
                <a:ext cx="40402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>
          <a:xfrm>
            <a:off x="2189722" y="3635266"/>
            <a:ext cx="216026" cy="24474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643563" y="3759654"/>
                <a:ext cx="4217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563" y="3759654"/>
                <a:ext cx="42178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706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26" grpId="0"/>
      <p:bldP spid="27" grpId="0" animBg="1"/>
      <p:bldP spid="3" grpId="0"/>
      <p:bldP spid="28" grpId="0"/>
      <p:bldP spid="29" grpId="0"/>
      <p:bldP spid="35" grpId="0" animBg="1"/>
      <p:bldP spid="9" grpId="0"/>
      <p:bldP spid="18" grpId="0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Ixtiyoriy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burchakning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sinusi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kosinusi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ta’rifi</a:t>
            </a:r>
            <a:endParaRPr lang="ru-RU" sz="2800" b="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10085" y="3757639"/>
            <a:ext cx="3429867" cy="3218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082106" y="2537292"/>
            <a:ext cx="2808" cy="241072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Кольцо 12"/>
          <p:cNvSpPr/>
          <p:nvPr/>
        </p:nvSpPr>
        <p:spPr>
          <a:xfrm>
            <a:off x="1115616" y="3038809"/>
            <a:ext cx="1932978" cy="1483364"/>
          </a:xfrm>
          <a:prstGeom prst="donut">
            <a:avLst>
              <a:gd name="adj" fmla="val 183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62708" y="3789822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P(1;0)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976334" y="3701551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633606" y="2473369"/>
                <a:ext cx="3910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606" y="2473369"/>
                <a:ext cx="391004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584410" y="3413617"/>
                <a:ext cx="3910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410" y="3413617"/>
                <a:ext cx="391004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/>
          <p:cNvSpPr/>
          <p:nvPr/>
        </p:nvSpPr>
        <p:spPr>
          <a:xfrm>
            <a:off x="2015715" y="2982721"/>
            <a:ext cx="138397" cy="1121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065345" y="2590913"/>
                <a:ext cx="5529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345" y="2590913"/>
                <a:ext cx="55290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30655" y="3373620"/>
                <a:ext cx="404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55" y="3373620"/>
                <a:ext cx="40402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>
          <a:xfrm>
            <a:off x="1950475" y="3564945"/>
            <a:ext cx="303515" cy="3853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643563" y="3759654"/>
                <a:ext cx="4217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563" y="3759654"/>
                <a:ext cx="42178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07504" y="777997"/>
                <a:ext cx="8928992" cy="1316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ta’riflarda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graduslarda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shuningdek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radianlarda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ifodalanishi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Masalan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1;0</a:t>
                </a:r>
                <a:r>
                  <a:rPr lang="en-US" sz="24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burchakka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burishda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(0;1)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qilinadi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77997"/>
                <a:ext cx="8928992" cy="1316130"/>
              </a:xfrm>
              <a:prstGeom prst="rect">
                <a:avLst/>
              </a:prstGeom>
              <a:blipFill rotWithShape="0">
                <a:blip r:embed="rId8"/>
                <a:stretch>
                  <a:fillRect l="-1093" t="-3241" b="-10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261769" y="2200518"/>
                <a:ext cx="4109454" cy="61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ru-RU" sz="2000" i="1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769" y="2200518"/>
                <a:ext cx="4109454" cy="6152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110616" y="2885060"/>
                <a:ext cx="2411760" cy="50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ru-RU" sz="200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616" y="2885060"/>
                <a:ext cx="2411760" cy="500650"/>
              </a:xfrm>
              <a:prstGeom prst="rect">
                <a:avLst/>
              </a:prstGeom>
              <a:blipFill rotWithShape="1">
                <a:blip r:embed="rId10"/>
                <a:stretch>
                  <a:fillRect r="-1010" b="-85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600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  <p:bldP spid="27" grpId="0" animBg="1"/>
      <p:bldP spid="3" grpId="0"/>
      <p:bldP spid="28" grpId="0"/>
      <p:bldP spid="35" grpId="0" animBg="1"/>
      <p:bldP spid="9" grpId="0"/>
      <p:bldP spid="4" grpId="0"/>
      <p:bldP spid="5" grpId="0" animBg="1"/>
      <p:bldP spid="6" grpId="0"/>
      <p:bldP spid="10" grpId="0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b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334" y="748892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>1-mashq.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334" y="1245989"/>
                <a:ext cx="41946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𝑣𝑎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𝑛𝑖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𝑡𝑜𝑝𝑖𝑛𝑔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34" y="1245989"/>
                <a:ext cx="419465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45" r="-436"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>
            <a:off x="432578" y="3195175"/>
            <a:ext cx="3429867" cy="3218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1807407" y="1886156"/>
            <a:ext cx="2808" cy="241072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Кольцо 20"/>
          <p:cNvSpPr/>
          <p:nvPr/>
        </p:nvSpPr>
        <p:spPr>
          <a:xfrm>
            <a:off x="838109" y="2476345"/>
            <a:ext cx="1932978" cy="1483364"/>
          </a:xfrm>
          <a:prstGeom prst="donut">
            <a:avLst>
              <a:gd name="adj" fmla="val 183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5201" y="3227358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P(1;0)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698827" y="3139087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356099" y="1910905"/>
                <a:ext cx="3910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099" y="1910905"/>
                <a:ext cx="391004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306903" y="2851153"/>
                <a:ext cx="3910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903" y="2851153"/>
                <a:ext cx="391004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вал 25"/>
          <p:cNvSpPr/>
          <p:nvPr/>
        </p:nvSpPr>
        <p:spPr>
          <a:xfrm>
            <a:off x="755576" y="3161939"/>
            <a:ext cx="138397" cy="1121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993527" y="3211266"/>
                <a:ext cx="4210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ea typeface="Cambria Math"/>
                  </a:rPr>
                  <a:t>-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527" y="3211266"/>
                <a:ext cx="42101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4493" t="-769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Дуга 28"/>
          <p:cNvSpPr/>
          <p:nvPr/>
        </p:nvSpPr>
        <p:spPr>
          <a:xfrm rot="5400000">
            <a:off x="1639508" y="2993442"/>
            <a:ext cx="395544" cy="449171"/>
          </a:xfrm>
          <a:prstGeom prst="arc">
            <a:avLst>
              <a:gd name="adj1" fmla="val 16200000"/>
              <a:gd name="adj2" fmla="val 560636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366056" y="3197190"/>
                <a:ext cx="4217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056" y="3197190"/>
                <a:ext cx="42178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197621" y="2651098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P(-1;0)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86805" y="4443958"/>
                <a:ext cx="16067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05" y="4443958"/>
                <a:ext cx="160672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2091606" y="4459754"/>
                <a:ext cx="18359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co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06" y="4459754"/>
                <a:ext cx="183595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4572002" y="1272112"/>
                <a:ext cx="4387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270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𝑣𝑎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270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2400" i="1">
                          <a:latin typeface="Cambria Math"/>
                          <a:ea typeface="Cambria Math"/>
                        </a:rPr>
                        <m:t>𝑛𝑖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𝑡𝑜𝑝𝑖𝑛𝑔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2" y="1272112"/>
                <a:ext cx="4387675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Прямоугольник 49"/>
          <p:cNvSpPr/>
          <p:nvPr/>
        </p:nvSpPr>
        <p:spPr>
          <a:xfrm>
            <a:off x="4572561" y="748892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2</a:t>
            </a:r>
            <a:r>
              <a:rPr lang="en-US" sz="2800" b="1" i="1" dirty="0" smtClean="0">
                <a:solidFill>
                  <a:srgbClr val="00B050"/>
                </a:solidFill>
              </a:rPr>
              <a:t>-mashq.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4952662" y="3239033"/>
            <a:ext cx="3429867" cy="3218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6327491" y="1930014"/>
            <a:ext cx="2808" cy="241072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Кольцо 52"/>
          <p:cNvSpPr/>
          <p:nvPr/>
        </p:nvSpPr>
        <p:spPr>
          <a:xfrm>
            <a:off x="5358193" y="2520203"/>
            <a:ext cx="1932978" cy="1483364"/>
          </a:xfrm>
          <a:prstGeom prst="donut">
            <a:avLst>
              <a:gd name="adj" fmla="val 183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305285" y="3271216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P(1;0)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218911" y="3182945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5876183" y="1954763"/>
                <a:ext cx="3910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183" y="1954763"/>
                <a:ext cx="391004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7826987" y="2895011"/>
                <a:ext cx="3910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987" y="2895011"/>
                <a:ext cx="391004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Овал 57"/>
          <p:cNvSpPr/>
          <p:nvPr/>
        </p:nvSpPr>
        <p:spPr>
          <a:xfrm>
            <a:off x="6262270" y="3903621"/>
            <a:ext cx="138397" cy="1121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6400667" y="2725734"/>
                <a:ext cx="729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270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667" y="2725734"/>
                <a:ext cx="72962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Дуга 59"/>
          <p:cNvSpPr/>
          <p:nvPr/>
        </p:nvSpPr>
        <p:spPr>
          <a:xfrm rot="5400000" flipH="1">
            <a:off x="6114904" y="2984707"/>
            <a:ext cx="413014" cy="449171"/>
          </a:xfrm>
          <a:prstGeom prst="arc">
            <a:avLst>
              <a:gd name="adj1" fmla="val 16200000"/>
              <a:gd name="adj2" fmla="val 110019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5886140" y="3241048"/>
                <a:ext cx="4217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140" y="3241048"/>
                <a:ext cx="42178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ямоугольник 61"/>
          <p:cNvSpPr/>
          <p:nvPr/>
        </p:nvSpPr>
        <p:spPr>
          <a:xfrm>
            <a:off x="6419231" y="4096823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P(0;-1)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4987226" y="4443958"/>
                <a:ext cx="18264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270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26" y="4443958"/>
                <a:ext cx="182646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7109258" y="4443958"/>
                <a:ext cx="1670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co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</m:t>
                          </m:r>
                        </m:fName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270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258" y="4443958"/>
                <a:ext cx="1670970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/>
      <p:bldP spid="26" grpId="0" animBg="1"/>
      <p:bldP spid="28" grpId="0"/>
      <p:bldP spid="29" grpId="0" animBg="1"/>
      <p:bldP spid="30" grpId="0"/>
      <p:bldP spid="31" grpId="0"/>
      <p:bldP spid="47" grpId="0"/>
      <p:bldP spid="48" grpId="0"/>
      <p:bldP spid="49" grpId="0"/>
      <p:bldP spid="50" grpId="0"/>
      <p:bldP spid="53" grpId="0" animBg="1"/>
      <p:bldP spid="54" grpId="0"/>
      <p:bldP spid="55" grpId="0" animBg="1"/>
      <p:bldP spid="56" grpId="0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Ixtiyoriy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burchakning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tangensi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kotangensi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ta’rifi</a:t>
            </a:r>
            <a:endParaRPr lang="ru-RU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6639" y="843558"/>
                <a:ext cx="864096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-ta’rif: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itchFamily="34" charset="0"/>
                    <a:cs typeface="Arial" pitchFamily="34" charset="0"/>
                  </a:rPr>
                  <a:t>burchakning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tangensi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deb </a:t>
                </a:r>
                <a14:m>
                  <m:oMath xmlns:m="http://schemas.openxmlformats.org/officeDocument/2006/math">
                    <m:r>
                      <a:rPr lang="ru-RU" sz="2400" b="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burchak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sinusining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kosinusiga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nisbatiga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aytiladi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𝑡𝑔</m:t>
                    </m:r>
                    <m:r>
                      <a:rPr lang="ru-RU" sz="2400" b="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kabi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belgilanadi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). </a:t>
                </a:r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39" y="843558"/>
                <a:ext cx="864096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129" t="-3553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987824" y="2139702"/>
                <a:ext cx="2125774" cy="924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𝑡𝑔</m:t>
                      </m:r>
                      <m:r>
                        <a:rPr lang="ru-RU" i="1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139702"/>
                <a:ext cx="2125774" cy="924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37452" y="2787774"/>
                <a:ext cx="872703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4-ta’rif</a:t>
                </a:r>
                <a:r>
                  <a:rPr lang="en-US" sz="24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burchakning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latin typeface="Arial" pitchFamily="34" charset="0"/>
                    <a:cs typeface="Arial" pitchFamily="34" charset="0"/>
                  </a:rPr>
                  <a:t>kotangensi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deb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burchak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latin typeface="Arial" pitchFamily="34" charset="0"/>
                    <a:cs typeface="Arial" pitchFamily="34" charset="0"/>
                  </a:rPr>
                  <a:t>kosinusining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sinusiga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nisbatiga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aytiladi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𝑡𝑔</m:t>
                    </m:r>
                    <m:r>
                      <a:rPr lang="ru-RU" sz="24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kabi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belgilanadi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). </a:t>
                </a:r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52" y="2787774"/>
                <a:ext cx="8727035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117" t="-3553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987824" y="4014447"/>
                <a:ext cx="2297296" cy="856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i="1" smtClean="0">
                          <a:latin typeface="Cambria Math"/>
                        </a:rPr>
                        <m:t>𝑡𝑔</m:t>
                      </m:r>
                      <m:r>
                        <a:rPr lang="ru-RU" i="1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014447"/>
                <a:ext cx="2297296" cy="8567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b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334" y="752386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3</a:t>
            </a:r>
            <a:r>
              <a:rPr lang="en-US" sz="2800" b="1" i="1" dirty="0" smtClean="0">
                <a:solidFill>
                  <a:srgbClr val="00B050"/>
                </a:solidFill>
              </a:rPr>
              <a:t>-mashq.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79512" y="1249680"/>
                <a:ext cx="3500574" cy="719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/>
                            </a:rPr>
                            <m:t>𝑡𝑔</m:t>
                          </m:r>
                        </m:fName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𝑣𝑎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𝑛𝑖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𝑡𝑜𝑝𝑖𝑛𝑔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49680"/>
                <a:ext cx="3500574" cy="7199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Прямоугольник 49"/>
          <p:cNvSpPr/>
          <p:nvPr/>
        </p:nvSpPr>
        <p:spPr>
          <a:xfrm>
            <a:off x="4572561" y="748892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>4-mashq.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572000" y="1270228"/>
                <a:ext cx="3978461" cy="719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𝑡𝑔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𝑡𝑔</m:t>
                          </m:r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270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𝑛𝑖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𝑡𝑜𝑝𝑖𝑛𝑔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70228"/>
                <a:ext cx="3978461" cy="7199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01491" y="2571750"/>
                <a:ext cx="3238451" cy="833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latin typeface="Cambria Math"/>
                            </a:rPr>
                            <m:t>𝑡𝑔</m:t>
                          </m:r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𝑠𝑖𝑛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𝑐𝑜𝑠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91" y="2571750"/>
                <a:ext cx="3238451" cy="8336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82096" y="1989714"/>
                <a:ext cx="1662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96" y="1989714"/>
                <a:ext cx="166263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1658" y="3553493"/>
                <a:ext cx="3276282" cy="1489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58" y="3553493"/>
                <a:ext cx="3276282" cy="14895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4923089" y="2512934"/>
                <a:ext cx="3417346" cy="1489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089" y="2512934"/>
                <a:ext cx="3417346" cy="14895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5220072" y="2048530"/>
                <a:ext cx="1662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048530"/>
                <a:ext cx="166263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741640" y="4002509"/>
                <a:ext cx="4282134" cy="833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𝑡𝑔</m:t>
                          </m:r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27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𝑐𝑜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640" y="4002509"/>
                <a:ext cx="4282134" cy="83362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2" grpId="0"/>
      <p:bldP spid="3" grpId="0"/>
      <p:bldP spid="8" grpId="0"/>
      <p:bldP spid="9" grpId="0"/>
      <p:bldP spid="40" grpId="0"/>
      <p:bldP spid="41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14057</TotalTime>
  <Words>498</Words>
  <Application>Microsoft Office PowerPoint</Application>
  <PresentationFormat>Экран (16:9)</PresentationFormat>
  <Paragraphs>197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Teacher</cp:lastModifiedBy>
  <cp:revision>1241</cp:revision>
  <dcterms:created xsi:type="dcterms:W3CDTF">2020-04-09T07:32:19Z</dcterms:created>
  <dcterms:modified xsi:type="dcterms:W3CDTF">2020-12-19T14:27:05Z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