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1381" r:id="rId2"/>
    <p:sldId id="1676" r:id="rId3"/>
    <p:sldId id="1663" r:id="rId4"/>
    <p:sldId id="1650" r:id="rId5"/>
    <p:sldId id="1675" r:id="rId6"/>
    <p:sldId id="1670" r:id="rId7"/>
    <p:sldId id="1672" r:id="rId8"/>
    <p:sldId id="1659" r:id="rId9"/>
    <p:sldId id="1649" r:id="rId10"/>
    <p:sldId id="1674" r:id="rId11"/>
    <p:sldId id="1647" r:id="rId12"/>
    <p:sldId id="1669" r:id="rId13"/>
    <p:sldId id="1673" r:id="rId14"/>
    <p:sldId id="1639" r:id="rId15"/>
    <p:sldId id="1677" r:id="rId16"/>
    <p:sldId id="1678" r:id="rId17"/>
    <p:sldId id="1679" r:id="rId18"/>
    <p:sldId id="1680" r:id="rId19"/>
    <p:sldId id="1681" r:id="rId20"/>
    <p:sldId id="1682" r:id="rId21"/>
    <p:sldId id="1683" r:id="rId22"/>
    <p:sldId id="1684" r:id="rId23"/>
    <p:sldId id="1685" r:id="rId24"/>
    <p:sldId id="1686" r:id="rId25"/>
    <p:sldId id="1687" r:id="rId26"/>
    <p:sldId id="1688" r:id="rId27"/>
    <p:sldId id="1689" r:id="rId28"/>
  </p:sldIdLst>
  <p:sldSz cx="9144000" cy="5143500" type="screen16x9"/>
  <p:notesSz cx="5765800" cy="3244850"/>
  <p:custDataLst>
    <p:tags r:id="rId3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2895" autoAdjust="0"/>
  </p:normalViewPr>
  <p:slideViewPr>
    <p:cSldViewPr>
      <p:cViewPr varScale="1">
        <p:scale>
          <a:sx n="98" d="100"/>
          <a:sy n="98" d="100"/>
        </p:scale>
        <p:origin x="816" y="9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16715" y="2450281"/>
            <a:ext cx="6419581" cy="1417613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ctr">
              <a:spcAft>
                <a:spcPts val="1200"/>
              </a:spcAft>
            </a:pPr>
            <a:r>
              <a:rPr lang="en-US" sz="44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1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Geometrik</a:t>
            </a:r>
            <a:r>
              <a:rPr lang="en-US" sz="4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/>
                <a:cs typeface="Arial"/>
              </a:rPr>
              <a:t>progressiya</a:t>
            </a:r>
            <a:endParaRPr lang="en-US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77" y="1875324"/>
            <a:ext cx="2004683" cy="164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507854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774211"/>
                <a:ext cx="9026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4-masala.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progressiyada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=96 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=384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n-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hadining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774211"/>
                <a:ext cx="9026199" cy="830997"/>
              </a:xfrm>
              <a:prstGeom prst="rect">
                <a:avLst/>
              </a:prstGeom>
              <a:blipFill>
                <a:blip r:embed="rId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387" y="1605208"/>
                <a:ext cx="9026199" cy="84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qiymatlarini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qo‘yib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quyidagilarni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qilamiz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" y="1605208"/>
                <a:ext cx="9026199" cy="844783"/>
              </a:xfrm>
              <a:prstGeom prst="rect">
                <a:avLst/>
              </a:prstGeom>
              <a:blipFill>
                <a:blip r:embed="rId3"/>
                <a:stretch>
                  <a:fillRect l="-1013" t="-3597" b="-15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95736" y="2571647"/>
                <a:ext cx="4276427" cy="50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2060"/>
                        </a:solidFill>
                        <a:latin typeface="Cambria Math"/>
                      </a:rPr>
                      <m:t>𝟗𝟔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600" b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600" b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𝟑𝟖𝟒</m:t>
                    </m:r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.</a:t>
                </a:r>
                <a:endParaRPr lang="ru-RU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571647"/>
                <a:ext cx="4276427" cy="507383"/>
              </a:xfrm>
              <a:prstGeom prst="rect">
                <a:avLst/>
              </a:prstGeom>
              <a:blipFill rotWithShape="1">
                <a:blip r:embed="rId4"/>
                <a:stretch>
                  <a:fillRect t="-6024" r="-1567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63529" y="3079030"/>
                <a:ext cx="2416944" cy="1044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𝟑𝟖𝟒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𝟗𝟔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29" y="3079030"/>
                <a:ext cx="2416944" cy="1044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8955" y="4083918"/>
                <a:ext cx="8986684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bundan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=4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Oxirgi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tenglikdan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topamiz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" y="4083918"/>
                <a:ext cx="8986684" cy="839332"/>
              </a:xfrm>
              <a:prstGeom prst="rect">
                <a:avLst/>
              </a:prstGeom>
              <a:blipFill rotWithShape="1">
                <a:blip r:embed="rId6"/>
                <a:stretch>
                  <a:fillRect t="-4348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843558"/>
                <a:ext cx="8928991" cy="1643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𝑞</m:t>
                    </m:r>
                    <m:r>
                      <a:rPr lang="en-US" sz="240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U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>
                        <a:latin typeface="Cambria Math"/>
                      </a:rPr>
                      <m:t>96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>
                        <a:latin typeface="Cambria Math"/>
                      </a:rPr>
                      <m:t>96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32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Demak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bo‘lganda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n-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928991" cy="1643207"/>
              </a:xfrm>
              <a:prstGeom prst="rect">
                <a:avLst/>
              </a:prstGeom>
              <a:blipFill>
                <a:blip r:embed="rId2"/>
                <a:stretch>
                  <a:fillRect t="-2593" b="-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756" y="2571750"/>
                <a:ext cx="9036492" cy="1450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200" dirty="0" smtClean="0"/>
                  <a:t>2)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𝑞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bo‘lsin.U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96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i="1"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2)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a:rPr lang="en-US" sz="2200">
                        <a:latin typeface="Cambria Math"/>
                      </a:rPr>
                      <m:t>96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−32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=−3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Demak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=−3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𝑞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bo‘lganda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, n-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hadning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formulasi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(−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" y="2571750"/>
                <a:ext cx="9036492" cy="1450397"/>
              </a:xfrm>
              <a:prstGeom prst="rect">
                <a:avLst/>
              </a:prstGeom>
              <a:blipFill>
                <a:blip r:embed="rId3"/>
                <a:stretch>
                  <a:fillRect t="-2941" b="-7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83768" y="4327489"/>
                <a:ext cx="6572011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27489"/>
                <a:ext cx="6572011" cy="470000"/>
              </a:xfrm>
              <a:prstGeom prst="rect">
                <a:avLst/>
              </a:prstGeom>
              <a:blipFill rotWithShape="1">
                <a:blip r:embed="rId4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8121" y="795132"/>
                <a:ext cx="9047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389-mashq.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Og‘zaki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.)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Ushbu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nimaga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?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8,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16,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32,..; 3) 4,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2,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1,…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795132"/>
                <a:ext cx="9047762" cy="830997"/>
              </a:xfrm>
              <a:prstGeom prst="rect">
                <a:avLst/>
              </a:prstGeom>
              <a:blipFill>
                <a:blip r:embed="rId2"/>
                <a:stretch>
                  <a:fillRect l="-539" t="-5109" r="-472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790934" y="253198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3528" y="2901318"/>
                <a:ext cx="36663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01318"/>
                <a:ext cx="3666375" cy="461665"/>
              </a:xfrm>
              <a:prstGeom prst="rect">
                <a:avLst/>
              </a:prstGeom>
              <a:blipFill>
                <a:blip r:embed="rId3"/>
                <a:stretch>
                  <a:fillRect l="-498"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3463" y="1779662"/>
                <a:ext cx="9047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390-mashq.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=12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beshta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" y="1779662"/>
                <a:ext cx="9047762" cy="830997"/>
              </a:xfrm>
              <a:prstGeom prst="rect">
                <a:avLst/>
              </a:prstGeom>
              <a:blipFill>
                <a:blip r:embed="rId4"/>
                <a:stretch>
                  <a:fillRect l="-1010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403648" y="3483954"/>
                <a:ext cx="36663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483954"/>
                <a:ext cx="3666375" cy="461665"/>
              </a:xfrm>
              <a:prstGeom prst="rect">
                <a:avLst/>
              </a:prstGeom>
              <a:blipFill>
                <a:blip r:embed="rId5"/>
                <a:stretch>
                  <a:fillRect l="-498"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483768" y="3964830"/>
                <a:ext cx="36663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𝟗𝟔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964830"/>
                <a:ext cx="3666375" cy="461665"/>
              </a:xfrm>
              <a:prstGeom prst="rect">
                <a:avLst/>
              </a:prstGeom>
              <a:blipFill>
                <a:blip r:embed="rId6"/>
                <a:stretch>
                  <a:fillRect l="-498"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75856" y="4455133"/>
                <a:ext cx="40862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𝟗𝟔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𝟏𝟗𝟐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455133"/>
                <a:ext cx="4086252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15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857" y="768602"/>
                <a:ext cx="90117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391-mashq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n-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bo‘lishini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 1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7" y="768602"/>
                <a:ext cx="9011757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68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707904" y="1609511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2053906"/>
                <a:ext cx="19602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53906"/>
                <a:ext cx="196021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658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433361" y="2053906"/>
                <a:ext cx="23577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361" y="2053906"/>
                <a:ext cx="235776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64088" y="2040108"/>
                <a:ext cx="2973826" cy="894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40108"/>
                <a:ext cx="2973826" cy="8948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769" y="2953860"/>
                <a:ext cx="9011757" cy="101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393-mashq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n-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formulasini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1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4,12,36,…;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3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4,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1,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,…;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9" y="2953860"/>
                <a:ext cx="9011757" cy="1016689"/>
              </a:xfrm>
              <a:prstGeom prst="rect">
                <a:avLst/>
              </a:prstGeom>
              <a:blipFill rotWithShape="1">
                <a:blip r:embed="rId6"/>
                <a:stretch>
                  <a:fillRect t="-4217" b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92734" y="3927218"/>
                <a:ext cx="3605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4,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12,  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34" y="3927218"/>
                <a:ext cx="3605539" cy="461665"/>
              </a:xfrm>
              <a:prstGeom prst="rect">
                <a:avLst/>
              </a:prstGeom>
              <a:blipFill>
                <a:blip r:embed="rId7"/>
                <a:stretch>
                  <a:fillRect l="-2538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312753" y="4412250"/>
                <a:ext cx="35545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3" y="4412250"/>
                <a:ext cx="355456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820191" y="3988929"/>
                <a:ext cx="38940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4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4,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−1,  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=−4</m:t>
                    </m:r>
                  </m:oMath>
                </a14:m>
                <a:endParaRPr lang="ru-RU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1" y="3988929"/>
                <a:ext cx="3894079" cy="461665"/>
              </a:xfrm>
              <a:prstGeom prst="rect">
                <a:avLst/>
              </a:prstGeom>
              <a:blipFill>
                <a:blip r:embed="rId9"/>
                <a:stretch>
                  <a:fillRect l="-250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840210" y="4473961"/>
                <a:ext cx="40178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(−4)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210" y="4473961"/>
                <a:ext cx="40178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14" grpId="0"/>
      <p:bldP spid="15" grpId="0"/>
      <p:bldP spid="18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394-395-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mashqlarning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58071" y="2225158"/>
            <a:ext cx="5267454" cy="2423016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Arial"/>
                <a:cs typeface="Arial"/>
              </a:rPr>
              <a:t>Geometrik</a:t>
            </a:r>
            <a:r>
              <a:rPr lang="en-US" sz="3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/>
                <a:cs typeface="Arial"/>
              </a:rPr>
              <a:t>progressiya</a:t>
            </a:r>
            <a:r>
              <a:rPr lang="en-US" sz="3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/>
                <a:cs typeface="Arial"/>
              </a:rPr>
              <a:t>dastlabki</a:t>
            </a:r>
            <a:r>
              <a:rPr lang="en-US" sz="3400" b="1" dirty="0">
                <a:solidFill>
                  <a:srgbClr val="002060"/>
                </a:solidFill>
                <a:latin typeface="Arial"/>
                <a:cs typeface="Arial"/>
              </a:rPr>
              <a:t> n ta </a:t>
            </a:r>
            <a:r>
              <a:rPr lang="en-US" sz="3400" b="1" dirty="0" err="1">
                <a:solidFill>
                  <a:srgbClr val="002060"/>
                </a:solidFill>
                <a:latin typeface="Arial"/>
                <a:cs typeface="Arial"/>
              </a:rPr>
              <a:t>hadining</a:t>
            </a:r>
            <a:r>
              <a:rPr lang="en-US" sz="3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/>
                <a:cs typeface="Arial"/>
              </a:rPr>
              <a:t>yig‘indisi</a:t>
            </a:r>
            <a:endParaRPr lang="en-US" sz="3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507854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217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1976522"/>
            <a:ext cx="1649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" y="753876"/>
            <a:ext cx="914399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394-mashq.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Geometrik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progressiyada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tagiga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chizilgan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hadning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nomerini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toping. 2) 4, 12, 36,…,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324,..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32949" y="2526563"/>
                <a:ext cx="35029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4,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12,  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9" y="2526563"/>
                <a:ext cx="350294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787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77982" y="3123563"/>
                <a:ext cx="21914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82" y="3123563"/>
                <a:ext cx="219143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88705" y="3795886"/>
                <a:ext cx="2259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24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5" y="3795886"/>
                <a:ext cx="225920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71600" y="4439287"/>
                <a:ext cx="17027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39287"/>
                <a:ext cx="170271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609190" y="3141371"/>
                <a:ext cx="1608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190" y="3141371"/>
                <a:ext cx="16080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727272" y="3626444"/>
                <a:ext cx="155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72" y="3626444"/>
                <a:ext cx="155728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061349" y="4194979"/>
                <a:ext cx="1052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349" y="4194979"/>
                <a:ext cx="105291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084168" y="4339874"/>
                <a:ext cx="2549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𝑱𝒂𝒗𝒐𝒃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324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39874"/>
                <a:ext cx="2549929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956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/>
      <p:bldP spid="1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1832826"/>
            <a:ext cx="1649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3" y="753876"/>
                <a:ext cx="9143997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395-mashq.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Arial" pitchFamily="34" charset="0"/>
                      </a:rPr>
                      <m:t>2)</m:t>
                    </m:r>
                    <m:r>
                      <a:rPr lang="en-US" sz="26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  <a:cs typeface="Arial" pitchFamily="34" charset="0"/>
                      </a:rPr>
                      <m:t>=3,  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b>
                    </m:sSub>
                    <m:r>
                      <a:rPr lang="en-US" sz="2600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  <a:cs typeface="Arial" pitchFamily="34" charset="0"/>
                      </a:rPr>
                      <m:t>81</m:t>
                    </m:r>
                  </m:oMath>
                </a14:m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maxrajini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53876"/>
                <a:ext cx="9143997" cy="1045414"/>
              </a:xfrm>
              <a:prstGeom prst="rect">
                <a:avLst/>
              </a:prstGeom>
              <a:blipFill rotWithShape="1">
                <a:blip r:embed="rId2"/>
                <a:stretch>
                  <a:fillRect t="-2339" b="-1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32949" y="2526563"/>
                <a:ext cx="292471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3,   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81</m:t>
                    </m:r>
                  </m:oMath>
                </a14:m>
                <a:endParaRPr lang="ru-RU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9" y="2526563"/>
                <a:ext cx="2924711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3750" t="-1111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7544" y="3093721"/>
                <a:ext cx="236058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93721"/>
                <a:ext cx="236058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69688" y="3651870"/>
                <a:ext cx="22299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6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4−1</m:t>
                          </m:r>
                        </m:sup>
                      </m:sSup>
                    </m:oMath>
                  </m:oMathPara>
                </a14:m>
                <a:endParaRPr lang="ru-RU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88" y="3651870"/>
                <a:ext cx="2229969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44762" y="4113535"/>
                <a:ext cx="149823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6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6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2" y="4113535"/>
                <a:ext cx="1498231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91880" y="2973707"/>
                <a:ext cx="139506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73707"/>
                <a:ext cx="1395062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83906" y="3427153"/>
                <a:ext cx="111203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6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06" y="3427153"/>
                <a:ext cx="1112035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436095" y="4337897"/>
                <a:ext cx="2152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𝑱𝒂𝒗𝒐𝒃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4337897"/>
                <a:ext cx="2152256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915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5" grpId="0"/>
      <p:bldP spid="16" grpId="0"/>
      <p:bldP spid="17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65" y="843558"/>
                <a:ext cx="9012887" cy="835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1-masala.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Ushbu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toping:  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=1+3+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   (1)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843558"/>
                <a:ext cx="9012887" cy="835165"/>
              </a:xfrm>
              <a:prstGeom prst="rect">
                <a:avLst/>
              </a:prstGeom>
              <a:blipFill>
                <a:blip r:embed="rId2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74407" y="1518351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575558" y="93399"/>
            <a:ext cx="7992888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Geometrik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progressiya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dastlabki</a:t>
            </a:r>
            <a:r>
              <a:rPr lang="en-US" sz="2000" dirty="0" smtClean="0">
                <a:solidFill>
                  <a:schemeClr val="bg1"/>
                </a:solidFill>
              </a:rPr>
              <a:t> n ta </a:t>
            </a:r>
            <a:r>
              <a:rPr lang="en-US" sz="2000" dirty="0" err="1" smtClean="0">
                <a:solidFill>
                  <a:schemeClr val="bg1"/>
                </a:solidFill>
              </a:rPr>
              <a:t>hadining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yig‘indisi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227" y="1880125"/>
            <a:ext cx="8852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Tenglikning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ikkala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qismini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ko‘paytiramiz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907704" y="2311012"/>
                <a:ext cx="5751474" cy="50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=3+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     (2)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11012"/>
                <a:ext cx="5751474" cy="501163"/>
              </a:xfrm>
              <a:prstGeom prst="rect">
                <a:avLst/>
              </a:prstGeom>
              <a:blipFill rotWithShape="1">
                <a:blip r:embed="rId3"/>
                <a:stretch>
                  <a:fillRect t="-1220" b="-28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8227" y="2812175"/>
                <a:ext cx="7992888" cy="909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7" y="2812175"/>
                <a:ext cx="7992888" cy="909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3556" y="3722168"/>
                <a:ext cx="8823865" cy="4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−(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6" y="3722168"/>
                <a:ext cx="8823865" cy="433067"/>
              </a:xfrm>
              <a:prstGeom prst="rect">
                <a:avLst/>
              </a:prstGeom>
              <a:blipFill rotWithShape="1">
                <a:blip r:embed="rId5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261211" y="4299942"/>
                <a:ext cx="2035557" cy="529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6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11" y="4299942"/>
                <a:ext cx="2035557" cy="5293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23928" y="4076130"/>
                <a:ext cx="2866747" cy="930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1" i="1">
                          <a:solidFill>
                            <a:srgbClr val="00B0F0"/>
                          </a:solidFill>
                          <a:latin typeface="Cambria Math"/>
                        </a:rPr>
                        <m:t>𝟑𝟔𝟒</m:t>
                      </m:r>
                    </m:oMath>
                  </m:oMathPara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76130"/>
                <a:ext cx="2866747" cy="9307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045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65" y="843558"/>
                <a:ext cx="9012887" cy="1586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Endi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≠1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ixtiyoriy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geometrik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qaraymiz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n ta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  (3)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843558"/>
                <a:ext cx="9012887" cy="1586332"/>
              </a:xfrm>
              <a:prstGeom prst="rect">
                <a:avLst/>
              </a:prstGeom>
              <a:blipFill rotWithShape="1">
                <a:blip r:embed="rId2"/>
                <a:stretch>
                  <a:fillRect t="-2299" b="-76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"/>
          <p:cNvSpPr txBox="1">
            <a:spLocks/>
          </p:cNvSpPr>
          <p:nvPr/>
        </p:nvSpPr>
        <p:spPr>
          <a:xfrm>
            <a:off x="575558" y="93399"/>
            <a:ext cx="7992888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000" dirty="0" err="1">
                <a:solidFill>
                  <a:schemeClr val="bg1"/>
                </a:solidFill>
              </a:rPr>
              <a:t>Geometrik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progressiya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dastlabki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n ta </a:t>
            </a:r>
            <a:r>
              <a:rPr lang="en-US" sz="2000" dirty="0" err="1" smtClean="0">
                <a:solidFill>
                  <a:schemeClr val="bg1"/>
                </a:solidFill>
              </a:rPr>
              <a:t>hadining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yig‘indisi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4" y="2582711"/>
                <a:ext cx="8784976" cy="8309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Teorema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Maxraji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≠1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n ta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quyidagiga</a:t>
                </a:r>
                <a:r>
                  <a:rPr lang="en-US" sz="24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4" y="2582711"/>
                <a:ext cx="8784976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72849" y="3651870"/>
                <a:ext cx="3888116" cy="892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ru-RU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    (4)</a:t>
                </a:r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49" y="3651870"/>
                <a:ext cx="3888116" cy="892232"/>
              </a:xfrm>
              <a:prstGeom prst="rect">
                <a:avLst/>
              </a:prstGeom>
              <a:blipFill rotWithShape="1">
                <a:blip r:embed="rId4"/>
                <a:stretch>
                  <a:fillRect r="-3918" b="-2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696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1832826"/>
            <a:ext cx="1649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" y="753876"/>
            <a:ext cx="914399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376-mashq.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133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gacha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toping 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133 ham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yig‘indiga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kiradi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2417594"/>
                <a:ext cx="3689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17594"/>
                <a:ext cx="368966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43458" y="2950875"/>
                <a:ext cx="36887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𝟏𝟑𝟑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8" y="2950875"/>
                <a:ext cx="368876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021576" y="2397581"/>
                <a:ext cx="40601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𝟏𝟑𝟑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576" y="2397581"/>
                <a:ext cx="406015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56586" y="3474095"/>
                <a:ext cx="30307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𝟏𝟑𝟐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6" y="3474095"/>
                <a:ext cx="303070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67544" y="4030910"/>
                <a:ext cx="23534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𝟔𝟔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30910"/>
                <a:ext cx="235340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46793" y="4482798"/>
                <a:ext cx="13844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𝐧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𝟔𝟕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3" y="4482798"/>
                <a:ext cx="138448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720519" y="3547833"/>
                <a:ext cx="466226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𝟔𝟕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𝟏𝟑𝟑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𝟔𝟕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𝟒𝟒𝟖𝟗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519" y="3547833"/>
                <a:ext cx="4662264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664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19" grpId="0"/>
      <p:bldP spid="24" grpId="0"/>
      <p:bldP spid="25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65" y="843558"/>
                <a:ext cx="9012887" cy="118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(3) 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tenglikning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ikkala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qismini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q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ko‘paytiramiz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800" dirty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𝒒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𝒒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ru-RU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ru-RU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      (5)</a:t>
                </a:r>
                <a:endParaRPr lang="ru-RU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843558"/>
                <a:ext cx="9012887" cy="1184170"/>
              </a:xfrm>
              <a:prstGeom prst="rect">
                <a:avLst/>
              </a:prstGeom>
              <a:blipFill>
                <a:blip r:embed="rId2"/>
                <a:stretch>
                  <a:fillRect t="-5128"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"/>
          <p:cNvSpPr txBox="1">
            <a:spLocks/>
          </p:cNvSpPr>
          <p:nvPr/>
        </p:nvSpPr>
        <p:spPr>
          <a:xfrm>
            <a:off x="575558" y="93399"/>
            <a:ext cx="7992888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000" dirty="0" err="1">
                <a:solidFill>
                  <a:schemeClr val="bg1"/>
                </a:solidFill>
              </a:rPr>
              <a:t>Geometrik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progressiya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dastlabki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n ta </a:t>
            </a:r>
            <a:r>
              <a:rPr lang="en-US" sz="2000" dirty="0" err="1" smtClean="0">
                <a:solidFill>
                  <a:schemeClr val="bg1"/>
                </a:solidFill>
              </a:rPr>
              <a:t>hadining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yig‘indisi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3334" y="2139702"/>
                <a:ext cx="8924548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3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+…</m:t>
                      </m:r>
                      <m:sSub>
                        <m:sSub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ru-RU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ru-RU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/>
                        </a:rPr>
                        <m:t>+…</m:t>
                      </m:r>
                      <m:sSub>
                        <m:sSubPr>
                          <m:ctrlPr>
                            <a:rPr lang="ru-RU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4" y="2139702"/>
                <a:ext cx="8924548" cy="454292"/>
              </a:xfrm>
              <a:prstGeom prst="rect">
                <a:avLst/>
              </a:prstGeom>
              <a:blipFill rotWithShape="1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2931790"/>
                <a:ext cx="3816424" cy="1053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31790"/>
                <a:ext cx="3816424" cy="10531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04339" y="3117481"/>
                <a:ext cx="2473562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39" y="3117481"/>
                <a:ext cx="2473562" cy="8674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557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857" y="768602"/>
                <a:ext cx="9011757" cy="985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2-masala.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6, 2,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…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beshta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7" y="768602"/>
                <a:ext cx="9011757" cy="985847"/>
              </a:xfrm>
              <a:prstGeom prst="rect">
                <a:avLst/>
              </a:prstGeom>
              <a:blipFill rotWithShape="1">
                <a:blip r:embed="rId2"/>
                <a:stretch>
                  <a:fillRect t="-4321" b="-13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712982" y="183318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346431" y="2188846"/>
                <a:ext cx="428200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31" y="2188846"/>
                <a:ext cx="4282005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23528" y="3219822"/>
                <a:ext cx="5528245" cy="1422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19822"/>
                <a:ext cx="5528245" cy="1422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8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72857" y="768602"/>
                <a:ext cx="9011757" cy="1352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3-masala.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Maxraji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𝐪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bo‘lgan geometrik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oltita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252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Shu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7" y="768602"/>
                <a:ext cx="9011757" cy="1352550"/>
              </a:xfrm>
              <a:prstGeom prst="rect">
                <a:avLst/>
              </a:prstGeom>
              <a:blipFill rotWithShape="0">
                <a:blip r:embed="rId2"/>
                <a:stretch>
                  <a:fillRect t="-2703" b="-10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779912" y="221171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/>
              <p:cNvSpPr/>
              <p:nvPr/>
            </p:nvSpPr>
            <p:spPr>
              <a:xfrm>
                <a:off x="321686" y="2859782"/>
                <a:ext cx="2523255" cy="93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86" y="2859782"/>
                <a:ext cx="2523255" cy="93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273363" y="2673375"/>
                <a:ext cx="3130152" cy="1805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𝟐𝟓𝟐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𝟔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63" y="2673375"/>
                <a:ext cx="3130152" cy="18050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87624" y="4245359"/>
                <a:ext cx="19926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45359"/>
                <a:ext cx="199266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8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857" y="768602"/>
                <a:ext cx="9011757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4-masala.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𝟗𝟑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</m:oMath>
                </a14:m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7" y="768602"/>
                <a:ext cx="9011757" cy="1261884"/>
              </a:xfrm>
              <a:prstGeom prst="rect">
                <a:avLst/>
              </a:prstGeom>
              <a:blipFill rotWithShape="1">
                <a:blip r:embed="rId2"/>
                <a:stretch>
                  <a:fillRect t="-4831" b="-10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779912" y="221171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21686" y="2859782"/>
                <a:ext cx="2473561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86" y="2859782"/>
                <a:ext cx="2473561" cy="8674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19872" y="2820606"/>
                <a:ext cx="2814104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𝟗𝟑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820606"/>
                <a:ext cx="2814104" cy="8613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23149" y="4155926"/>
                <a:ext cx="1709955" cy="6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149" y="4155926"/>
                <a:ext cx="1709955" cy="603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971946" y="4168699"/>
                <a:ext cx="13231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6" y="4168699"/>
                <a:ext cx="132318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4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8121" y="795132"/>
                <a:ext cx="9047762" cy="136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401-mashq.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gar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𝟔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n ta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795132"/>
                <a:ext cx="9047762" cy="1362745"/>
              </a:xfrm>
              <a:prstGeom prst="rect">
                <a:avLst/>
              </a:prstGeom>
              <a:blipFill rotWithShape="1">
                <a:blip r:embed="rId2"/>
                <a:stretch>
                  <a:fillRect t="-3125" r="-606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2095669" y="215787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41119" y="3053282"/>
                <a:ext cx="2473561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19" y="3053282"/>
                <a:ext cx="2473561" cy="8674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72389" y="2826554"/>
                <a:ext cx="3437223" cy="102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389" y="2826554"/>
                <a:ext cx="3437223" cy="10229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1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21" y="795132"/>
            <a:ext cx="904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402-mashq.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eometrik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progressiya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dastlabki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yettita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hadining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toping: 1) 5, 10, 20, …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2991" y="165249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83568" y="2273649"/>
                <a:ext cx="5165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   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3649"/>
                <a:ext cx="516545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771800" y="2859782"/>
                <a:ext cx="3272114" cy="85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𝟔𝟑𝟓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859782"/>
                <a:ext cx="3272114" cy="8520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8121" y="3795886"/>
                <a:ext cx="9047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403-mashq.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1)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𝟔𝟑𝟓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3795886"/>
                <a:ext cx="9047762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2532" y="749521"/>
            <a:ext cx="3757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403-mashqning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059729" y="1211186"/>
                <a:ext cx="28183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𝟔𝟑𝟓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𝟏𝟐𝟕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729" y="1211186"/>
                <a:ext cx="2818336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216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07760" y="1207887"/>
                <a:ext cx="2700419" cy="85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𝟔𝟑𝟓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760" y="1207887"/>
                <a:ext cx="2700419" cy="8520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6778" y="1211186"/>
                <a:ext cx="2473561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78" y="1211186"/>
                <a:ext cx="2473561" cy="8674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367882" y="1717616"/>
                <a:ext cx="11730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82" y="1717616"/>
                <a:ext cx="117307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704987" y="1698862"/>
                <a:ext cx="11730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87" y="1698862"/>
                <a:ext cx="117307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7601" y="2200609"/>
                <a:ext cx="9047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404-mashq.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𝟏𝟖𝟗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sonini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" y="2200609"/>
                <a:ext cx="9047762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r="-539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34450" y="3458377"/>
                <a:ext cx="2473561" cy="867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50" y="3458377"/>
                <a:ext cx="2473561" cy="8674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18944" y="3530385"/>
                <a:ext cx="2539991" cy="80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𝟏𝟖𝟗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944" y="3530385"/>
                <a:ext cx="2539991" cy="8066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49724" y="4610505"/>
                <a:ext cx="2769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𝟏𝟖𝟗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24" y="4610505"/>
                <a:ext cx="276922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816402" y="4610505"/>
                <a:ext cx="21450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𝟔𝟑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4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02" y="4610505"/>
                <a:ext cx="214507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367882" y="4033184"/>
                <a:ext cx="1365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82" y="4033184"/>
                <a:ext cx="136543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532157" y="4449134"/>
                <a:ext cx="1036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57" y="4449134"/>
                <a:ext cx="1036887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3432167" y="2969684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404-405-406-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mashqlarning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1832826"/>
            <a:ext cx="1649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" y="753876"/>
            <a:ext cx="9143997" cy="101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382-mashq.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Yig‘indisi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75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bo‘lishi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boshlab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nechta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ketma-ket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natural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32871" y="3298870"/>
                <a:ext cx="4382931" cy="92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𝟕𝟓</m:t>
                      </m:r>
                      <m:r>
                        <a:rPr lang="en-US" sz="2800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1" y="3298870"/>
                <a:ext cx="4382931" cy="9257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004048" y="2357137"/>
                <a:ext cx="3826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𝟕𝟓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57137"/>
                <a:ext cx="382611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3538" y="2306259"/>
                <a:ext cx="4662264" cy="91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ru-RU" sz="2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8" y="2306259"/>
                <a:ext cx="4662264" cy="9101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5846" y="4371950"/>
                <a:ext cx="39708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𝟏𝟓𝟎</m:t>
                      </m:r>
                      <m:r>
                        <a:rPr lang="en-US" sz="2800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46" y="4371950"/>
                <a:ext cx="397089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267614" y="3032387"/>
                <a:ext cx="3298980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𝟏𝟓𝟎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614" y="3032387"/>
                <a:ext cx="3298980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021628" y="3768581"/>
                <a:ext cx="38708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628" y="3768581"/>
                <a:ext cx="38708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4959308" y="4291801"/>
                <a:ext cx="38708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08" y="4291801"/>
                <a:ext cx="38708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93399"/>
            <a:ext cx="7992888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 smtClean="0">
                <a:solidFill>
                  <a:schemeClr val="bg1"/>
                </a:solidFill>
              </a:rPr>
              <a:t>Geometrik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progressiya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40704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7482" y="824101"/>
                <a:ext cx="895901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tomonli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muntazam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uchburchakni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qaraymiz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Uchlari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tomonlarining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o‘rtalaridan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iborat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yasaymiz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2" y="824101"/>
                <a:ext cx="8959014" cy="1015663"/>
              </a:xfrm>
              <a:prstGeom prst="rect">
                <a:avLst/>
              </a:prstGeom>
              <a:blipFill>
                <a:blip r:embed="rId2"/>
                <a:stretch>
                  <a:fillRect l="-749" t="-2395" r="-749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Равнобедренный треугольник 15"/>
          <p:cNvSpPr/>
          <p:nvPr/>
        </p:nvSpPr>
        <p:spPr>
          <a:xfrm>
            <a:off x="6948264" y="2024430"/>
            <a:ext cx="1757040" cy="2295194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7393913" y="3165344"/>
            <a:ext cx="865742" cy="1140360"/>
          </a:xfrm>
          <a:prstGeom prst="flowChartMerg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620332" y="3172027"/>
            <a:ext cx="412904" cy="534511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364" y="1839764"/>
                <a:ext cx="6711883" cy="1855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o‘rta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chizig‘ining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xossasiga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ikkinchi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Shunga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o‘xshash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yasashlarni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davom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ettirib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tomonlari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1,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hokazo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uchburchaklarni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qilamiz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uchburchaklar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tomonlarining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uzunliklari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ketma-ketligini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yozamiz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4" y="1839764"/>
                <a:ext cx="6711883" cy="1855188"/>
              </a:xfrm>
              <a:prstGeom prst="rect">
                <a:avLst/>
              </a:prstGeom>
              <a:blipFill>
                <a:blip r:embed="rId3"/>
                <a:stretch>
                  <a:fillRect l="-908" t="-1645" r="-999" b="-4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267744" y="3867894"/>
                <a:ext cx="3452292" cy="737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,….  .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867894"/>
                <a:ext cx="3452292" cy="7370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93399"/>
            <a:ext cx="7992888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</a:rPr>
              <a:t>Geometrik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progressiya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608" y="843558"/>
                <a:ext cx="9012887" cy="136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Bu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ketma-ketlikda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ikkinchisidan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boshlab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avvalgi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ayni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xil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songa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ko‘paytirilganiga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" y="843558"/>
                <a:ext cx="9012887" cy="1362745"/>
              </a:xfrm>
              <a:prstGeom prst="rect">
                <a:avLst/>
              </a:prstGeom>
              <a:blipFill>
                <a:blip r:embed="rId2"/>
                <a:stretch>
                  <a:fillRect t="-3125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5558" y="2499742"/>
                <a:ext cx="9012887" cy="195521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Ta’rif</a:t>
                </a:r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Agar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….,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sonli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ketma-ketlikda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natural n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uchun</a:t>
                </a:r>
                <a:endParaRPr lang="ru-RU" sz="2400" i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4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24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tenglik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bajarilsa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ketma-ketlikka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nolga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bo‘lmagan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latin typeface="Arial" pitchFamily="34" charset="0"/>
                    <a:cs typeface="Arial" pitchFamily="34" charset="0"/>
                  </a:rPr>
                  <a:t>biror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son.</a:t>
                </a:r>
                <a:endParaRPr lang="ru-RU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" y="2499742"/>
                <a:ext cx="9012887" cy="1955215"/>
              </a:xfrm>
              <a:prstGeom prst="rect">
                <a:avLst/>
              </a:prstGeom>
              <a:blipFill rotWithShape="1">
                <a:blip r:embed="rId3"/>
                <a:stretch>
                  <a:fillRect l="-1083" t="-2492" b="-6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141" y="843558"/>
                <a:ext cx="8977241" cy="104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4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formuladan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ekanligi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kelib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chiqadi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q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son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" y="843558"/>
                <a:ext cx="8977241" cy="1046056"/>
              </a:xfrm>
              <a:prstGeom prst="rect">
                <a:avLst/>
              </a:prstGeom>
              <a:blipFill>
                <a:blip r:embed="rId2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2067694"/>
                <a:ext cx="9144000" cy="2634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𝟑𝟐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𝟏𝟐𝟖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  −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,…−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𝐪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𝟏𝟒𝟒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,…− </m:t>
                    </m:r>
                  </m:oMath>
                </a14:m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,…− </m:t>
                    </m:r>
                  </m:oMath>
                </a14:m>
                <a:r>
                  <a:rPr lang="en-US" sz="24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maxraji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7694"/>
                <a:ext cx="9144000" cy="2634888"/>
              </a:xfrm>
              <a:prstGeom prst="rect">
                <a:avLst/>
              </a:prstGeom>
              <a:blipFill>
                <a:blip r:embed="rId3"/>
                <a:stretch>
                  <a:fillRect l="-1000" t="-1620" b="-4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4"/>
          <p:cNvSpPr txBox="1">
            <a:spLocks/>
          </p:cNvSpPr>
          <p:nvPr/>
        </p:nvSpPr>
        <p:spPr>
          <a:xfrm>
            <a:off x="539552" y="51470"/>
            <a:ext cx="7992888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</a:rPr>
              <a:t>Geometrik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progressiya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65" y="843558"/>
                <a:ext cx="9012887" cy="86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1-masala.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ketma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ketlik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bo‘lishini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843558"/>
                <a:ext cx="9012887" cy="862608"/>
              </a:xfrm>
              <a:prstGeom prst="rect">
                <a:avLst/>
              </a:prstGeom>
              <a:blipFill>
                <a:blip r:embed="rId2"/>
                <a:stretch>
                  <a:fillRect t="-4930" b="-11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00254" y="2136687"/>
                <a:ext cx="3598589" cy="48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54" y="2136687"/>
                <a:ext cx="3598589" cy="4838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707904" y="163346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619056" y="2618073"/>
                <a:ext cx="6553344" cy="67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 n g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emasligini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56" y="2618073"/>
                <a:ext cx="6553344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134246" y="3435846"/>
                <a:ext cx="4875512" cy="935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49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246" y="3435846"/>
                <a:ext cx="4875512" cy="9355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"/>
          <p:cNvSpPr txBox="1">
            <a:spLocks/>
          </p:cNvSpPr>
          <p:nvPr/>
        </p:nvSpPr>
        <p:spPr>
          <a:xfrm>
            <a:off x="395536" y="93399"/>
            <a:ext cx="7992888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</a:rPr>
              <a:t>Geometrik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progressiya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97907" y="778069"/>
                <a:ext cx="8948190" cy="2016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musbat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u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ikkinchisidan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boshlab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unga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qo‘shni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ikkita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o‘rta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geometrigiga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“</a:t>
                </a:r>
                <a:r>
                  <a:rPr lang="en-US" sz="2400" b="1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”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nom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izohlanadi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7" y="778069"/>
                <a:ext cx="8948190" cy="2016899"/>
              </a:xfrm>
              <a:prstGeom prst="rect">
                <a:avLst/>
              </a:prstGeom>
              <a:blipFill rotWithShape="0">
                <a:blip r:embed="rId2"/>
                <a:stretch>
                  <a:fillRect l="-1022" t="-2121" r="-1090" b="-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97907" y="2715766"/>
                <a:ext cx="8948190" cy="1955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ta’rifiga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h.k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Umuman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7" y="2715766"/>
                <a:ext cx="8948190" cy="1955664"/>
              </a:xfrm>
              <a:prstGeom prst="rect">
                <a:avLst/>
              </a:prstGeom>
              <a:blipFill rotWithShape="0">
                <a:blip r:embed="rId3"/>
                <a:stretch>
                  <a:fillRect l="-1022" t="-1869" b="-5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63688" y="4547568"/>
                <a:ext cx="6192688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                (1)</a:t>
                </a:r>
                <a:endParaRPr lang="ru-RU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547568"/>
                <a:ext cx="6192688" cy="532966"/>
              </a:xfrm>
              <a:prstGeom prst="rect">
                <a:avLst/>
              </a:prstGeom>
              <a:blipFill rotWithShape="1">
                <a:blip r:embed="rId4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4"/>
          <p:cNvSpPr txBox="1">
            <a:spLocks/>
          </p:cNvSpPr>
          <p:nvPr/>
        </p:nvSpPr>
        <p:spPr>
          <a:xfrm>
            <a:off x="539552" y="51470"/>
            <a:ext cx="7992888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3200" dirty="0" err="1">
                <a:solidFill>
                  <a:schemeClr val="bg1"/>
                </a:solidFill>
              </a:rPr>
              <a:t>Geometrik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progressiya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3754" y="759552"/>
                <a:ext cx="9036492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 masala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=81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yettinchi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" y="759552"/>
                <a:ext cx="9036492" cy="995144"/>
              </a:xfrm>
              <a:prstGeom prst="rect">
                <a:avLst/>
              </a:prstGeom>
              <a:blipFill rotWithShape="1">
                <a:blip r:embed="rId3"/>
                <a:stretch>
                  <a:fillRect b="-13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83768" y="1754696"/>
                <a:ext cx="4450001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𝟖𝟏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754696"/>
                <a:ext cx="4450001" cy="1004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6626" y="2814482"/>
                <a:ext cx="89289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−masala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486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2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 6, 18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,..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Shu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hadning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nomerini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6" y="2814482"/>
                <a:ext cx="8928992" cy="830997"/>
              </a:xfrm>
              <a:prstGeom prst="rect">
                <a:avLst/>
              </a:prstGeom>
              <a:blipFill>
                <a:blip r:embed="rId5"/>
                <a:stretch>
                  <a:fillRect t="-5147" r="-478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5835" y="3805415"/>
                <a:ext cx="1993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=2,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=3 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5" y="3805415"/>
                <a:ext cx="199323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17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5835" y="4459878"/>
                <a:ext cx="215456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5" y="4459878"/>
                <a:ext cx="2154564" cy="470000"/>
              </a:xfrm>
              <a:prstGeom prst="rect">
                <a:avLst/>
              </a:prstGeom>
              <a:blipFill rotWithShape="1">
                <a:blip r:embed="rId7"/>
                <a:stretch>
                  <a:fillRect l="-850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290002" y="3730170"/>
                <a:ext cx="6602253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486=2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243=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02" y="3730170"/>
                <a:ext cx="6602253" cy="465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35672" y="4391269"/>
                <a:ext cx="321408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−1=5,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72" y="4391269"/>
                <a:ext cx="3214085" cy="538609"/>
              </a:xfrm>
              <a:prstGeom prst="rect">
                <a:avLst/>
              </a:prstGeom>
              <a:blipFill>
                <a:blip r:embed="rId9"/>
                <a:stretch>
                  <a:fillRect t="-11236" r="-3030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4"/>
          <p:cNvSpPr txBox="1">
            <a:spLocks/>
          </p:cNvSpPr>
          <p:nvPr/>
        </p:nvSpPr>
        <p:spPr>
          <a:xfrm>
            <a:off x="10297" y="24153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19491</TotalTime>
  <Words>716</Words>
  <Application>Microsoft Office PowerPoint</Application>
  <PresentationFormat>Экран (16:9)</PresentationFormat>
  <Paragraphs>199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1556</cp:revision>
  <dcterms:created xsi:type="dcterms:W3CDTF">2020-04-09T07:32:19Z</dcterms:created>
  <dcterms:modified xsi:type="dcterms:W3CDTF">2021-02-02T15:00:36Z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